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1"/>
  </p:sldMasterIdLst>
  <p:notesMasterIdLst>
    <p:notesMasterId r:id="rId15"/>
  </p:notesMasterIdLst>
  <p:handoutMasterIdLst>
    <p:handoutMasterId r:id="rId16"/>
  </p:handoutMasterIdLst>
  <p:sldIdLst>
    <p:sldId id="281" r:id="rId2"/>
    <p:sldId id="378" r:id="rId3"/>
    <p:sldId id="334" r:id="rId4"/>
    <p:sldId id="376" r:id="rId5"/>
    <p:sldId id="314" r:id="rId6"/>
    <p:sldId id="371" r:id="rId7"/>
    <p:sldId id="372" r:id="rId8"/>
    <p:sldId id="344" r:id="rId9"/>
    <p:sldId id="359" r:id="rId10"/>
    <p:sldId id="369" r:id="rId11"/>
    <p:sldId id="350" r:id="rId12"/>
    <p:sldId id="374" r:id="rId13"/>
    <p:sldId id="367" r:id="rId14"/>
  </p:sldIdLst>
  <p:sldSz cx="16257588" cy="9144000"/>
  <p:notesSz cx="6858000" cy="9144000"/>
  <p:embeddedFontLst>
    <p:embeddedFont>
      <p:font typeface="Calibri" panose="020F0502020204030204" pitchFamily="34" charset="0"/>
      <p:regular r:id="rId17"/>
      <p:bold r:id="rId18"/>
      <p:italic r:id="rId19"/>
      <p:boldItalic r:id="rId20"/>
    </p:embeddedFont>
    <p:embeddedFont>
      <p:font typeface="Overpass Mono" panose="00000509000000000000" pitchFamily="50" charset="0"/>
      <p:regular r:id="rId21"/>
      <p:bold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4" clrIdx="1">
    <p:extLst>
      <p:ext uri="{19B8F6BF-5375-455C-9EA6-DF929625EA0E}">
        <p15:presenceInfo xmlns:p15="http://schemas.microsoft.com/office/powerpoint/2012/main" userId="S::ger.graus@ico.org.uk::2c3eda81-664f-45aa-9130-b5e7537e5789" providerId="AD"/>
      </p:ext>
    </p:extLst>
  </p:cmAuthor>
  <p:cmAuthor id="3" name="Sarah Nietopski" initials="SN [2]" lastIdx="3"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FAFAFA"/>
    <a:srgbClr val="F5F5F5"/>
    <a:srgbClr val="F6FFED"/>
    <a:srgbClr val="ECFAE3"/>
    <a:srgbClr val="791D7E"/>
    <a:srgbClr val="F5992C"/>
    <a:srgbClr val="EC008C"/>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0"/>
    <p:restoredTop sz="70604" autoAdjust="0"/>
  </p:normalViewPr>
  <p:slideViewPr>
    <p:cSldViewPr snapToGrid="0" snapToObjects="1">
      <p:cViewPr varScale="1">
        <p:scale>
          <a:sx n="56" d="100"/>
          <a:sy n="56" d="100"/>
        </p:scale>
        <p:origin x="828" y="51"/>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36" Type="http://schemas.openxmlformats.org/officeDocument/2006/relationships/customXml" Target="../customXml/item5.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7/5/2021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Remind pupils that they can always turn notifications off, if they are becoming intrusive or distracting.</a:t>
            </a:r>
          </a:p>
          <a:p>
            <a:pPr marL="457200" lvl="0" indent="-311150" algn="l" rtl="0">
              <a:lnSpc>
                <a:spcPct val="117999"/>
              </a:lnSpc>
              <a:spcBef>
                <a:spcPts val="0"/>
              </a:spcBef>
              <a:spcAft>
                <a:spcPts val="0"/>
              </a:spcAft>
              <a:buSzPts val="1300"/>
              <a:buChar char="●"/>
            </a:pPr>
            <a:r>
              <a:rPr lang="en-GB" sz="1600" dirty="0">
                <a:solidFill>
                  <a:srgbClr val="3C4043"/>
                </a:solidFill>
                <a:highlight>
                  <a:srgbClr val="FFFFFF"/>
                </a:highlight>
                <a:latin typeface="+mn-lt"/>
                <a:ea typeface="Calibri"/>
                <a:cs typeface="Calibri"/>
                <a:sym typeface="Calibri"/>
              </a:rPr>
              <a:t>The ICO's new code means that children should not automatically get notifications -  they should only get them if they change their settings and opt in.</a:t>
            </a:r>
            <a:r>
              <a:rPr lang="en-GB" sz="1600" dirty="0">
                <a:latin typeface="+mn-lt"/>
                <a:ea typeface="Calibri"/>
                <a:cs typeface="Calibri"/>
                <a:sym typeface="Calibri"/>
              </a:rPr>
              <a:t>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323747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solidFill>
                  <a:schemeClr val="dk1"/>
                </a:solidFill>
                <a:latin typeface="+mn-lt"/>
                <a:ea typeface="Calibri"/>
                <a:cs typeface="Calibri"/>
                <a:sym typeface="Calibri"/>
              </a:rPr>
              <a:t>Explain Ella’s situation to the pupils. Why might she want</a:t>
            </a:r>
            <a:r>
              <a:rPr lang="en-GB" sz="1600" baseline="0" dirty="0">
                <a:solidFill>
                  <a:schemeClr val="dk1"/>
                </a:solidFill>
                <a:latin typeface="+mn-lt"/>
                <a:ea typeface="Calibri"/>
                <a:cs typeface="Calibri"/>
                <a:sym typeface="Calibri"/>
              </a:rPr>
              <a:t> to take her photos down?</a:t>
            </a:r>
          </a:p>
          <a:p>
            <a:pPr marL="285750" lvl="0" indent="-285750" algn="l" rtl="0">
              <a:lnSpc>
                <a:spcPct val="117999"/>
              </a:lnSpc>
              <a:spcBef>
                <a:spcPts val="0"/>
              </a:spcBef>
              <a:spcAft>
                <a:spcPts val="0"/>
              </a:spcAft>
              <a:buSzPts val="1300"/>
              <a:buFont typeface="Arial" panose="020B0604020202020204" pitchFamily="34" charset="0"/>
              <a:buChar char="•"/>
            </a:pPr>
            <a:r>
              <a:rPr lang="en-GB" sz="1600" baseline="0" dirty="0">
                <a:solidFill>
                  <a:schemeClr val="dk1"/>
                </a:solidFill>
                <a:latin typeface="+mn-lt"/>
                <a:ea typeface="Calibri"/>
                <a:cs typeface="Calibri"/>
                <a:sym typeface="Calibri"/>
              </a:rPr>
              <a:t>What do they think she means by ‘digital footprint’?</a:t>
            </a:r>
            <a:endParaRPr lang="en-GB" sz="1600" dirty="0">
              <a:solidFill>
                <a:schemeClr val="dk1"/>
              </a:solidFill>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296974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A digital footprint is made up of the traces we leave behind online. This can include posts that we share, and pictures we upload or get tagged in. </a:t>
            </a:r>
          </a:p>
          <a:p>
            <a:pPr marL="285750" lvl="0" indent="-285750" algn="l" rtl="0">
              <a:spcBef>
                <a:spcPts val="0"/>
              </a:spcBef>
              <a:spcAft>
                <a:spcPts val="0"/>
              </a:spcAft>
              <a:buClr>
                <a:schemeClr val="dk1"/>
              </a:buClr>
              <a:buSzPts val="1300"/>
              <a:buFont typeface="Arial" panose="020B0604020202020204" pitchFamily="34" charset="0"/>
              <a:buChar char="•"/>
            </a:pPr>
            <a:r>
              <a:rPr lang="en-GB" sz="1600" dirty="0">
                <a:solidFill>
                  <a:schemeClr val="dk1"/>
                </a:solidFill>
                <a:latin typeface="+mn-lt"/>
                <a:ea typeface="Calibri"/>
                <a:cs typeface="Calibri"/>
                <a:sym typeface="Calibri"/>
              </a:rPr>
              <a:t>Ask pupils to think about the future and imagine that they are applying for a job. If there are embarrassing photos of them or posts online, how could that affect their chances of getting the job? </a:t>
            </a:r>
          </a:p>
          <a:p>
            <a:pPr marL="285750" lvl="0" indent="-285750" algn="l" rtl="0">
              <a:spcBef>
                <a:spcPts val="0"/>
              </a:spcBef>
              <a:spcAft>
                <a:spcPts val="0"/>
              </a:spcAft>
              <a:buClr>
                <a:schemeClr val="dk1"/>
              </a:buClr>
              <a:buSzPts val="1300"/>
              <a:buFont typeface="Arial" panose="020B0604020202020204" pitchFamily="34" charset="0"/>
              <a:buChar char="•"/>
            </a:pPr>
            <a:r>
              <a:rPr lang="en-GB" sz="1600" dirty="0">
                <a:solidFill>
                  <a:schemeClr val="dk1"/>
                </a:solidFill>
                <a:latin typeface="+mn-lt"/>
                <a:ea typeface="Calibri"/>
                <a:cs typeface="Calibri"/>
                <a:sym typeface="Calibri"/>
              </a:rPr>
              <a:t>Hand out </a:t>
            </a:r>
            <a:r>
              <a:rPr lang="en-GB" sz="1600" b="1" dirty="0">
                <a:solidFill>
                  <a:schemeClr val="dk1"/>
                </a:solidFill>
                <a:latin typeface="+mn-lt"/>
                <a:ea typeface="Calibri"/>
                <a:cs typeface="Calibri"/>
                <a:sym typeface="Calibri"/>
              </a:rPr>
              <a:t>What makes up a Digital Footprint?</a:t>
            </a:r>
            <a:r>
              <a:rPr lang="en-GB" sz="1600" dirty="0">
                <a:solidFill>
                  <a:schemeClr val="dk1"/>
                </a:solidFill>
                <a:latin typeface="+mn-lt"/>
                <a:ea typeface="Calibri"/>
                <a:cs typeface="Calibri"/>
                <a:sym typeface="Calibri"/>
              </a:rPr>
              <a:t> </a:t>
            </a:r>
            <a:r>
              <a:rPr lang="en-GB" sz="1600" b="1" dirty="0">
                <a:solidFill>
                  <a:schemeClr val="dk1"/>
                </a:solidFill>
                <a:latin typeface="+mn-lt"/>
                <a:ea typeface="Calibri"/>
                <a:cs typeface="Calibri"/>
                <a:sym typeface="Calibri"/>
              </a:rPr>
              <a:t>worksheet</a:t>
            </a:r>
            <a:r>
              <a:rPr lang="en-GB" sz="1600" dirty="0">
                <a:solidFill>
                  <a:schemeClr val="dk1"/>
                </a:solidFill>
                <a:latin typeface="+mn-lt"/>
                <a:ea typeface="Calibri"/>
                <a:cs typeface="Calibri"/>
                <a:sym typeface="Calibri"/>
              </a:rPr>
              <a:t> to pupils, and ask them to fill in the template to create a picture of what could make up a typical teenager’s digital footprint. Remind them not to disclose personal or specific details about their own online activity. </a:t>
            </a:r>
          </a:p>
          <a:p>
            <a:pPr marL="285750" lvl="0" indent="-285750" algn="l" rtl="0">
              <a:lnSpc>
                <a:spcPct val="117999"/>
              </a:lnSpc>
              <a:spcBef>
                <a:spcPts val="3200"/>
              </a:spcBef>
              <a:spcAft>
                <a:spcPts val="0"/>
              </a:spcAft>
              <a:buFont typeface="Arial" panose="020B0604020202020204" pitchFamily="34" charset="0"/>
              <a:buChar char="•"/>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327649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128229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119253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This lesson aims to encourage young people to think carefully about their data and privacy when downloading and using social media apps.</a:t>
            </a:r>
          </a:p>
          <a:p>
            <a:pPr marL="0" lvl="0" indent="0" algn="l" rtl="0">
              <a:lnSpc>
                <a:spcPct val="117999"/>
              </a:lnSpc>
              <a:spcBef>
                <a:spcPts val="0"/>
              </a:spcBef>
              <a:spcAft>
                <a:spcPts val="0"/>
              </a:spcAft>
              <a:buNone/>
            </a:pPr>
            <a:endParaRPr lang="en-GB" sz="1600" b="1"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258385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Use this exercise as a conversation starter and to check pupils’ understanding of</a:t>
            </a:r>
            <a:r>
              <a:rPr lang="en-GB" sz="1600" b="1" dirty="0">
                <a:latin typeface="+mn-lt"/>
                <a:ea typeface="Calibri"/>
                <a:cs typeface="Calibri"/>
                <a:sym typeface="Calibri"/>
              </a:rPr>
              <a:t> social media</a:t>
            </a:r>
            <a:r>
              <a:rPr lang="en-GB" sz="1600" dirty="0">
                <a:latin typeface="+mn-lt"/>
                <a:ea typeface="Calibri"/>
                <a:cs typeface="Calibri"/>
                <a:sym typeface="Calibri"/>
              </a:rPr>
              <a:t>: technology that lets you communicate and share things with other people, e.g. photos, videos and chatting.</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Pupils can vote with their hands or run to different corners of the classroom to express their opinion. Ask pupils to justify why they feel as they do.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Let students know that if they are under 13 and do have a social media account, they won’t get in trouble but it is good to tell an adult they trust to make sure they are using it safely. Companies often set a minimum age limit of 13 so that young people have enough awareness of how to use social media as well as being protected from any upsetting content when they are younger.</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81601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b="1" dirty="0"/>
              <a:t>Activity 1 (20 minutes)</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dirty="0"/>
              <a:t>Show students this introductory slide. Bilal and his friend, Ella, are discussing a new social media app, </a:t>
            </a:r>
            <a:r>
              <a:rPr lang="en-GB" dirty="0" err="1"/>
              <a:t>Pix</a:t>
            </a:r>
            <a:r>
              <a:rPr lang="en-GB"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51659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sz="1600" dirty="0">
                <a:solidFill>
                  <a:srgbClr val="000000"/>
                </a:solidFill>
              </a:rPr>
              <a:t>As a class, ask pupils to discuss why it is a good idea to talk to a trusted adult before downloading a new app. </a:t>
            </a:r>
            <a:r>
              <a:rPr lang="en-GB" sz="1600" i="1" dirty="0">
                <a:solidFill>
                  <a:srgbClr val="000000"/>
                </a:solidFill>
              </a:rPr>
              <a:t>(To check the app is suitable for your age, some apps cost money or require in-app purchases, to make sure the app is safe, to help you protect your privacy and data e.g. by checking privacy settings, setting strong passwords)</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sz="1600" dirty="0">
                <a:solidFill>
                  <a:srgbClr val="000000"/>
                </a:solidFill>
              </a:rPr>
              <a:t>Recap the definition of ‘personal data’ from </a:t>
            </a:r>
            <a:r>
              <a:rPr lang="en-GB" sz="1600" b="1" dirty="0">
                <a:solidFill>
                  <a:srgbClr val="000000"/>
                </a:solidFill>
              </a:rPr>
              <a:t>Lesson 1 – My</a:t>
            </a:r>
            <a:r>
              <a:rPr lang="en-GB" sz="1600" b="1" baseline="0" dirty="0">
                <a:solidFill>
                  <a:srgbClr val="000000"/>
                </a:solidFill>
              </a:rPr>
              <a:t> </a:t>
            </a:r>
            <a:r>
              <a:rPr lang="en-GB" sz="1600" b="1" dirty="0">
                <a:solidFill>
                  <a:srgbClr val="000000"/>
                </a:solidFill>
              </a:rPr>
              <a:t>Personal Data.</a:t>
            </a:r>
            <a:r>
              <a:rPr lang="en-GB" sz="1600" b="1" baseline="0" dirty="0">
                <a:solidFill>
                  <a:srgbClr val="000000"/>
                </a:solidFill>
              </a:rPr>
              <a:t> </a:t>
            </a:r>
            <a:r>
              <a:rPr lang="en-GB" sz="1600" dirty="0">
                <a:solidFill>
                  <a:srgbClr val="000000"/>
                </a:solidFill>
              </a:rPr>
              <a:t>Personal data is information about us or our activities. The apps and websites we use collect our personal data, such as our location, our age, and the things we access online. </a:t>
            </a: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421077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Arial" panose="020B0604020202020204" pitchFamily="34" charset="0"/>
              <a:buChar char="•"/>
            </a:pPr>
            <a:r>
              <a:rPr lang="en-GB" sz="1600" dirty="0">
                <a:solidFill>
                  <a:srgbClr val="000000"/>
                </a:solidFill>
              </a:rPr>
              <a:t>New guidance is being brought in by the Information Commissioner's Office (ICO) that will mean that apps designed to be used by children will need to explain how their personal data is used in language they can understand, e.g. by video. So it should get easier to make decisions about how to keep our personal data safe.</a:t>
            </a:r>
          </a:p>
          <a:p>
            <a:pPr marL="0" lvl="0" indent="0" algn="l" rtl="0">
              <a:lnSpc>
                <a:spcPct val="117999"/>
              </a:lnSpc>
              <a:spcBef>
                <a:spcPts val="0"/>
              </a:spcBef>
              <a:spcAft>
                <a:spcPts val="0"/>
              </a:spcAft>
              <a:buClr>
                <a:schemeClr val="dk1"/>
              </a:buClr>
              <a:buSzPts val="2400"/>
              <a:buFont typeface="Arial"/>
              <a:buNone/>
            </a:pPr>
            <a:endParaRPr lang="en-GB" sz="1600" dirty="0">
              <a:solidFill>
                <a:srgbClr val="000000"/>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80350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600" b="1" u="sng" dirty="0">
                <a:solidFill>
                  <a:schemeClr val="dk1"/>
                </a:solidFill>
                <a:latin typeface="+mn-lt"/>
                <a:ea typeface="Calibri"/>
                <a:cs typeface="Calibri"/>
                <a:sym typeface="Calibri"/>
              </a:rPr>
              <a:t>Activity 1 </a:t>
            </a:r>
            <a:endParaRPr lang="en-GB" sz="1600" dirty="0">
              <a:latin typeface="+mn-lt"/>
              <a:ea typeface="Calibri"/>
              <a:cs typeface="Calibri"/>
              <a:sym typeface="Calibri"/>
            </a:endParaRP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If desired, hand out the </a:t>
            </a:r>
            <a:r>
              <a:rPr lang="en-GB" sz="1600" b="1" dirty="0">
                <a:latin typeface="+mn-lt"/>
                <a:ea typeface="Calibri"/>
                <a:cs typeface="Calibri"/>
                <a:sym typeface="Calibri"/>
              </a:rPr>
              <a:t>Public </a:t>
            </a:r>
            <a:r>
              <a:rPr lang="en-GB" sz="1600" b="1" dirty="0">
                <a:solidFill>
                  <a:srgbClr val="FF0000"/>
                </a:solidFill>
                <a:latin typeface="+mn-lt"/>
                <a:ea typeface="Calibri"/>
                <a:cs typeface="Calibri"/>
                <a:sym typeface="Calibri"/>
              </a:rPr>
              <a:t>or</a:t>
            </a:r>
            <a:r>
              <a:rPr lang="en-GB" sz="1600" b="1" dirty="0">
                <a:latin typeface="+mn-lt"/>
                <a:ea typeface="Calibri"/>
                <a:cs typeface="Calibri"/>
                <a:sym typeface="Calibri"/>
              </a:rPr>
              <a:t> Private? worksheet</a:t>
            </a:r>
            <a:r>
              <a:rPr lang="en-GB" sz="1600" dirty="0">
                <a:latin typeface="+mn-lt"/>
                <a:ea typeface="Calibri"/>
                <a:cs typeface="Calibri"/>
                <a:sym typeface="Calibri"/>
              </a:rPr>
              <a:t> to pupils to complete in small groups. Alternatively, you can go through the next slides as a class.</a:t>
            </a:r>
          </a:p>
          <a:p>
            <a:pPr marL="285750" lvl="0"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Having a public profile has potential risks, such as:</a:t>
            </a:r>
          </a:p>
          <a:p>
            <a:pPr marL="895381" lvl="2" indent="-285750" algn="l" rtl="0">
              <a:lnSpc>
                <a:spcPct val="117999"/>
              </a:lnSpc>
              <a:spcBef>
                <a:spcPts val="0"/>
              </a:spcBef>
              <a:spcAft>
                <a:spcPts val="0"/>
              </a:spcAft>
              <a:buSzPts val="1300"/>
              <a:buFont typeface="Courier New" panose="02070309020205020404" pitchFamily="49" charset="0"/>
              <a:buChar char="o"/>
            </a:pPr>
            <a:r>
              <a:rPr lang="en-GB" sz="1600" dirty="0">
                <a:latin typeface="+mn-lt"/>
                <a:ea typeface="Calibri"/>
                <a:cs typeface="Calibri"/>
                <a:sym typeface="Calibri"/>
              </a:rPr>
              <a:t>it is easy for other people to find your personal details, such as birthday, names of family, location, or school</a:t>
            </a:r>
          </a:p>
          <a:p>
            <a:pPr marL="895381" lvl="2" indent="-285750" algn="l" rtl="0">
              <a:lnSpc>
                <a:spcPct val="117999"/>
              </a:lnSpc>
              <a:spcBef>
                <a:spcPts val="0"/>
              </a:spcBef>
              <a:spcAft>
                <a:spcPts val="0"/>
              </a:spcAft>
              <a:buSzPts val="1300"/>
              <a:buFont typeface="Courier New" panose="02070309020205020404" pitchFamily="49" charset="0"/>
              <a:buChar char="o"/>
            </a:pPr>
            <a:r>
              <a:rPr lang="en-GB" sz="1600" dirty="0">
                <a:latin typeface="+mn-lt"/>
                <a:ea typeface="Calibri"/>
                <a:cs typeface="Calibri"/>
                <a:sym typeface="Calibri"/>
              </a:rPr>
              <a:t>unwanted people can follow you </a:t>
            </a:r>
          </a:p>
          <a:p>
            <a:pPr marL="895381" lvl="2" indent="-285750" algn="l" rtl="0">
              <a:lnSpc>
                <a:spcPct val="117999"/>
              </a:lnSpc>
              <a:spcBef>
                <a:spcPts val="0"/>
              </a:spcBef>
              <a:spcAft>
                <a:spcPts val="0"/>
              </a:spcAft>
              <a:buSzPts val="1300"/>
              <a:buFont typeface="Courier New" panose="02070309020205020404" pitchFamily="49" charset="0"/>
              <a:buChar char="o"/>
            </a:pPr>
            <a:r>
              <a:rPr lang="en-GB" sz="1600" dirty="0">
                <a:latin typeface="+mn-lt"/>
                <a:ea typeface="Calibri"/>
                <a:cs typeface="Calibri"/>
                <a:sym typeface="Calibri"/>
              </a:rPr>
              <a:t>embarrassing posts or pictures can be hard to remove from the internet.</a:t>
            </a:r>
          </a:p>
          <a:p>
            <a:pPr marL="285750" lvl="1" indent="-285750" algn="l" rtl="0">
              <a:lnSpc>
                <a:spcPct val="117999"/>
              </a:lnSpc>
              <a:spcBef>
                <a:spcPts val="0"/>
              </a:spcBef>
              <a:spcAft>
                <a:spcPts val="0"/>
              </a:spcAft>
              <a:buSzPts val="1300"/>
              <a:buFont typeface="Arial" panose="020B0604020202020204" pitchFamily="34" charset="0"/>
              <a:buChar char="•"/>
            </a:pPr>
            <a:r>
              <a:rPr lang="en-GB" sz="1600" dirty="0">
                <a:solidFill>
                  <a:srgbClr val="3C4043"/>
                </a:solidFill>
                <a:highlight>
                  <a:srgbClr val="FFFFFF"/>
                </a:highlight>
                <a:latin typeface="+mn-lt"/>
                <a:ea typeface="Calibri"/>
                <a:cs typeface="Calibri"/>
                <a:sym typeface="Calibri"/>
              </a:rPr>
              <a:t>The ICO's new code will mean that soon children’s profiles will automatically be set to private, without you having to do anything.</a:t>
            </a:r>
          </a:p>
          <a:p>
            <a:pPr marL="285750" lvl="1" indent="-285750" algn="l" rtl="0">
              <a:lnSpc>
                <a:spcPct val="117999"/>
              </a:lnSpc>
              <a:spcBef>
                <a:spcPts val="0"/>
              </a:spcBef>
              <a:spcAft>
                <a:spcPts val="0"/>
              </a:spcAft>
              <a:buSzPts val="1300"/>
              <a:buFont typeface="Arial" panose="020B0604020202020204" pitchFamily="34" charset="0"/>
              <a:buChar char="•"/>
            </a:pPr>
            <a:r>
              <a:rPr lang="en-GB" sz="1600" dirty="0">
                <a:latin typeface="+mn-lt"/>
                <a:ea typeface="Calibri"/>
                <a:cs typeface="Calibri"/>
                <a:sym typeface="Calibri"/>
              </a:rPr>
              <a:t>Remind pupils</a:t>
            </a:r>
            <a:r>
              <a:rPr lang="en-GB" sz="1600" baseline="0" dirty="0">
                <a:latin typeface="+mn-lt"/>
                <a:ea typeface="Calibri"/>
                <a:cs typeface="Calibri"/>
                <a:sym typeface="Calibri"/>
              </a:rPr>
              <a:t> that</a:t>
            </a:r>
            <a:r>
              <a:rPr lang="en-GB" sz="1600" dirty="0">
                <a:latin typeface="+mn-lt"/>
                <a:ea typeface="Calibri"/>
                <a:cs typeface="Calibri"/>
                <a:sym typeface="Calibri"/>
              </a:rPr>
              <a:t> even if they have a private profile from other users, the app itself can still access their personal data.</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300" dirty="0">
              <a:latin typeface="+mn-lt"/>
              <a:ea typeface="Calibri"/>
              <a:cs typeface="Calibri"/>
              <a:sym typeface="Calibri"/>
            </a:endParaRPr>
          </a:p>
          <a:p>
            <a:pPr marL="0" lvl="0" indent="0" algn="l" rtl="0">
              <a:lnSpc>
                <a:spcPct val="117999"/>
              </a:lnSpc>
              <a:spcBef>
                <a:spcPts val="0"/>
              </a:spcBef>
              <a:spcAft>
                <a:spcPts val="0"/>
              </a:spcAft>
              <a:buNone/>
            </a:pPr>
            <a:endParaRPr lang="en-GB" sz="1300" b="1"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294324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spcBef>
                <a:spcPts val="0"/>
              </a:spcBef>
              <a:spcAft>
                <a:spcPts val="0"/>
              </a:spcAft>
              <a:buSzPts val="1300"/>
              <a:buChar char="●"/>
            </a:pPr>
            <a:r>
              <a:rPr lang="en-GB" sz="1600" dirty="0">
                <a:latin typeface="+mn-lt"/>
                <a:ea typeface="Calibri"/>
                <a:cs typeface="Calibri"/>
                <a:sym typeface="Calibri"/>
              </a:rPr>
              <a:t>Use the </a:t>
            </a:r>
            <a:r>
              <a:rPr lang="en-GB" sz="1600" b="1" dirty="0">
                <a:latin typeface="+mn-lt"/>
                <a:ea typeface="Calibri"/>
                <a:cs typeface="Calibri"/>
                <a:sym typeface="Calibri"/>
              </a:rPr>
              <a:t>Allow Notifications? worksheet</a:t>
            </a:r>
            <a:r>
              <a:rPr lang="en-GB" sz="1600" dirty="0">
                <a:latin typeface="+mn-lt"/>
                <a:ea typeface="Calibri"/>
                <a:cs typeface="Calibri"/>
                <a:sym typeface="Calibri"/>
              </a:rPr>
              <a:t> to discuss how apps use personal data to deliver notifications.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Discuss the advantages and disadvantages of push notifications – Bilal is kept updated but the notifications could become annoying and are making him check the app too much. The notifications are also suggesting that Bilal pays for features -  ‘in-app purchases’ - which could make him feel under pressure to spend money.</a:t>
            </a: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261414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F98B20-D4EB-A34F-AF65-702342993EB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A9DECB4-79DB-5648-B960-B0B3C1CA4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3" name="Straight Connector 12">
            <a:extLst>
              <a:ext uri="{FF2B5EF4-FFF2-40B4-BE49-F238E27FC236}">
                <a16:creationId xmlns:a16="http://schemas.microsoft.com/office/drawing/2014/main" id="{10F890D7-E1AB-6545-B697-BCBC6CB6C611}"/>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41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ni.gov.uk/articles/protecting-and-safeguarding-our-childr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nchor="b"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Staying Private on Social Media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how your data is used on social media</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F67C68-B4A8-AF47-98FB-BA136CEB946F}"/>
              </a:ext>
            </a:extLst>
          </p:cNvPr>
          <p:cNvGrpSpPr/>
          <p:nvPr/>
        </p:nvGrpSpPr>
        <p:grpSpPr>
          <a:xfrm>
            <a:off x="1263049" y="254123"/>
            <a:ext cx="13808189" cy="10604928"/>
            <a:chOff x="1263049" y="254123"/>
            <a:chExt cx="13808189" cy="10604928"/>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him notifications:</a:t>
                </a:r>
              </a:p>
            </p:txBody>
          </p:sp>
        </p:grpSp>
      </p:grpSp>
      <p:sp>
        <p:nvSpPr>
          <p:cNvPr id="57" name="Rectangle 56">
            <a:extLst>
              <a:ext uri="{FF2B5EF4-FFF2-40B4-BE49-F238E27FC236}">
                <a16:creationId xmlns:a16="http://schemas.microsoft.com/office/drawing/2014/main" id="{049104B0-0E41-A340-9F54-C93817320C5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D30D25C8-230F-5F44-AE40-6E9A62DA51F7}"/>
              </a:ext>
            </a:extLst>
          </p:cNvPr>
          <p:cNvGrpSpPr/>
          <p:nvPr/>
        </p:nvGrpSpPr>
        <p:grpSpPr>
          <a:xfrm>
            <a:off x="2465806" y="2713394"/>
            <a:ext cx="11155513" cy="4281677"/>
            <a:chOff x="2035553" y="2593255"/>
            <a:chExt cx="11155513" cy="4281677"/>
          </a:xfrm>
        </p:grpSpPr>
        <p:sp>
          <p:nvSpPr>
            <p:cNvPr id="59" name="Rectangle 58">
              <a:extLst>
                <a:ext uri="{FF2B5EF4-FFF2-40B4-BE49-F238E27FC236}">
                  <a16:creationId xmlns:a16="http://schemas.microsoft.com/office/drawing/2014/main" id="{BD526676-503E-F543-86C7-A329F86208B4}"/>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B7A3E2C2-A56A-A44A-814B-172E9EFB2EF7}"/>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9">
              <a:extLst>
                <a:ext uri="{FF2B5EF4-FFF2-40B4-BE49-F238E27FC236}">
                  <a16:creationId xmlns:a16="http://schemas.microsoft.com/office/drawing/2014/main" id="{56525539-88F1-914E-B05B-CA9D14188DA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Notifications</a:t>
              </a:r>
              <a:endParaRPr lang="en-US" sz="2800" dirty="0"/>
            </a:p>
          </p:txBody>
        </p:sp>
        <p:grpSp>
          <p:nvGrpSpPr>
            <p:cNvPr id="62" name="Group 61">
              <a:extLst>
                <a:ext uri="{FF2B5EF4-FFF2-40B4-BE49-F238E27FC236}">
                  <a16:creationId xmlns:a16="http://schemas.microsoft.com/office/drawing/2014/main" id="{6A13FE89-67AF-084D-9A16-72E1ABD77732}"/>
                </a:ext>
              </a:extLst>
            </p:cNvPr>
            <p:cNvGrpSpPr/>
            <p:nvPr/>
          </p:nvGrpSpPr>
          <p:grpSpPr>
            <a:xfrm>
              <a:off x="2158072" y="2680893"/>
              <a:ext cx="366748" cy="366748"/>
              <a:chOff x="2118558" y="2663960"/>
              <a:chExt cx="366748" cy="366748"/>
            </a:xfrm>
          </p:grpSpPr>
          <p:sp>
            <p:nvSpPr>
              <p:cNvPr id="82" name="Rectangle 81">
                <a:extLst>
                  <a:ext uri="{FF2B5EF4-FFF2-40B4-BE49-F238E27FC236}">
                    <a16:creationId xmlns:a16="http://schemas.microsoft.com/office/drawing/2014/main" id="{2B4DCB36-BF8B-E741-B6CD-63F4794C8B6F}"/>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41C38BF6-C854-1D47-9599-289B3133750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BD3B1083-E5A9-DA43-8AB0-3964B684C2F8}"/>
                </a:ext>
              </a:extLst>
            </p:cNvPr>
            <p:cNvGrpSpPr/>
            <p:nvPr/>
          </p:nvGrpSpPr>
          <p:grpSpPr>
            <a:xfrm>
              <a:off x="12290940" y="2686867"/>
              <a:ext cx="776902" cy="366748"/>
              <a:chOff x="10581098" y="2669934"/>
              <a:chExt cx="776902" cy="366748"/>
            </a:xfrm>
          </p:grpSpPr>
          <p:sp>
            <p:nvSpPr>
              <p:cNvPr id="74" name="Rectangle 73">
                <a:extLst>
                  <a:ext uri="{FF2B5EF4-FFF2-40B4-BE49-F238E27FC236}">
                    <a16:creationId xmlns:a16="http://schemas.microsoft.com/office/drawing/2014/main" id="{8774D7EC-B610-D645-A407-B1034CCBBC1C}"/>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B70465B-9B91-754F-94DB-3B3725DD863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E826D3E4-DF7F-7D4A-A6EA-F1871C92FE9C}"/>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iangle 80">
                <a:extLst>
                  <a:ext uri="{FF2B5EF4-FFF2-40B4-BE49-F238E27FC236}">
                    <a16:creationId xmlns:a16="http://schemas.microsoft.com/office/drawing/2014/main" id="{EBCBBF35-108F-C94F-9ABC-29C0C4C987A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 Placeholder 12">
              <a:extLst>
                <a:ext uri="{FF2B5EF4-FFF2-40B4-BE49-F238E27FC236}">
                  <a16:creationId xmlns:a16="http://schemas.microsoft.com/office/drawing/2014/main" id="{D90E3053-0D49-E744-A69B-DFDED73168EF}"/>
                </a:ext>
              </a:extLst>
            </p:cNvPr>
            <p:cNvSpPr txBox="1">
              <a:spLocks/>
            </p:cNvSpPr>
            <p:nvPr/>
          </p:nvSpPr>
          <p:spPr>
            <a:xfrm>
              <a:off x="2954791" y="4577561"/>
              <a:ext cx="9317035" cy="103850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If Bilal changes his mind and no longer wants push notifications, what can he do?</a:t>
              </a:r>
            </a:p>
          </p:txBody>
        </p:sp>
      </p:grpSp>
    </p:spTree>
    <p:extLst>
      <p:ext uri="{BB962C8B-B14F-4D97-AF65-F5344CB8AC3E}">
        <p14:creationId xmlns:p14="http://schemas.microsoft.com/office/powerpoint/2010/main" val="189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spTree>
    <p:extLst>
      <p:ext uri="{BB962C8B-B14F-4D97-AF65-F5344CB8AC3E}">
        <p14:creationId xmlns:p14="http://schemas.microsoft.com/office/powerpoint/2010/main" val="14265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11B42D-CCE7-E944-AA8E-5346A6A305E0}"/>
              </a:ext>
            </a:extLst>
          </p:cNvPr>
          <p:cNvGrpSpPr/>
          <p:nvPr/>
        </p:nvGrpSpPr>
        <p:grpSpPr>
          <a:xfrm>
            <a:off x="692201" y="623481"/>
            <a:ext cx="14800404" cy="8057459"/>
            <a:chOff x="692201" y="623481"/>
            <a:chExt cx="14800404" cy="8057459"/>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grpSp>
      <p:sp>
        <p:nvSpPr>
          <p:cNvPr id="25" name="Rectangle 24">
            <a:extLst>
              <a:ext uri="{FF2B5EF4-FFF2-40B4-BE49-F238E27FC236}">
                <a16:creationId xmlns:a16="http://schemas.microsoft.com/office/drawing/2014/main" id="{DE6AABB3-FE70-634D-A4BF-E8EEB5BC7F1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31D5B94A-68EC-1D4C-8214-9B6C65B61757}"/>
              </a:ext>
            </a:extLst>
          </p:cNvPr>
          <p:cNvGrpSpPr/>
          <p:nvPr/>
        </p:nvGrpSpPr>
        <p:grpSpPr>
          <a:xfrm>
            <a:off x="2465806" y="2713394"/>
            <a:ext cx="11155513" cy="4281677"/>
            <a:chOff x="2035553" y="2593255"/>
            <a:chExt cx="11155513" cy="4281677"/>
          </a:xfrm>
        </p:grpSpPr>
        <p:sp>
          <p:nvSpPr>
            <p:cNvPr id="27" name="Rectangle 26">
              <a:extLst>
                <a:ext uri="{FF2B5EF4-FFF2-40B4-BE49-F238E27FC236}">
                  <a16:creationId xmlns:a16="http://schemas.microsoft.com/office/drawing/2014/main" id="{A6A2C3DD-BA56-8C4C-9974-30ECCD1DF459}"/>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D8A81F2-0BA1-0345-9400-105CDD8F8721}"/>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1B602AED-DF84-0D4A-819C-FABE654D33E2}"/>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Digital footprint</a:t>
              </a:r>
              <a:endParaRPr lang="en-US" sz="2800" dirty="0"/>
            </a:p>
          </p:txBody>
        </p:sp>
        <p:grpSp>
          <p:nvGrpSpPr>
            <p:cNvPr id="30" name="Group 29">
              <a:extLst>
                <a:ext uri="{FF2B5EF4-FFF2-40B4-BE49-F238E27FC236}">
                  <a16:creationId xmlns:a16="http://schemas.microsoft.com/office/drawing/2014/main" id="{17CC8B12-0938-9A46-8AEE-3E131415919C}"/>
                </a:ext>
              </a:extLst>
            </p:cNvPr>
            <p:cNvGrpSpPr/>
            <p:nvPr/>
          </p:nvGrpSpPr>
          <p:grpSpPr>
            <a:xfrm>
              <a:off x="2158072" y="2680893"/>
              <a:ext cx="366748" cy="366748"/>
              <a:chOff x="2118558" y="2663960"/>
              <a:chExt cx="366748" cy="366748"/>
            </a:xfrm>
          </p:grpSpPr>
          <p:sp>
            <p:nvSpPr>
              <p:cNvPr id="57" name="Rectangle 56">
                <a:extLst>
                  <a:ext uri="{FF2B5EF4-FFF2-40B4-BE49-F238E27FC236}">
                    <a16:creationId xmlns:a16="http://schemas.microsoft.com/office/drawing/2014/main" id="{87F199AC-B24A-C14A-9B28-336DD9D4021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A7BD2C95-0B17-8942-8CAC-7918AE925942}"/>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8E505193-4055-A74B-8480-086FC402B8CD}"/>
                </a:ext>
              </a:extLst>
            </p:cNvPr>
            <p:cNvGrpSpPr/>
            <p:nvPr/>
          </p:nvGrpSpPr>
          <p:grpSpPr>
            <a:xfrm>
              <a:off x="12290940" y="2686867"/>
              <a:ext cx="776902" cy="366748"/>
              <a:chOff x="10581098" y="2669934"/>
              <a:chExt cx="776902" cy="366748"/>
            </a:xfrm>
          </p:grpSpPr>
          <p:sp>
            <p:nvSpPr>
              <p:cNvPr id="52" name="Rectangle 51">
                <a:extLst>
                  <a:ext uri="{FF2B5EF4-FFF2-40B4-BE49-F238E27FC236}">
                    <a16:creationId xmlns:a16="http://schemas.microsoft.com/office/drawing/2014/main" id="{69690182-FD44-DF4E-9208-29D9B748C201}"/>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4166F7-18FB-F847-8B76-AC2FAAB65C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3FBAEBD0-68EA-7441-B6F7-7389CACD7CF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iangle 55">
                <a:extLst>
                  <a:ext uri="{FF2B5EF4-FFF2-40B4-BE49-F238E27FC236}">
                    <a16:creationId xmlns:a16="http://schemas.microsoft.com/office/drawing/2014/main" id="{DE1C3B35-476E-1848-9191-7B762CEA119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14542837-F784-AF48-8AB6-3BD4C44762DF}"/>
                </a:ext>
              </a:extLst>
            </p:cNvPr>
            <p:cNvSpPr txBox="1">
              <a:spLocks/>
            </p:cNvSpPr>
            <p:nvPr/>
          </p:nvSpPr>
          <p:spPr>
            <a:xfrm>
              <a:off x="2954791" y="4377364"/>
              <a:ext cx="9317035" cy="62391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is a digital footprint?</a:t>
              </a:r>
            </a:p>
          </p:txBody>
        </p:sp>
      </p:grpSp>
      <p:sp>
        <p:nvSpPr>
          <p:cNvPr id="61" name="Text Placeholder 12">
            <a:extLst>
              <a:ext uri="{FF2B5EF4-FFF2-40B4-BE49-F238E27FC236}">
                <a16:creationId xmlns:a16="http://schemas.microsoft.com/office/drawing/2014/main" id="{968DB87A-93F4-2D4D-9FCC-A2750F2409A2}"/>
              </a:ext>
            </a:extLst>
          </p:cNvPr>
          <p:cNvSpPr txBox="1">
            <a:spLocks/>
          </p:cNvSpPr>
          <p:nvPr/>
        </p:nvSpPr>
        <p:spPr>
          <a:xfrm>
            <a:off x="3385044" y="5259503"/>
            <a:ext cx="9317035" cy="62391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Why is it important?</a:t>
            </a:r>
          </a:p>
        </p:txBody>
      </p:sp>
    </p:spTree>
    <p:extLst>
      <p:ext uri="{BB962C8B-B14F-4D97-AF65-F5344CB8AC3E}">
        <p14:creationId xmlns:p14="http://schemas.microsoft.com/office/powerpoint/2010/main" val="36335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3"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7ECC55-7876-E44F-BA61-070BA0DE8D1C}"/>
              </a:ext>
            </a:extLst>
          </p:cNvPr>
          <p:cNvSpPr/>
          <p:nvPr/>
        </p:nvSpPr>
        <p:spPr>
          <a:xfrm>
            <a:off x="1376085" y="257175"/>
            <a:ext cx="13497204" cy="8615133"/>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E102F35B-D72E-EB43-804F-29CE39CECE71}"/>
              </a:ext>
            </a:extLst>
          </p:cNvPr>
          <p:cNvSpPr/>
          <p:nvPr/>
        </p:nvSpPr>
        <p:spPr>
          <a:xfrm>
            <a:off x="1680427" y="623481"/>
            <a:ext cx="12888518" cy="7533931"/>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96B0BF6-D6AD-A147-B844-636E0890D131}"/>
              </a:ext>
            </a:extLst>
          </p:cNvPr>
          <p:cNvSpPr/>
          <p:nvPr/>
        </p:nvSpPr>
        <p:spPr>
          <a:xfrm>
            <a:off x="7940424" y="8336371"/>
            <a:ext cx="368521" cy="368295"/>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3EDE0BB-9742-F240-AD4C-49756E555DAC}"/>
              </a:ext>
            </a:extLst>
          </p:cNvPr>
          <p:cNvGrpSpPr/>
          <p:nvPr/>
        </p:nvGrpSpPr>
        <p:grpSpPr>
          <a:xfrm>
            <a:off x="7750765" y="754637"/>
            <a:ext cx="747837" cy="126092"/>
            <a:chOff x="5919561" y="754637"/>
            <a:chExt cx="747837" cy="126092"/>
          </a:xfrm>
        </p:grpSpPr>
        <p:sp>
          <p:nvSpPr>
            <p:cNvPr id="8" name="Rounded Rectangle 7">
              <a:extLst>
                <a:ext uri="{FF2B5EF4-FFF2-40B4-BE49-F238E27FC236}">
                  <a16:creationId xmlns:a16="http://schemas.microsoft.com/office/drawing/2014/main" id="{E31EA529-4065-134C-8331-9BCE0CE9B3E2}"/>
                </a:ext>
              </a:extLst>
            </p:cNvPr>
            <p:cNvSpPr/>
            <p:nvPr/>
          </p:nvSpPr>
          <p:spPr>
            <a:xfrm>
              <a:off x="5919561" y="788770"/>
              <a:ext cx="486628" cy="4737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61D474-057C-B94F-8960-8A11B9283A4E}"/>
                </a:ext>
              </a:extLst>
            </p:cNvPr>
            <p:cNvSpPr/>
            <p:nvPr/>
          </p:nvSpPr>
          <p:spPr>
            <a:xfrm>
              <a:off x="6539955" y="754637"/>
              <a:ext cx="127443" cy="12609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25F57841-BCBE-474F-8147-B6B1D3D6BE6B}"/>
              </a:ext>
            </a:extLst>
          </p:cNvPr>
          <p:cNvSpPr txBox="1">
            <a:spLocks/>
          </p:cNvSpPr>
          <p:nvPr/>
        </p:nvSpPr>
        <p:spPr>
          <a:xfrm>
            <a:off x="2253015" y="1481566"/>
            <a:ext cx="6102713" cy="723044"/>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Your data matters!</a:t>
            </a:r>
          </a:p>
        </p:txBody>
      </p:sp>
      <p:sp>
        <p:nvSpPr>
          <p:cNvPr id="14" name="Title 1">
            <a:extLst>
              <a:ext uri="{FF2B5EF4-FFF2-40B4-BE49-F238E27FC236}">
                <a16:creationId xmlns:a16="http://schemas.microsoft.com/office/drawing/2014/main" id="{CCB3E862-8019-3147-A980-CFD89A1E167D}"/>
              </a:ext>
            </a:extLst>
          </p:cNvPr>
          <p:cNvSpPr txBox="1">
            <a:spLocks/>
          </p:cNvSpPr>
          <p:nvPr/>
        </p:nvSpPr>
        <p:spPr>
          <a:xfrm>
            <a:off x="2253015" y="2518198"/>
            <a:ext cx="8712924" cy="481129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400" dirty="0">
                <a:solidFill>
                  <a:schemeClr val="dk1"/>
                </a:solidFill>
                <a:latin typeface="Overpass Mono" pitchFamily="49" charset="77"/>
                <a:ea typeface="Calibri"/>
                <a:cs typeface="Calibri"/>
                <a:sym typeface="Calibri"/>
              </a:rPr>
              <a:t>You can change your privacy settings on your phone or device if you want to protect your information.</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post or comment on social media, think about who might see it in the future. </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400" b="1" dirty="0">
                <a:solidFill>
                  <a:srgbClr val="019967"/>
                </a:solidFill>
                <a:latin typeface="Overpass Mono" pitchFamily="49" charset="77"/>
                <a:ea typeface="Calibri"/>
                <a:cs typeface="Calibri"/>
                <a:sym typeface="Calibri"/>
              </a:rPr>
              <a:t>https://</a:t>
            </a:r>
            <a:r>
              <a:rPr lang="en-GB" sz="2400" b="1" dirty="0" err="1">
                <a:solidFill>
                  <a:srgbClr val="019967"/>
                </a:solidFill>
                <a:latin typeface="Overpass Mono" pitchFamily="49" charset="77"/>
                <a:ea typeface="Calibri"/>
                <a:cs typeface="Calibri"/>
                <a:sym typeface="Calibri"/>
              </a:rPr>
              <a:t>ico.org.uk</a:t>
            </a:r>
            <a:endParaRPr lang="en-GB" sz="2400" dirty="0">
              <a:solidFill>
                <a:schemeClr val="dk1"/>
              </a:solidFill>
              <a:latin typeface="Overpass Mono" pitchFamily="49" charset="77"/>
              <a:ea typeface="Calibri"/>
              <a:cs typeface="Calibri"/>
              <a:sym typeface="Calibri"/>
            </a:endParaRPr>
          </a:p>
        </p:txBody>
      </p:sp>
      <p:grpSp>
        <p:nvGrpSpPr>
          <p:cNvPr id="15" name="Group 14">
            <a:extLst>
              <a:ext uri="{FF2B5EF4-FFF2-40B4-BE49-F238E27FC236}">
                <a16:creationId xmlns:a16="http://schemas.microsoft.com/office/drawing/2014/main" id="{3BB76D75-701F-AC40-8951-3425F86E8A96}"/>
              </a:ext>
            </a:extLst>
          </p:cNvPr>
          <p:cNvGrpSpPr/>
          <p:nvPr/>
        </p:nvGrpSpPr>
        <p:grpSpPr>
          <a:xfrm>
            <a:off x="11713195" y="1643221"/>
            <a:ext cx="4044345" cy="3546578"/>
            <a:chOff x="2978247" y="4990838"/>
            <a:chExt cx="4044345" cy="3546578"/>
          </a:xfrm>
        </p:grpSpPr>
        <p:sp>
          <p:nvSpPr>
            <p:cNvPr id="16" name="Rectangle 15">
              <a:extLst>
                <a:ext uri="{FF2B5EF4-FFF2-40B4-BE49-F238E27FC236}">
                  <a16:creationId xmlns:a16="http://schemas.microsoft.com/office/drawing/2014/main" id="{813E8009-B4F7-9844-9A60-CF9A5EED354D}"/>
                </a:ext>
              </a:extLst>
            </p:cNvPr>
            <p:cNvSpPr/>
            <p:nvPr/>
          </p:nvSpPr>
          <p:spPr>
            <a:xfrm>
              <a:off x="2978247" y="5295572"/>
              <a:ext cx="3739612" cy="3241844"/>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7" name="Picture 16">
              <a:extLst>
                <a:ext uri="{FF2B5EF4-FFF2-40B4-BE49-F238E27FC236}">
                  <a16:creationId xmlns:a16="http://schemas.microsoft.com/office/drawing/2014/main" id="{9FCC1A31-ED09-F34B-A7AF-E966FF0FEE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18" name="Title 1">
              <a:extLst>
                <a:ext uri="{FF2B5EF4-FFF2-40B4-BE49-F238E27FC236}">
                  <a16:creationId xmlns:a16="http://schemas.microsoft.com/office/drawing/2014/main" id="{B4D874C0-7E98-7B4B-A0FD-DFAC7E997889}"/>
                </a:ext>
              </a:extLst>
            </p:cNvPr>
            <p:cNvSpPr txBox="1">
              <a:spLocks/>
            </p:cNvSpPr>
            <p:nvPr/>
          </p:nvSpPr>
          <p:spPr>
            <a:xfrm>
              <a:off x="2978247" y="5295572"/>
              <a:ext cx="3739612" cy="3241843"/>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20000"/>
                </a:lnSpc>
              </a:pPr>
              <a:r>
                <a:rPr lang="en-US" sz="2400" spc="-150" dirty="0">
                  <a:solidFill>
                    <a:srgbClr val="791D7E"/>
                  </a:solidFill>
                  <a:latin typeface="Overpass Mono" pitchFamily="49" charset="77"/>
                </a:rPr>
                <a:t>The Information Commissioner’s Office (ICO) is</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here for you.</a:t>
              </a:r>
            </a:p>
          </p:txBody>
        </p:sp>
      </p:grpSp>
    </p:spTree>
    <p:extLst>
      <p:ext uri="{BB962C8B-B14F-4D97-AF65-F5344CB8AC3E}">
        <p14:creationId xmlns:p14="http://schemas.microsoft.com/office/powerpoint/2010/main" val="11707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wipe(left)">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Staying Private on Social Media (Northern Ireland)</a:t>
            </a:r>
          </a:p>
        </p:txBody>
      </p:sp>
      <p:sp>
        <p:nvSpPr>
          <p:cNvPr id="5" name="Google Shape;94;p1">
            <a:extLst>
              <a:ext uri="{FF2B5EF4-FFF2-40B4-BE49-F238E27FC236}">
                <a16:creationId xmlns:a16="http://schemas.microsoft.com/office/drawing/2014/main" id="{C7C6DA2A-C266-4748-A17E-C43D194D4486}"/>
              </a:ext>
            </a:extLst>
          </p:cNvPr>
          <p:cNvSpPr/>
          <p:nvPr/>
        </p:nvSpPr>
        <p:spPr>
          <a:xfrm>
            <a:off x="1370012" y="1219200"/>
            <a:ext cx="12095422" cy="818645"/>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latin typeface="Calibri" panose="020F0502020204030204" pitchFamily="34" charset="0"/>
                <a:ea typeface="Calibri"/>
                <a:cs typeface="Calibri" panose="020F0502020204030204" pitchFamily="34" charset="0"/>
                <a:sym typeface="Calibri"/>
              </a:rPr>
              <a:t>This lesson aims to make students aware of what personal data is, how it is collected and how it is used.  It can be used as a standalone session but is recommended to be used with the previous session, </a:t>
            </a:r>
            <a:r>
              <a:rPr lang="en-GB" sz="2000" b="1" dirty="0">
                <a:latin typeface="Calibri" panose="020F0502020204030204" pitchFamily="34" charset="0"/>
                <a:ea typeface="Calibri"/>
                <a:cs typeface="Calibri" panose="020F0502020204030204" pitchFamily="34" charset="0"/>
                <a:sym typeface="Calibri"/>
              </a:rPr>
              <a:t>‘My Personal Data’.</a:t>
            </a: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8531242" y="2679795"/>
            <a:ext cx="6834654" cy="5798983"/>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Curriculum Links:</a:t>
            </a:r>
          </a:p>
          <a:p>
            <a:r>
              <a:rPr lang="en-GB" sz="1400" b="1" dirty="0"/>
              <a:t>Personal Understanding and Health – Key Stage 2</a:t>
            </a:r>
          </a:p>
          <a:p>
            <a:endParaRPr lang="en-GB" sz="1400" dirty="0"/>
          </a:p>
          <a:p>
            <a:r>
              <a:rPr lang="en-GB" sz="1400" dirty="0"/>
              <a:t>Strand 1: Personal Understanding and Health</a:t>
            </a:r>
          </a:p>
          <a:p>
            <a:endParaRPr lang="en-GB" sz="1400" dirty="0"/>
          </a:p>
          <a:p>
            <a:r>
              <a:rPr lang="en-GB" sz="1400" dirty="0"/>
              <a:t>Keeping Safe</a:t>
            </a:r>
          </a:p>
          <a:p>
            <a:endParaRPr lang="en-GB" sz="1400" dirty="0"/>
          </a:p>
          <a:p>
            <a:pPr marL="285750" indent="-285750">
              <a:buFont typeface="Arial" panose="020B0604020202020204" pitchFamily="34" charset="0"/>
              <a:buChar char="•"/>
            </a:pPr>
            <a:r>
              <a:rPr lang="en-GB" sz="1400" dirty="0"/>
              <a:t>developing a pro-active and responsible approach to safety, for example, </a:t>
            </a:r>
            <a:r>
              <a:rPr lang="en-GB" sz="1400" i="1" dirty="0"/>
              <a:t>on the internet</a:t>
            </a:r>
          </a:p>
          <a:p>
            <a:pPr marL="285750" indent="-285750">
              <a:buFont typeface="Arial" panose="020B0604020202020204" pitchFamily="34" charset="0"/>
              <a:buChar char="•"/>
            </a:pPr>
            <a:r>
              <a:rPr lang="en-GB" sz="1400" dirty="0"/>
              <a:t>knowing where, when and how to seek help</a:t>
            </a:r>
          </a:p>
          <a:p>
            <a:pPr marL="285750" indent="-285750">
              <a:buFont typeface="Arial" panose="020B0604020202020204" pitchFamily="34" charset="0"/>
              <a:buChar char="•"/>
            </a:pPr>
            <a:endParaRPr lang="en-GB" sz="1400" dirty="0"/>
          </a:p>
          <a:p>
            <a:r>
              <a:rPr lang="en-GB" sz="1400" b="1" dirty="0"/>
              <a:t>Whole Curriculum Aims and Objectives</a:t>
            </a:r>
          </a:p>
          <a:p>
            <a:endParaRPr lang="en-GB" sz="1400" b="1" dirty="0"/>
          </a:p>
          <a:p>
            <a:r>
              <a:rPr lang="en-GB" sz="1400" dirty="0"/>
              <a:t>Citizenship</a:t>
            </a:r>
          </a:p>
          <a:p>
            <a:endParaRPr lang="en-GB" sz="1400" dirty="0"/>
          </a:p>
          <a:p>
            <a:r>
              <a:rPr lang="en-GB" sz="1400" dirty="0"/>
              <a:t>Throughout the primary stages teachers should help children to: </a:t>
            </a:r>
          </a:p>
          <a:p>
            <a:endParaRPr lang="en-GB" sz="1400" dirty="0"/>
          </a:p>
          <a:p>
            <a:pPr marL="285750" indent="-285750">
              <a:buFont typeface="Arial" panose="020B0604020202020204" pitchFamily="34" charset="0"/>
              <a:buChar char="•"/>
            </a:pPr>
            <a:r>
              <a:rPr lang="en-GB" sz="1400" dirty="0"/>
              <a:t>become aware of some of their rights and responsibilities; </a:t>
            </a:r>
          </a:p>
          <a:p>
            <a:pPr marL="285750" indent="-285750">
              <a:buFont typeface="Arial" panose="020B0604020202020204" pitchFamily="34" charset="0"/>
              <a:buChar char="•"/>
            </a:pPr>
            <a:r>
              <a:rPr lang="en-GB" sz="1400" dirty="0"/>
              <a:t>become aware of some of the issues and problems in society; </a:t>
            </a:r>
          </a:p>
          <a:p>
            <a:pPr marL="285750" indent="-285750">
              <a:buFont typeface="Arial" panose="020B0604020202020204" pitchFamily="34" charset="0"/>
              <a:buChar char="•"/>
            </a:pPr>
            <a:r>
              <a:rPr lang="en-GB" sz="1400" dirty="0"/>
              <a:t>contribute to creating a better world for those around them; </a:t>
            </a:r>
          </a:p>
          <a:p>
            <a:endParaRPr lang="en-GB" sz="1400" dirty="0"/>
          </a:p>
          <a:p>
            <a:r>
              <a:rPr lang="en-GB" sz="1400" b="1" dirty="0"/>
              <a:t>Using ICT across the curriculum</a:t>
            </a:r>
          </a:p>
          <a:p>
            <a:endParaRPr lang="en-GB" sz="1400" b="1" dirty="0"/>
          </a:p>
          <a:p>
            <a:r>
              <a:rPr lang="en-GB" sz="1400" dirty="0"/>
              <a:t>Pupils should be enabled to:</a:t>
            </a:r>
          </a:p>
          <a:p>
            <a:endParaRPr lang="en-GB" sz="1400" dirty="0"/>
          </a:p>
          <a:p>
            <a:pPr marL="285750" indent="-285750">
              <a:buFont typeface="Arial" panose="020B0604020202020204" pitchFamily="34" charset="0"/>
              <a:buChar char="•"/>
            </a:pPr>
            <a:r>
              <a:rPr lang="en-GB" sz="1400" dirty="0"/>
              <a:t>understand how to keep safe and display acceptable online behaviour. </a:t>
            </a:r>
          </a:p>
          <a:p>
            <a:endParaRPr lang="en-GB" sz="1400" b="1" dirty="0"/>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255244"/>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endParaRPr sz="1400" b="1" dirty="0"/>
          </a:p>
          <a:p>
            <a:r>
              <a:rPr lang="en-GB" sz="1400" dirty="0"/>
              <a:t>Students will learn:</a:t>
            </a:r>
          </a:p>
          <a:p>
            <a:pPr marL="285750" indent="-285750">
              <a:buFont typeface="Arial" panose="020B0604020202020204" pitchFamily="34" charset="0"/>
              <a:buChar char="•"/>
            </a:pPr>
            <a:r>
              <a:rPr lang="en-GB" sz="1400" dirty="0"/>
              <a:t>How social media platforms can use your personal data.</a:t>
            </a:r>
          </a:p>
          <a:p>
            <a:pPr marL="285750" indent="-285750">
              <a:buFont typeface="Arial" panose="020B0604020202020204" pitchFamily="34" charset="0"/>
              <a:buChar char="•"/>
            </a:pPr>
            <a:r>
              <a:rPr lang="en-GB" sz="1400" dirty="0"/>
              <a:t>The risks associated with a public social media profile.</a:t>
            </a:r>
          </a:p>
          <a:p>
            <a:pPr marL="285750" indent="-285750">
              <a:buFont typeface="Arial" panose="020B0604020202020204" pitchFamily="34" charset="0"/>
              <a:buChar char="•"/>
            </a:pPr>
            <a:r>
              <a:rPr lang="en-GB" sz="1400" dirty="0"/>
              <a:t> What a digital footprint is and why it is important.</a:t>
            </a:r>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r>
              <a:rPr lang="en-GB" sz="1400" dirty="0">
                <a:solidFill>
                  <a:schemeClr val="dk1"/>
                </a:solidFill>
                <a:ea typeface="Century Gothic"/>
                <a:cs typeface="Century Gothic"/>
                <a:sym typeface="Century Gothic"/>
              </a:rPr>
              <a:t>.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41301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CBADFC-08B2-A442-8021-38193D40E9F0}"/>
              </a:ext>
            </a:extLst>
          </p:cNvPr>
          <p:cNvGrpSpPr/>
          <p:nvPr/>
        </p:nvGrpSpPr>
        <p:grpSpPr>
          <a:xfrm>
            <a:off x="793799" y="1812005"/>
            <a:ext cx="5855845" cy="2253964"/>
            <a:chOff x="692199" y="1719560"/>
            <a:chExt cx="5855845" cy="2253964"/>
          </a:xfrm>
        </p:grpSpPr>
        <p:sp>
          <p:nvSpPr>
            <p:cNvPr id="19" name="Rectangle 18">
              <a:extLst>
                <a:ext uri="{FF2B5EF4-FFF2-40B4-BE49-F238E27FC236}">
                  <a16:creationId xmlns:a16="http://schemas.microsoft.com/office/drawing/2014/main" id="{264D48F4-3BE1-7645-AFD4-3EFD6A69C207}"/>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Content Placeholder 3">
              <a:extLst>
                <a:ext uri="{FF2B5EF4-FFF2-40B4-BE49-F238E27FC236}">
                  <a16:creationId xmlns:a16="http://schemas.microsoft.com/office/drawing/2014/main" id="{B8C3F75E-6F77-E44D-BBFE-A7C7984F5BE8}"/>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21" name="Group 20">
              <a:extLst>
                <a:ext uri="{FF2B5EF4-FFF2-40B4-BE49-F238E27FC236}">
                  <a16:creationId xmlns:a16="http://schemas.microsoft.com/office/drawing/2014/main" id="{B98350B4-90E8-2E48-94C7-C936AF6381DC}"/>
                </a:ext>
              </a:extLst>
            </p:cNvPr>
            <p:cNvGrpSpPr/>
            <p:nvPr/>
          </p:nvGrpSpPr>
          <p:grpSpPr>
            <a:xfrm>
              <a:off x="6050356" y="1719560"/>
              <a:ext cx="497688" cy="572154"/>
              <a:chOff x="11546445" y="2781334"/>
              <a:chExt cx="497688" cy="572154"/>
            </a:xfrm>
          </p:grpSpPr>
          <p:sp>
            <p:nvSpPr>
              <p:cNvPr id="22" name="Oval 21">
                <a:extLst>
                  <a:ext uri="{FF2B5EF4-FFF2-40B4-BE49-F238E27FC236}">
                    <a16:creationId xmlns:a16="http://schemas.microsoft.com/office/drawing/2014/main" id="{39275C56-CD1D-EB46-9CB5-CE4F97ED04C2}"/>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32755DBF-CEAF-6747-A12F-3C361282EE4E}"/>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 name="Group 1">
            <a:extLst>
              <a:ext uri="{FF2B5EF4-FFF2-40B4-BE49-F238E27FC236}">
                <a16:creationId xmlns:a16="http://schemas.microsoft.com/office/drawing/2014/main" id="{C5B4507B-25E0-FB4D-A428-4FDA223F850D}"/>
              </a:ext>
            </a:extLst>
          </p:cNvPr>
          <p:cNvGrpSpPr/>
          <p:nvPr/>
        </p:nvGrpSpPr>
        <p:grpSpPr>
          <a:xfrm>
            <a:off x="898263" y="4427766"/>
            <a:ext cx="4449335" cy="3998785"/>
            <a:chOff x="898263" y="4427766"/>
            <a:chExt cx="4449335" cy="3998785"/>
          </a:xfrm>
        </p:grpSpPr>
        <p:sp>
          <p:nvSpPr>
            <p:cNvPr id="24" name="Rectangle 23">
              <a:extLst>
                <a:ext uri="{FF2B5EF4-FFF2-40B4-BE49-F238E27FC236}">
                  <a16:creationId xmlns:a16="http://schemas.microsoft.com/office/drawing/2014/main" id="{5FB42234-EFE5-6146-B971-3402ED6FBB89}"/>
                </a:ext>
              </a:extLst>
            </p:cNvPr>
            <p:cNvSpPr/>
            <p:nvPr/>
          </p:nvSpPr>
          <p:spPr>
            <a:xfrm>
              <a:off x="898263"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itle 1">
              <a:extLst>
                <a:ext uri="{FF2B5EF4-FFF2-40B4-BE49-F238E27FC236}">
                  <a16:creationId xmlns:a16="http://schemas.microsoft.com/office/drawing/2014/main" id="{4BE6678E-8235-B345-981B-4B6F2768AC38}"/>
                </a:ext>
              </a:extLst>
            </p:cNvPr>
            <p:cNvSpPr txBox="1">
              <a:spLocks/>
            </p:cNvSpPr>
            <p:nvPr/>
          </p:nvSpPr>
          <p:spPr>
            <a:xfrm>
              <a:off x="1122705"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how social media platforms can use your personal data </a:t>
              </a:r>
            </a:p>
          </p:txBody>
        </p:sp>
        <p:pic>
          <p:nvPicPr>
            <p:cNvPr id="39" name="Graphic 38">
              <a:extLst>
                <a:ext uri="{FF2B5EF4-FFF2-40B4-BE49-F238E27FC236}">
                  <a16:creationId xmlns:a16="http://schemas.microsoft.com/office/drawing/2014/main" id="{1F3BCC12-8617-8241-B7F4-D3A5BA6FC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526" y="4884422"/>
              <a:ext cx="905956" cy="1130316"/>
            </a:xfrm>
            <a:prstGeom prst="rect">
              <a:avLst/>
            </a:prstGeom>
          </p:spPr>
        </p:pic>
        <p:sp>
          <p:nvSpPr>
            <p:cNvPr id="41" name="Oval 40">
              <a:extLst>
                <a:ext uri="{FF2B5EF4-FFF2-40B4-BE49-F238E27FC236}">
                  <a16:creationId xmlns:a16="http://schemas.microsoft.com/office/drawing/2014/main" id="{9188444A-C8CE-134A-96DA-5416D16F08F6}"/>
                </a:ext>
              </a:extLst>
            </p:cNvPr>
            <p:cNvSpPr/>
            <p:nvPr/>
          </p:nvSpPr>
          <p:spPr>
            <a:xfrm>
              <a:off x="3388324"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grpSp>
      <p:grpSp>
        <p:nvGrpSpPr>
          <p:cNvPr id="3" name="Group 2">
            <a:extLst>
              <a:ext uri="{FF2B5EF4-FFF2-40B4-BE49-F238E27FC236}">
                <a16:creationId xmlns:a16="http://schemas.microsoft.com/office/drawing/2014/main" id="{E3902321-517F-3F4D-B621-041AE7512F20}"/>
              </a:ext>
            </a:extLst>
          </p:cNvPr>
          <p:cNvGrpSpPr/>
          <p:nvPr/>
        </p:nvGrpSpPr>
        <p:grpSpPr>
          <a:xfrm>
            <a:off x="5705965" y="4427766"/>
            <a:ext cx="4449335" cy="3998785"/>
            <a:chOff x="5705965" y="4427766"/>
            <a:chExt cx="4449335" cy="3998785"/>
          </a:xfrm>
        </p:grpSpPr>
        <p:sp>
          <p:nvSpPr>
            <p:cNvPr id="26" name="Rectangle 25">
              <a:extLst>
                <a:ext uri="{FF2B5EF4-FFF2-40B4-BE49-F238E27FC236}">
                  <a16:creationId xmlns:a16="http://schemas.microsoft.com/office/drawing/2014/main" id="{A34F637A-1939-7645-B853-894B8D366C42}"/>
                </a:ext>
              </a:extLst>
            </p:cNvPr>
            <p:cNvSpPr/>
            <p:nvPr/>
          </p:nvSpPr>
          <p:spPr>
            <a:xfrm>
              <a:off x="5705965"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itle 1">
              <a:extLst>
                <a:ext uri="{FF2B5EF4-FFF2-40B4-BE49-F238E27FC236}">
                  <a16:creationId xmlns:a16="http://schemas.microsoft.com/office/drawing/2014/main" id="{61D00ADC-9E35-924E-A5E4-666F5A1968AE}"/>
                </a:ext>
              </a:extLst>
            </p:cNvPr>
            <p:cNvSpPr txBox="1">
              <a:spLocks/>
            </p:cNvSpPr>
            <p:nvPr/>
          </p:nvSpPr>
          <p:spPr>
            <a:xfrm>
              <a:off x="5930407"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the risks associated with a public social media profile</a:t>
              </a:r>
            </a:p>
          </p:txBody>
        </p:sp>
        <p:pic>
          <p:nvPicPr>
            <p:cNvPr id="42" name="Graphic 41">
              <a:extLst>
                <a:ext uri="{FF2B5EF4-FFF2-40B4-BE49-F238E27FC236}">
                  <a16:creationId xmlns:a16="http://schemas.microsoft.com/office/drawing/2014/main" id="{B8CE7733-5E65-A642-A4FE-A23E806F2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4884422"/>
              <a:ext cx="905956" cy="1130316"/>
            </a:xfrm>
            <a:prstGeom prst="rect">
              <a:avLst/>
            </a:prstGeom>
          </p:spPr>
        </p:pic>
        <p:sp>
          <p:nvSpPr>
            <p:cNvPr id="43" name="Oval 42">
              <a:extLst>
                <a:ext uri="{FF2B5EF4-FFF2-40B4-BE49-F238E27FC236}">
                  <a16:creationId xmlns:a16="http://schemas.microsoft.com/office/drawing/2014/main" id="{0CD99F05-A2BB-A94F-A60A-EBE16D6A1162}"/>
                </a:ext>
              </a:extLst>
            </p:cNvPr>
            <p:cNvSpPr/>
            <p:nvPr/>
          </p:nvSpPr>
          <p:spPr>
            <a:xfrm>
              <a:off x="8124206"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
        <p:nvSpPr>
          <p:cNvPr id="47" name="Title 1">
            <a:extLst>
              <a:ext uri="{FF2B5EF4-FFF2-40B4-BE49-F238E27FC236}">
                <a16:creationId xmlns:a16="http://schemas.microsoft.com/office/drawing/2014/main" id="{2B7AE6B6-D703-DE47-A6A6-B7FCDA8CE013}"/>
              </a:ext>
            </a:extLst>
          </p:cNvPr>
          <p:cNvSpPr txBox="1">
            <a:spLocks/>
          </p:cNvSpPr>
          <p:nvPr/>
        </p:nvSpPr>
        <p:spPr>
          <a:xfrm>
            <a:off x="692201" y="611124"/>
            <a:ext cx="981105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Staying Private on Social Media</a:t>
            </a:r>
            <a:endParaRPr lang="en-US" sz="3600" b="1" dirty="0"/>
          </a:p>
        </p:txBody>
      </p:sp>
      <p:grpSp>
        <p:nvGrpSpPr>
          <p:cNvPr id="4" name="Group 3">
            <a:extLst>
              <a:ext uri="{FF2B5EF4-FFF2-40B4-BE49-F238E27FC236}">
                <a16:creationId xmlns:a16="http://schemas.microsoft.com/office/drawing/2014/main" id="{C09A1BEC-E1C8-534B-9A2C-7E6302D4BC6A}"/>
              </a:ext>
            </a:extLst>
          </p:cNvPr>
          <p:cNvGrpSpPr/>
          <p:nvPr/>
        </p:nvGrpSpPr>
        <p:grpSpPr>
          <a:xfrm>
            <a:off x="10513667" y="4427766"/>
            <a:ext cx="4449335" cy="3998785"/>
            <a:chOff x="10513667" y="4427766"/>
            <a:chExt cx="4449335" cy="3998785"/>
          </a:xfrm>
        </p:grpSpPr>
        <p:sp>
          <p:nvSpPr>
            <p:cNvPr id="36" name="Rectangle 35">
              <a:extLst>
                <a:ext uri="{FF2B5EF4-FFF2-40B4-BE49-F238E27FC236}">
                  <a16:creationId xmlns:a16="http://schemas.microsoft.com/office/drawing/2014/main" id="{A9BF7187-E247-C548-8F24-3FCEDB373898}"/>
                </a:ext>
              </a:extLst>
            </p:cNvPr>
            <p:cNvSpPr/>
            <p:nvPr/>
          </p:nvSpPr>
          <p:spPr>
            <a:xfrm>
              <a:off x="10513667"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Title 1">
              <a:extLst>
                <a:ext uri="{FF2B5EF4-FFF2-40B4-BE49-F238E27FC236}">
                  <a16:creationId xmlns:a16="http://schemas.microsoft.com/office/drawing/2014/main" id="{CC04DC99-EF6F-8F4C-8B4F-DF20C65E52AC}"/>
                </a:ext>
              </a:extLst>
            </p:cNvPr>
            <p:cNvSpPr txBox="1">
              <a:spLocks/>
            </p:cNvSpPr>
            <p:nvPr/>
          </p:nvSpPr>
          <p:spPr>
            <a:xfrm>
              <a:off x="10738109"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a digital footprint is and why it is important.</a:t>
              </a:r>
            </a:p>
          </p:txBody>
        </p:sp>
        <p:pic>
          <p:nvPicPr>
            <p:cNvPr id="44" name="Graphic 43">
              <a:extLst>
                <a:ext uri="{FF2B5EF4-FFF2-40B4-BE49-F238E27FC236}">
                  <a16:creationId xmlns:a16="http://schemas.microsoft.com/office/drawing/2014/main" id="{FD794304-4461-BA48-BFED-E92268FF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634" y="4884422"/>
              <a:ext cx="905956" cy="1130316"/>
            </a:xfrm>
            <a:prstGeom prst="rect">
              <a:avLst/>
            </a:prstGeom>
          </p:spPr>
        </p:pic>
        <p:sp>
          <p:nvSpPr>
            <p:cNvPr id="46" name="Oval 45">
              <a:extLst>
                <a:ext uri="{FF2B5EF4-FFF2-40B4-BE49-F238E27FC236}">
                  <a16:creationId xmlns:a16="http://schemas.microsoft.com/office/drawing/2014/main" id="{C8C72A79-F591-D34D-ACE0-B93999FA166C}"/>
                </a:ext>
              </a:extLst>
            </p:cNvPr>
            <p:cNvSpPr/>
            <p:nvPr/>
          </p:nvSpPr>
          <p:spPr>
            <a:xfrm>
              <a:off x="12945432"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Overpass Mono" pitchFamily="49" charset="77"/>
              </a:endParaRPr>
            </a:p>
          </p:txBody>
        </p:sp>
        <p:pic>
          <p:nvPicPr>
            <p:cNvPr id="8" name="Graphic 7">
              <a:extLst>
                <a:ext uri="{FF2B5EF4-FFF2-40B4-BE49-F238E27FC236}">
                  <a16:creationId xmlns:a16="http://schemas.microsoft.com/office/drawing/2014/main" id="{AFA93F11-4FE1-9D4D-B69D-751182BFE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26208" y="5632889"/>
              <a:ext cx="189486" cy="408376"/>
            </a:xfrm>
            <a:prstGeom prst="rect">
              <a:avLst/>
            </a:prstGeom>
          </p:spPr>
        </p:pic>
      </p:grpSp>
    </p:spTree>
    <p:extLst>
      <p:ext uri="{BB962C8B-B14F-4D97-AF65-F5344CB8AC3E}">
        <p14:creationId xmlns:p14="http://schemas.microsoft.com/office/powerpoint/2010/main" val="364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50" fill="hold"/>
                                        <p:tgtEl>
                                          <p:spTgt spid="2"/>
                                        </p:tgtEl>
                                        <p:attrNameLst>
                                          <p:attrName>ppt_w</p:attrName>
                                        </p:attrNameLst>
                                      </p:cBhvr>
                                      <p:tavLst>
                                        <p:tav tm="0">
                                          <p:val>
                                            <p:fltVal val="0"/>
                                          </p:val>
                                        </p:tav>
                                        <p:tav tm="100000">
                                          <p:val>
                                            <p:strVal val="#ppt_w"/>
                                          </p:val>
                                        </p:tav>
                                      </p:tavLst>
                                    </p:anim>
                                    <p:anim calcmode="lin" valueType="num">
                                      <p:cBhvr>
                                        <p:cTn id="13" dur="350" fill="hold"/>
                                        <p:tgtEl>
                                          <p:spTgt spid="2"/>
                                        </p:tgtEl>
                                        <p:attrNameLst>
                                          <p:attrName>ppt_h</p:attrName>
                                        </p:attrNameLst>
                                      </p:cBhvr>
                                      <p:tavLst>
                                        <p:tav tm="0">
                                          <p:val>
                                            <p:fltVal val="0"/>
                                          </p:val>
                                        </p:tav>
                                        <p:tav tm="100000">
                                          <p:val>
                                            <p:strVal val="#ppt_h"/>
                                          </p:val>
                                        </p:tav>
                                      </p:tavLst>
                                    </p:anim>
                                    <p:animEffect transition="in" filter="fade">
                                      <p:cBhvr>
                                        <p:cTn id="14" dur="3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fill="hold"/>
                                        <p:tgtEl>
                                          <p:spTgt spid="3"/>
                                        </p:tgtEl>
                                        <p:attrNameLst>
                                          <p:attrName>ppt_w</p:attrName>
                                        </p:attrNameLst>
                                      </p:cBhvr>
                                      <p:tavLst>
                                        <p:tav tm="0">
                                          <p:val>
                                            <p:fltVal val="0"/>
                                          </p:val>
                                        </p:tav>
                                        <p:tav tm="100000">
                                          <p:val>
                                            <p:strVal val="#ppt_w"/>
                                          </p:val>
                                        </p:tav>
                                      </p:tavLst>
                                    </p:anim>
                                    <p:anim calcmode="lin" valueType="num">
                                      <p:cBhvr>
                                        <p:cTn id="20" dur="350" fill="hold"/>
                                        <p:tgtEl>
                                          <p:spTgt spid="3"/>
                                        </p:tgtEl>
                                        <p:attrNameLst>
                                          <p:attrName>ppt_h</p:attrName>
                                        </p:attrNameLst>
                                      </p:cBhvr>
                                      <p:tavLst>
                                        <p:tav tm="0">
                                          <p:val>
                                            <p:fltVal val="0"/>
                                          </p:val>
                                        </p:tav>
                                        <p:tav tm="100000">
                                          <p:val>
                                            <p:strVal val="#ppt_h"/>
                                          </p:val>
                                        </p:tav>
                                      </p:tavLst>
                                    </p:anim>
                                    <p:animEffect transition="in" filter="fade">
                                      <p:cBhvr>
                                        <p:cTn id="21" dur="3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50" fill="hold"/>
                                        <p:tgtEl>
                                          <p:spTgt spid="4"/>
                                        </p:tgtEl>
                                        <p:attrNameLst>
                                          <p:attrName>ppt_w</p:attrName>
                                        </p:attrNameLst>
                                      </p:cBhvr>
                                      <p:tavLst>
                                        <p:tav tm="0">
                                          <p:val>
                                            <p:fltVal val="0"/>
                                          </p:val>
                                        </p:tav>
                                        <p:tav tm="100000">
                                          <p:val>
                                            <p:strVal val="#ppt_w"/>
                                          </p:val>
                                        </p:tav>
                                      </p:tavLst>
                                    </p:anim>
                                    <p:anim calcmode="lin" valueType="num">
                                      <p:cBhvr>
                                        <p:cTn id="27" dur="350" fill="hold"/>
                                        <p:tgtEl>
                                          <p:spTgt spid="4"/>
                                        </p:tgtEl>
                                        <p:attrNameLst>
                                          <p:attrName>ppt_h</p:attrName>
                                        </p:attrNameLst>
                                      </p:cBhvr>
                                      <p:tavLst>
                                        <p:tav tm="0">
                                          <p:val>
                                            <p:fltVal val="0"/>
                                          </p:val>
                                        </p:tav>
                                        <p:tav tm="100000">
                                          <p:val>
                                            <p:strVal val="#ppt_h"/>
                                          </p:val>
                                        </p:tav>
                                      </p:tavLst>
                                    </p:anim>
                                    <p:animEffect transition="in" filter="fade">
                                      <p:cBhvr>
                                        <p:cTn id="28" dur="3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E316461-ABA8-3747-9223-C24D52C432C6}"/>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5" name="Title 1">
            <a:extLst>
              <a:ext uri="{FF2B5EF4-FFF2-40B4-BE49-F238E27FC236}">
                <a16:creationId xmlns:a16="http://schemas.microsoft.com/office/drawing/2014/main" id="{63206636-EF75-6C47-A47B-657BD7442DC1}"/>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Vote now! </a:t>
            </a:r>
          </a:p>
          <a:p>
            <a:pPr>
              <a:lnSpc>
                <a:spcPct val="100000"/>
              </a:lnSpc>
            </a:pPr>
            <a:endParaRPr lang="en-GB" sz="2400" dirty="0">
              <a:solidFill>
                <a:schemeClr val="dk1"/>
              </a:solidFill>
              <a:ea typeface="Calibri"/>
              <a:cs typeface="Calibri"/>
              <a:sym typeface="Calibri"/>
            </a:endParaRPr>
          </a:p>
          <a:p>
            <a:pPr lvl="0">
              <a:lnSpc>
                <a:spcPct val="110000"/>
              </a:lnSpc>
              <a:spcBef>
                <a:spcPts val="0"/>
              </a:spcBef>
            </a:pPr>
            <a:r>
              <a:rPr lang="en-GB" sz="2400" dirty="0">
                <a:solidFill>
                  <a:schemeClr val="dk1"/>
                </a:solidFill>
                <a:ea typeface="Calibri"/>
                <a:cs typeface="Calibri"/>
                <a:sym typeface="Calibri"/>
              </a:rPr>
              <a:t>Some social media platforms require users to be over the age of 13.</a:t>
            </a:r>
          </a:p>
          <a:p>
            <a:pPr>
              <a:lnSpc>
                <a:spcPct val="100000"/>
              </a:lnSpc>
            </a:pPr>
            <a:endParaRPr lang="en-GB" sz="2400" dirty="0">
              <a:solidFill>
                <a:schemeClr val="dk1"/>
              </a:solidFill>
              <a:ea typeface="Calibri"/>
              <a:cs typeface="Calibri"/>
              <a:sym typeface="Calibri"/>
            </a:endParaRPr>
          </a:p>
          <a:p>
            <a:pPr lvl="0">
              <a:lnSpc>
                <a:spcPct val="100000"/>
              </a:lnSpc>
              <a:spcBef>
                <a:spcPts val="0"/>
              </a:spcBef>
            </a:pPr>
            <a:r>
              <a:rPr lang="en-GB" sz="2400" dirty="0">
                <a:solidFill>
                  <a:schemeClr val="dk1"/>
                </a:solidFill>
                <a:ea typeface="Calibri"/>
                <a:cs typeface="Calibri"/>
                <a:sym typeface="Calibri"/>
              </a:rPr>
              <a:t>Do you think:</a:t>
            </a:r>
          </a:p>
          <a:p>
            <a:pPr>
              <a:lnSpc>
                <a:spcPct val="100000"/>
              </a:lnSpc>
            </a:pPr>
            <a:r>
              <a:rPr lang="en-GB" sz="3600" b="1" dirty="0">
                <a:solidFill>
                  <a:schemeClr val="dk1"/>
                </a:solidFill>
                <a:ea typeface="Calibri"/>
                <a:cs typeface="Calibri"/>
                <a:sym typeface="Calibri"/>
              </a:rPr>
              <a:t> </a:t>
            </a:r>
          </a:p>
        </p:txBody>
      </p:sp>
      <p:grpSp>
        <p:nvGrpSpPr>
          <p:cNvPr id="56" name="Group 55">
            <a:extLst>
              <a:ext uri="{FF2B5EF4-FFF2-40B4-BE49-F238E27FC236}">
                <a16:creationId xmlns:a16="http://schemas.microsoft.com/office/drawing/2014/main" id="{1DADD8FB-48D0-3841-814A-A291AF958662}"/>
              </a:ext>
            </a:extLst>
          </p:cNvPr>
          <p:cNvGrpSpPr/>
          <p:nvPr/>
        </p:nvGrpSpPr>
        <p:grpSpPr>
          <a:xfrm>
            <a:off x="817721" y="3894811"/>
            <a:ext cx="3267380" cy="3034520"/>
            <a:chOff x="2392126" y="3917709"/>
            <a:chExt cx="3267380" cy="3034520"/>
          </a:xfrm>
        </p:grpSpPr>
        <p:sp>
          <p:nvSpPr>
            <p:cNvPr id="57" name="Rectangle 56">
              <a:extLst>
                <a:ext uri="{FF2B5EF4-FFF2-40B4-BE49-F238E27FC236}">
                  <a16:creationId xmlns:a16="http://schemas.microsoft.com/office/drawing/2014/main" id="{4EC64177-5B14-F94A-A242-CC15E37839D6}"/>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8" name="Picture 57">
              <a:extLst>
                <a:ext uri="{FF2B5EF4-FFF2-40B4-BE49-F238E27FC236}">
                  <a16:creationId xmlns:a16="http://schemas.microsoft.com/office/drawing/2014/main" id="{54056888-46EC-5D42-9343-DFE3B753207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59" name="Title 1">
              <a:extLst>
                <a:ext uri="{FF2B5EF4-FFF2-40B4-BE49-F238E27FC236}">
                  <a16:creationId xmlns:a16="http://schemas.microsoft.com/office/drawing/2014/main" id="{992AFDB5-7707-C049-B73C-6BC06A8608EE}"/>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This is </a:t>
              </a:r>
            </a:p>
            <a:p>
              <a:pPr algn="ctr">
                <a:lnSpc>
                  <a:spcPct val="100000"/>
                </a:lnSpc>
              </a:pPr>
              <a:r>
                <a:rPr lang="en-US" sz="2400" spc="-150" dirty="0">
                  <a:solidFill>
                    <a:srgbClr val="019967"/>
                  </a:solidFill>
                  <a:latin typeface="Overpass Mono" pitchFamily="49" charset="77"/>
                </a:rPr>
                <a:t>the right age</a:t>
              </a:r>
            </a:p>
          </p:txBody>
        </p:sp>
      </p:grpSp>
      <p:grpSp>
        <p:nvGrpSpPr>
          <p:cNvPr id="71" name="Group 70">
            <a:extLst>
              <a:ext uri="{FF2B5EF4-FFF2-40B4-BE49-F238E27FC236}">
                <a16:creationId xmlns:a16="http://schemas.microsoft.com/office/drawing/2014/main" id="{636BEB5B-36C6-814C-AE72-7C2C190E38BA}"/>
              </a:ext>
            </a:extLst>
          </p:cNvPr>
          <p:cNvGrpSpPr/>
          <p:nvPr/>
        </p:nvGrpSpPr>
        <p:grpSpPr>
          <a:xfrm>
            <a:off x="4594927" y="3894811"/>
            <a:ext cx="3267380" cy="3034520"/>
            <a:chOff x="2392126" y="3917709"/>
            <a:chExt cx="3267380" cy="3034520"/>
          </a:xfrm>
        </p:grpSpPr>
        <p:sp>
          <p:nvSpPr>
            <p:cNvPr id="73" name="Rectangle 72">
              <a:extLst>
                <a:ext uri="{FF2B5EF4-FFF2-40B4-BE49-F238E27FC236}">
                  <a16:creationId xmlns:a16="http://schemas.microsoft.com/office/drawing/2014/main" id="{069A818E-4112-9149-8E47-B1140C1D3672}"/>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4" name="Picture 73">
              <a:extLst>
                <a:ext uri="{FF2B5EF4-FFF2-40B4-BE49-F238E27FC236}">
                  <a16:creationId xmlns:a16="http://schemas.microsoft.com/office/drawing/2014/main" id="{5B303B16-B541-5F46-A755-8C084340AC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5" name="Title 1">
              <a:extLst>
                <a:ext uri="{FF2B5EF4-FFF2-40B4-BE49-F238E27FC236}">
                  <a16:creationId xmlns:a16="http://schemas.microsoft.com/office/drawing/2014/main" id="{238CC230-AA5A-E54D-B560-CFC6C72BC376}"/>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There shouldn’t be an age restriction</a:t>
              </a:r>
            </a:p>
          </p:txBody>
        </p:sp>
      </p:grpSp>
      <p:grpSp>
        <p:nvGrpSpPr>
          <p:cNvPr id="76" name="Group 75">
            <a:extLst>
              <a:ext uri="{FF2B5EF4-FFF2-40B4-BE49-F238E27FC236}">
                <a16:creationId xmlns:a16="http://schemas.microsoft.com/office/drawing/2014/main" id="{3A9086C5-B67D-3743-8E48-F7DEE6D1CDD9}"/>
              </a:ext>
            </a:extLst>
          </p:cNvPr>
          <p:cNvGrpSpPr/>
          <p:nvPr/>
        </p:nvGrpSpPr>
        <p:grpSpPr>
          <a:xfrm>
            <a:off x="8372133" y="3894811"/>
            <a:ext cx="3267380" cy="3034520"/>
            <a:chOff x="2392126" y="3917709"/>
            <a:chExt cx="3267380" cy="3034520"/>
          </a:xfrm>
        </p:grpSpPr>
        <p:sp>
          <p:nvSpPr>
            <p:cNvPr id="77" name="Rectangle 76">
              <a:extLst>
                <a:ext uri="{FF2B5EF4-FFF2-40B4-BE49-F238E27FC236}">
                  <a16:creationId xmlns:a16="http://schemas.microsoft.com/office/drawing/2014/main" id="{3356FF33-83C3-214A-B43E-A3CBCE646078}"/>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8" name="Picture 77">
              <a:extLst>
                <a:ext uri="{FF2B5EF4-FFF2-40B4-BE49-F238E27FC236}">
                  <a16:creationId xmlns:a16="http://schemas.microsoft.com/office/drawing/2014/main" id="{E1EC898D-8D8B-CA45-B636-242B605C33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9" name="Title 1">
              <a:extLst>
                <a:ext uri="{FF2B5EF4-FFF2-40B4-BE49-F238E27FC236}">
                  <a16:creationId xmlns:a16="http://schemas.microsoft.com/office/drawing/2014/main" id="{97120D64-158C-8844-BC41-ACE926CBB348}"/>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younger</a:t>
              </a:r>
            </a:p>
          </p:txBody>
        </p:sp>
      </p:grpSp>
      <p:grpSp>
        <p:nvGrpSpPr>
          <p:cNvPr id="80" name="Group 79">
            <a:extLst>
              <a:ext uri="{FF2B5EF4-FFF2-40B4-BE49-F238E27FC236}">
                <a16:creationId xmlns:a16="http://schemas.microsoft.com/office/drawing/2014/main" id="{3431453A-67CD-7546-9D2A-04F6D3CAEC3E}"/>
              </a:ext>
            </a:extLst>
          </p:cNvPr>
          <p:cNvGrpSpPr/>
          <p:nvPr/>
        </p:nvGrpSpPr>
        <p:grpSpPr>
          <a:xfrm>
            <a:off x="12149338" y="3894811"/>
            <a:ext cx="3267380" cy="3034520"/>
            <a:chOff x="2392126" y="3917709"/>
            <a:chExt cx="3267380" cy="3034520"/>
          </a:xfrm>
        </p:grpSpPr>
        <p:sp>
          <p:nvSpPr>
            <p:cNvPr id="81" name="Rectangle 80">
              <a:extLst>
                <a:ext uri="{FF2B5EF4-FFF2-40B4-BE49-F238E27FC236}">
                  <a16:creationId xmlns:a16="http://schemas.microsoft.com/office/drawing/2014/main" id="{4C511BCC-9975-F049-B621-93D5395C1D65}"/>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6BF9BC2D-853C-3649-A0CC-F188D4B6A0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83" name="Title 1">
              <a:extLst>
                <a:ext uri="{FF2B5EF4-FFF2-40B4-BE49-F238E27FC236}">
                  <a16:creationId xmlns:a16="http://schemas.microsoft.com/office/drawing/2014/main" id="{B13F2C3D-2CEC-E84D-BB60-CA3666803CDD}"/>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older</a:t>
              </a:r>
            </a:p>
          </p:txBody>
        </p:sp>
      </p:grpSp>
    </p:spTree>
    <p:extLst>
      <p:ext uri="{BB962C8B-B14F-4D97-AF65-F5344CB8AC3E}">
        <p14:creationId xmlns:p14="http://schemas.microsoft.com/office/powerpoint/2010/main" val="4255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
                                            <p:txEl>
                                              <p:pRg st="4" end="4"/>
                                            </p:txEl>
                                          </p:spTgt>
                                        </p:tgtEl>
                                        <p:attrNameLst>
                                          <p:attrName>style.visibility</p:attrName>
                                        </p:attrNameLst>
                                      </p:cBhvr>
                                      <p:to>
                                        <p:strVal val="visible"/>
                                      </p:to>
                                    </p:set>
                                    <p:animEffect transition="in" filter="wipe(left)">
                                      <p:cBhvr>
                                        <p:cTn id="11" dur="400"/>
                                        <p:tgtEl>
                                          <p:spTgt spid="55">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400" fill="hold"/>
                                        <p:tgtEl>
                                          <p:spTgt spid="56"/>
                                        </p:tgtEl>
                                        <p:attrNameLst>
                                          <p:attrName>ppt_w</p:attrName>
                                        </p:attrNameLst>
                                      </p:cBhvr>
                                      <p:tavLst>
                                        <p:tav tm="0">
                                          <p:val>
                                            <p:fltVal val="0"/>
                                          </p:val>
                                        </p:tav>
                                        <p:tav tm="100000">
                                          <p:val>
                                            <p:strVal val="#ppt_w"/>
                                          </p:val>
                                        </p:tav>
                                      </p:tavLst>
                                    </p:anim>
                                    <p:anim calcmode="lin" valueType="num">
                                      <p:cBhvr>
                                        <p:cTn id="17" dur="400" fill="hold"/>
                                        <p:tgtEl>
                                          <p:spTgt spid="56"/>
                                        </p:tgtEl>
                                        <p:attrNameLst>
                                          <p:attrName>ppt_h</p:attrName>
                                        </p:attrNameLst>
                                      </p:cBhvr>
                                      <p:tavLst>
                                        <p:tav tm="0">
                                          <p:val>
                                            <p:fltVal val="0"/>
                                          </p:val>
                                        </p:tav>
                                        <p:tav tm="100000">
                                          <p:val>
                                            <p:strVal val="#ppt_h"/>
                                          </p:val>
                                        </p:tav>
                                      </p:tavLst>
                                    </p:anim>
                                    <p:animEffect transition="in" filter="fade">
                                      <p:cBhvr>
                                        <p:cTn id="18" dur="4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400" fill="hold"/>
                                        <p:tgtEl>
                                          <p:spTgt spid="71"/>
                                        </p:tgtEl>
                                        <p:attrNameLst>
                                          <p:attrName>ppt_w</p:attrName>
                                        </p:attrNameLst>
                                      </p:cBhvr>
                                      <p:tavLst>
                                        <p:tav tm="0">
                                          <p:val>
                                            <p:fltVal val="0"/>
                                          </p:val>
                                        </p:tav>
                                        <p:tav tm="100000">
                                          <p:val>
                                            <p:strVal val="#ppt_w"/>
                                          </p:val>
                                        </p:tav>
                                      </p:tavLst>
                                    </p:anim>
                                    <p:anim calcmode="lin" valueType="num">
                                      <p:cBhvr>
                                        <p:cTn id="24" dur="400" fill="hold"/>
                                        <p:tgtEl>
                                          <p:spTgt spid="71"/>
                                        </p:tgtEl>
                                        <p:attrNameLst>
                                          <p:attrName>ppt_h</p:attrName>
                                        </p:attrNameLst>
                                      </p:cBhvr>
                                      <p:tavLst>
                                        <p:tav tm="0">
                                          <p:val>
                                            <p:fltVal val="0"/>
                                          </p:val>
                                        </p:tav>
                                        <p:tav tm="100000">
                                          <p:val>
                                            <p:strVal val="#ppt_h"/>
                                          </p:val>
                                        </p:tav>
                                      </p:tavLst>
                                    </p:anim>
                                    <p:animEffect transition="in" filter="fade">
                                      <p:cBhvr>
                                        <p:cTn id="25" dur="4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p:cTn id="30" dur="400" fill="hold"/>
                                        <p:tgtEl>
                                          <p:spTgt spid="76"/>
                                        </p:tgtEl>
                                        <p:attrNameLst>
                                          <p:attrName>ppt_w</p:attrName>
                                        </p:attrNameLst>
                                      </p:cBhvr>
                                      <p:tavLst>
                                        <p:tav tm="0">
                                          <p:val>
                                            <p:fltVal val="0"/>
                                          </p:val>
                                        </p:tav>
                                        <p:tav tm="100000">
                                          <p:val>
                                            <p:strVal val="#ppt_w"/>
                                          </p:val>
                                        </p:tav>
                                      </p:tavLst>
                                    </p:anim>
                                    <p:anim calcmode="lin" valueType="num">
                                      <p:cBhvr>
                                        <p:cTn id="31" dur="400" fill="hold"/>
                                        <p:tgtEl>
                                          <p:spTgt spid="76"/>
                                        </p:tgtEl>
                                        <p:attrNameLst>
                                          <p:attrName>ppt_h</p:attrName>
                                        </p:attrNameLst>
                                      </p:cBhvr>
                                      <p:tavLst>
                                        <p:tav tm="0">
                                          <p:val>
                                            <p:fltVal val="0"/>
                                          </p:val>
                                        </p:tav>
                                        <p:tav tm="100000">
                                          <p:val>
                                            <p:strVal val="#ppt_h"/>
                                          </p:val>
                                        </p:tav>
                                      </p:tavLst>
                                    </p:anim>
                                    <p:animEffect transition="in" filter="fade">
                                      <p:cBhvr>
                                        <p:cTn id="32" dur="4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p:cTn id="37" dur="400" fill="hold"/>
                                        <p:tgtEl>
                                          <p:spTgt spid="80"/>
                                        </p:tgtEl>
                                        <p:attrNameLst>
                                          <p:attrName>ppt_w</p:attrName>
                                        </p:attrNameLst>
                                      </p:cBhvr>
                                      <p:tavLst>
                                        <p:tav tm="0">
                                          <p:val>
                                            <p:fltVal val="0"/>
                                          </p:val>
                                        </p:tav>
                                        <p:tav tm="100000">
                                          <p:val>
                                            <p:strVal val="#ppt_w"/>
                                          </p:val>
                                        </p:tav>
                                      </p:tavLst>
                                    </p:anim>
                                    <p:anim calcmode="lin" valueType="num">
                                      <p:cBhvr>
                                        <p:cTn id="38" dur="400" fill="hold"/>
                                        <p:tgtEl>
                                          <p:spTgt spid="80"/>
                                        </p:tgtEl>
                                        <p:attrNameLst>
                                          <p:attrName>ppt_h</p:attrName>
                                        </p:attrNameLst>
                                      </p:cBhvr>
                                      <p:tavLst>
                                        <p:tav tm="0">
                                          <p:val>
                                            <p:fltVal val="0"/>
                                          </p:val>
                                        </p:tav>
                                        <p:tav tm="100000">
                                          <p:val>
                                            <p:strVal val="#ppt_h"/>
                                          </p:val>
                                        </p:tav>
                                      </p:tavLst>
                                    </p:anim>
                                    <p:animEffect transition="in" filter="fade">
                                      <p:cBhvr>
                                        <p:cTn id="39" dur="4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91813-5FBE-8C42-AEEC-C62FA66A4088}"/>
              </a:ext>
            </a:extLst>
          </p:cNvPr>
          <p:cNvGrpSpPr/>
          <p:nvPr/>
        </p:nvGrpSpPr>
        <p:grpSpPr>
          <a:xfrm>
            <a:off x="5029945" y="254122"/>
            <a:ext cx="6197697" cy="11835347"/>
            <a:chOff x="692201" y="-389727"/>
            <a:chExt cx="7790442" cy="14876911"/>
          </a:xfrm>
        </p:grpSpPr>
        <p:sp>
          <p:nvSpPr>
            <p:cNvPr id="3" name="Rounded Rectangle 2">
              <a:extLst>
                <a:ext uri="{FF2B5EF4-FFF2-40B4-BE49-F238E27FC236}">
                  <a16:creationId xmlns:a16="http://schemas.microsoft.com/office/drawing/2014/main" id="{2B238B2E-C98F-334F-80CF-25AD56CE9617}"/>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5FD707-E160-6C40-890F-6AB8426607E8}"/>
                </a:ext>
              </a:extLst>
            </p:cNvPr>
            <p:cNvSpPr/>
            <p:nvPr/>
          </p:nvSpPr>
          <p:spPr>
            <a:xfrm>
              <a:off x="1193575" y="787727"/>
              <a:ext cx="6787693" cy="12331928"/>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6AAA229-D54D-204F-BC58-77AEC9D91286}"/>
                </a:ext>
              </a:extLst>
            </p:cNvPr>
            <p:cNvSpPr/>
            <p:nvPr/>
          </p:nvSpPr>
          <p:spPr>
            <a:xfrm>
              <a:off x="1193575" y="12054436"/>
              <a:ext cx="6787693" cy="1065217"/>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DA31B649-F92A-7E49-B378-C2EF32B353C6}"/>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BB1F758D-93EC-9147-A6F0-9B1CEAADFE6F}"/>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4E4F55-F2BE-3C4C-B4B5-6DE8668D2B92}"/>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749095B-5478-124E-9A8C-1562BC99769F}"/>
                </a:ext>
              </a:extLst>
            </p:cNvPr>
            <p:cNvSpPr/>
            <p:nvPr/>
          </p:nvSpPr>
          <p:spPr>
            <a:xfrm>
              <a:off x="2654274" y="12303172"/>
              <a:ext cx="4224862" cy="567745"/>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2" name="Title 1">
              <a:extLst>
                <a:ext uri="{FF2B5EF4-FFF2-40B4-BE49-F238E27FC236}">
                  <a16:creationId xmlns:a16="http://schemas.microsoft.com/office/drawing/2014/main" id="{14CABB82-B514-5043-89F0-FFC407818CD5}"/>
                </a:ext>
              </a:extLst>
            </p:cNvPr>
            <p:cNvSpPr txBox="1">
              <a:spLocks/>
            </p:cNvSpPr>
            <p:nvPr/>
          </p:nvSpPr>
          <p:spPr>
            <a:xfrm>
              <a:off x="1660800" y="12207804"/>
              <a:ext cx="86455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13" name="Rounded Rectangle 12">
            <a:extLst>
              <a:ext uri="{FF2B5EF4-FFF2-40B4-BE49-F238E27FC236}">
                <a16:creationId xmlns:a16="http://schemas.microsoft.com/office/drawing/2014/main" id="{80B5EC7F-4475-094B-9381-DA45CF4DAE4E}"/>
              </a:ext>
            </a:extLst>
          </p:cNvPr>
          <p:cNvSpPr/>
          <p:nvPr/>
        </p:nvSpPr>
        <p:spPr>
          <a:xfrm>
            <a:off x="5641474" y="1405361"/>
            <a:ext cx="3634370" cy="595423"/>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Hey Bilal  do you have Pix? </a:t>
            </a:r>
          </a:p>
        </p:txBody>
      </p:sp>
      <p:sp>
        <p:nvSpPr>
          <p:cNvPr id="15" name="Rounded Rectangle 14">
            <a:extLst>
              <a:ext uri="{FF2B5EF4-FFF2-40B4-BE49-F238E27FC236}">
                <a16:creationId xmlns:a16="http://schemas.microsoft.com/office/drawing/2014/main" id="{90F411E7-9BB5-DE4C-95BF-449DF10E056F}"/>
              </a:ext>
            </a:extLst>
          </p:cNvPr>
          <p:cNvSpPr/>
          <p:nvPr/>
        </p:nvSpPr>
        <p:spPr>
          <a:xfrm>
            <a:off x="6981743" y="2215298"/>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Hi Ella. Nah, what’s that?</a:t>
            </a:r>
          </a:p>
        </p:txBody>
      </p:sp>
      <p:sp>
        <p:nvSpPr>
          <p:cNvPr id="16" name="Rounded Rectangle 15">
            <a:extLst>
              <a:ext uri="{FF2B5EF4-FFF2-40B4-BE49-F238E27FC236}">
                <a16:creationId xmlns:a16="http://schemas.microsoft.com/office/drawing/2014/main" id="{2A5B1506-3FEF-AE42-AE00-E5301D64C322}"/>
              </a:ext>
            </a:extLst>
          </p:cNvPr>
          <p:cNvSpPr/>
          <p:nvPr/>
        </p:nvSpPr>
        <p:spPr>
          <a:xfrm>
            <a:off x="5641474" y="3025235"/>
            <a:ext cx="3634370" cy="983311"/>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Photo and video sharing app. Cool filters…</a:t>
            </a:r>
          </a:p>
        </p:txBody>
      </p:sp>
      <p:sp>
        <p:nvSpPr>
          <p:cNvPr id="17" name="Rounded Rectangle 16">
            <a:extLst>
              <a:ext uri="{FF2B5EF4-FFF2-40B4-BE49-F238E27FC236}">
                <a16:creationId xmlns:a16="http://schemas.microsoft.com/office/drawing/2014/main" id="{6EF32F11-7882-E149-94F6-007981FBC0B1}"/>
              </a:ext>
            </a:extLst>
          </p:cNvPr>
          <p:cNvSpPr/>
          <p:nvPr/>
        </p:nvSpPr>
        <p:spPr>
          <a:xfrm>
            <a:off x="6981743" y="5517574"/>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I will download it.</a:t>
            </a:r>
          </a:p>
        </p:txBody>
      </p:sp>
      <p:sp>
        <p:nvSpPr>
          <p:cNvPr id="18" name="Rounded Rectangle 17">
            <a:extLst>
              <a:ext uri="{FF2B5EF4-FFF2-40B4-BE49-F238E27FC236}">
                <a16:creationId xmlns:a16="http://schemas.microsoft.com/office/drawing/2014/main" id="{D56ED843-4226-A243-99E5-3FE4D5F9C8C6}"/>
              </a:ext>
            </a:extLst>
          </p:cNvPr>
          <p:cNvSpPr/>
          <p:nvPr/>
        </p:nvSpPr>
        <p:spPr>
          <a:xfrm>
            <a:off x="5641474" y="7521888"/>
            <a:ext cx="3634370" cy="619448"/>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Message you later on it.</a:t>
            </a:r>
          </a:p>
        </p:txBody>
      </p:sp>
      <p:pic>
        <p:nvPicPr>
          <p:cNvPr id="22" name="Graphic 21">
            <a:extLst>
              <a:ext uri="{FF2B5EF4-FFF2-40B4-BE49-F238E27FC236}">
                <a16:creationId xmlns:a16="http://schemas.microsoft.com/office/drawing/2014/main" id="{A1888AF0-896F-B448-AB15-CBA8523B8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558050" y="4223060"/>
            <a:ext cx="1058063" cy="1080000"/>
          </a:xfrm>
          <a:prstGeom prst="rect">
            <a:avLst/>
          </a:prstGeom>
        </p:spPr>
      </p:pic>
      <p:pic>
        <p:nvPicPr>
          <p:cNvPr id="20" name="Graphic 19">
            <a:extLst>
              <a:ext uri="{FF2B5EF4-FFF2-40B4-BE49-F238E27FC236}">
                <a16:creationId xmlns:a16="http://schemas.microsoft.com/office/drawing/2014/main" id="{D94040E4-741C-6246-BD15-0B497F45F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474" y="6407374"/>
            <a:ext cx="996256" cy="900000"/>
          </a:xfrm>
          <a:prstGeom prst="rect">
            <a:avLst/>
          </a:prstGeom>
        </p:spPr>
      </p:pic>
    </p:spTree>
    <p:extLst>
      <p:ext uri="{BB962C8B-B14F-4D97-AF65-F5344CB8AC3E}">
        <p14:creationId xmlns:p14="http://schemas.microsoft.com/office/powerpoint/2010/main" val="316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spTree>
    <p:extLst>
      <p:ext uri="{BB962C8B-B14F-4D97-AF65-F5344CB8AC3E}">
        <p14:creationId xmlns:p14="http://schemas.microsoft.com/office/powerpoint/2010/main" val="9434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070D320-DFBD-C24A-8353-19023F2CEDC8}"/>
              </a:ext>
            </a:extLst>
          </p:cNvPr>
          <p:cNvGrpSpPr/>
          <p:nvPr/>
        </p:nvGrpSpPr>
        <p:grpSpPr>
          <a:xfrm>
            <a:off x="1263049" y="254123"/>
            <a:ext cx="13731490" cy="10604928"/>
            <a:chOff x="1263049" y="254123"/>
            <a:chExt cx="13731490" cy="10604928"/>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grpSp>
      <p:sp>
        <p:nvSpPr>
          <p:cNvPr id="40" name="Rectangle 39">
            <a:extLst>
              <a:ext uri="{FF2B5EF4-FFF2-40B4-BE49-F238E27FC236}">
                <a16:creationId xmlns:a16="http://schemas.microsoft.com/office/drawing/2014/main" id="{61FB61F1-674F-CB41-8DEE-E0F92CBEC122}"/>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16D2D226-087F-E84E-80C5-D15966BA2DE3}"/>
              </a:ext>
            </a:extLst>
          </p:cNvPr>
          <p:cNvGrpSpPr/>
          <p:nvPr/>
        </p:nvGrpSpPr>
        <p:grpSpPr>
          <a:xfrm>
            <a:off x="2465806" y="2713394"/>
            <a:ext cx="11155513" cy="4281677"/>
            <a:chOff x="2035553" y="2593255"/>
            <a:chExt cx="11155513" cy="4281677"/>
          </a:xfrm>
        </p:grpSpPr>
        <p:sp>
          <p:nvSpPr>
            <p:cNvPr id="42" name="Rectangle 41">
              <a:extLst>
                <a:ext uri="{FF2B5EF4-FFF2-40B4-BE49-F238E27FC236}">
                  <a16:creationId xmlns:a16="http://schemas.microsoft.com/office/drawing/2014/main" id="{BBD85820-66D3-9C4A-B88B-B17A40924897}"/>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32EB43A-1EEC-E440-AFBB-BB8E2ECD5A56}"/>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9">
              <a:extLst>
                <a:ext uri="{FF2B5EF4-FFF2-40B4-BE49-F238E27FC236}">
                  <a16:creationId xmlns:a16="http://schemas.microsoft.com/office/drawing/2014/main" id="{8DCA119D-7959-F94B-A47F-5F41CCEA8D0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Signing up</a:t>
              </a:r>
            </a:p>
          </p:txBody>
        </p:sp>
        <p:grpSp>
          <p:nvGrpSpPr>
            <p:cNvPr id="45" name="Group 44">
              <a:extLst>
                <a:ext uri="{FF2B5EF4-FFF2-40B4-BE49-F238E27FC236}">
                  <a16:creationId xmlns:a16="http://schemas.microsoft.com/office/drawing/2014/main" id="{AA34286B-F37D-8B44-83B5-155BAE40939C}"/>
                </a:ext>
              </a:extLst>
            </p:cNvPr>
            <p:cNvGrpSpPr/>
            <p:nvPr/>
          </p:nvGrpSpPr>
          <p:grpSpPr>
            <a:xfrm>
              <a:off x="2158072" y="2680893"/>
              <a:ext cx="366748" cy="366748"/>
              <a:chOff x="2118558" y="2663960"/>
              <a:chExt cx="366748" cy="366748"/>
            </a:xfrm>
          </p:grpSpPr>
          <p:sp>
            <p:nvSpPr>
              <p:cNvPr id="53" name="Rectangle 52">
                <a:extLst>
                  <a:ext uri="{FF2B5EF4-FFF2-40B4-BE49-F238E27FC236}">
                    <a16:creationId xmlns:a16="http://schemas.microsoft.com/office/drawing/2014/main" id="{20E3AB1B-83BC-1A46-B31F-EF88C40B37DC}"/>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C0E82908-728F-F645-AA77-0796DCDD6F99}"/>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CDF0CFED-726D-4C48-BC9D-0B2E789EE065}"/>
                </a:ext>
              </a:extLst>
            </p:cNvPr>
            <p:cNvGrpSpPr/>
            <p:nvPr/>
          </p:nvGrpSpPr>
          <p:grpSpPr>
            <a:xfrm>
              <a:off x="12290940" y="2686867"/>
              <a:ext cx="776902" cy="366748"/>
              <a:chOff x="10581098" y="2669934"/>
              <a:chExt cx="776902" cy="366748"/>
            </a:xfrm>
          </p:grpSpPr>
          <p:sp>
            <p:nvSpPr>
              <p:cNvPr id="48" name="Rectangle 47">
                <a:extLst>
                  <a:ext uri="{FF2B5EF4-FFF2-40B4-BE49-F238E27FC236}">
                    <a16:creationId xmlns:a16="http://schemas.microsoft.com/office/drawing/2014/main" id="{A47DA9B7-61F6-4D43-A475-C2D93F8E744B}"/>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C0EED50-BD40-5F43-94F9-4F06BCC277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551B71F5-1C47-5045-81DB-3A49CCB3039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C14BD0B8-630F-3A4A-88C3-2B517B5636B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8BAF1B85-2766-8E40-A7F5-128E0385CD61}"/>
                </a:ext>
              </a:extLst>
            </p:cNvPr>
            <p:cNvSpPr txBox="1">
              <a:spLocks/>
            </p:cNvSpPr>
            <p:nvPr/>
          </p:nvSpPr>
          <p:spPr>
            <a:xfrm>
              <a:off x="2954791" y="3985640"/>
              <a:ext cx="9317035" cy="136971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Do you think that Bilal should sign up to </a:t>
              </a:r>
              <a:r>
                <a:rPr lang="en-GB" sz="2400" b="0" dirty="0" err="1">
                  <a:solidFill>
                    <a:srgbClr val="019967"/>
                  </a:solidFill>
                </a:rPr>
                <a:t>Pix</a:t>
              </a:r>
              <a:r>
                <a:rPr lang="en-GB" sz="2400" b="0" dirty="0">
                  <a:solidFill>
                    <a:srgbClr val="019967"/>
                  </a:solidFill>
                </a:rPr>
                <a:t> because his friend recommended it, or should he talk to someone first?</a:t>
              </a:r>
            </a:p>
          </p:txBody>
        </p:sp>
      </p:grpSp>
      <p:sp>
        <p:nvSpPr>
          <p:cNvPr id="57" name="Text Placeholder 12">
            <a:extLst>
              <a:ext uri="{FF2B5EF4-FFF2-40B4-BE49-F238E27FC236}">
                <a16:creationId xmlns:a16="http://schemas.microsoft.com/office/drawing/2014/main" id="{B9FBF444-9284-7140-B3D1-DA813B1B91BB}"/>
              </a:ext>
            </a:extLst>
          </p:cNvPr>
          <p:cNvSpPr txBox="1">
            <a:spLocks/>
          </p:cNvSpPr>
          <p:nvPr/>
        </p:nvSpPr>
        <p:spPr>
          <a:xfrm>
            <a:off x="3385044" y="5722155"/>
            <a:ext cx="9317035" cy="671320"/>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Who should he talk to before downloading </a:t>
            </a:r>
            <a:r>
              <a:rPr lang="en-GB" sz="2400" b="0" dirty="0" err="1">
                <a:solidFill>
                  <a:srgbClr val="019967"/>
                </a:solidFill>
              </a:rPr>
              <a:t>Pix</a:t>
            </a:r>
            <a:r>
              <a:rPr lang="en-GB" sz="2400" b="0" dirty="0">
                <a:solidFill>
                  <a:srgbClr val="019967"/>
                </a:solidFill>
              </a:rPr>
              <a:t>?</a:t>
            </a:r>
          </a:p>
        </p:txBody>
      </p:sp>
    </p:spTree>
    <p:extLst>
      <p:ext uri="{BB962C8B-B14F-4D97-AF65-F5344CB8AC3E}">
        <p14:creationId xmlns:p14="http://schemas.microsoft.com/office/powerpoint/2010/main" val="34502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A4AAAE9C-31FC-E543-90E9-431677FCC1D5}"/>
              </a:ext>
            </a:extLst>
          </p:cNvPr>
          <p:cNvGrpSpPr/>
          <p:nvPr/>
        </p:nvGrpSpPr>
        <p:grpSpPr>
          <a:xfrm>
            <a:off x="2040328" y="4029840"/>
            <a:ext cx="3998820" cy="1440000"/>
            <a:chOff x="2040328" y="4029840"/>
            <a:chExt cx="3998820" cy="1440000"/>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Which type of profile do you want?</a:t>
              </a:r>
            </a:p>
          </p:txBody>
        </p:sp>
      </p:grpSp>
      <p:grpSp>
        <p:nvGrpSpPr>
          <p:cNvPr id="13" name="Group 12">
            <a:extLst>
              <a:ext uri="{FF2B5EF4-FFF2-40B4-BE49-F238E27FC236}">
                <a16:creationId xmlns:a16="http://schemas.microsoft.com/office/drawing/2014/main" id="{72DA9796-0B9B-814A-83ED-E3AC826503F8}"/>
              </a:ext>
            </a:extLst>
          </p:cNvPr>
          <p:cNvGrpSpPr/>
          <p:nvPr/>
        </p:nvGrpSpPr>
        <p:grpSpPr>
          <a:xfrm>
            <a:off x="2040328" y="5770606"/>
            <a:ext cx="3998820" cy="1347169"/>
            <a:chOff x="2040328" y="5770606"/>
            <a:chExt cx="3998820" cy="1347169"/>
          </a:xfrm>
        </p:grpSpPr>
        <p:sp>
          <p:nvSpPr>
            <p:cNvPr id="5" name="Rectangle 4">
              <a:extLst>
                <a:ext uri="{FF2B5EF4-FFF2-40B4-BE49-F238E27FC236}">
                  <a16:creationId xmlns:a16="http://schemas.microsoft.com/office/drawing/2014/main" id="{533CFB08-BC8F-0941-AF3A-2AE3B54E9C01}"/>
                </a:ext>
              </a:extLst>
            </p:cNvPr>
            <p:cNvSpPr/>
            <p:nvPr/>
          </p:nvSpPr>
          <p:spPr>
            <a:xfrm>
              <a:off x="2308872" y="6409889"/>
              <a:ext cx="3461732" cy="707886"/>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(only your friends and contact list can see what you post)</a:t>
              </a:r>
            </a:p>
          </p:txBody>
        </p:sp>
        <p:grpSp>
          <p:nvGrpSpPr>
            <p:cNvPr id="10" name="Group 9">
              <a:extLst>
                <a:ext uri="{FF2B5EF4-FFF2-40B4-BE49-F238E27FC236}">
                  <a16:creationId xmlns:a16="http://schemas.microsoft.com/office/drawing/2014/main" id="{454CD0A1-931F-EE4D-B260-4E86223BBD15}"/>
                </a:ext>
              </a:extLst>
            </p:cNvPr>
            <p:cNvGrpSpPr/>
            <p:nvPr/>
          </p:nvGrpSpPr>
          <p:grpSpPr>
            <a:xfrm>
              <a:off x="2040328" y="5770606"/>
              <a:ext cx="3998820" cy="639285"/>
              <a:chOff x="2040328" y="5770606"/>
              <a:chExt cx="3998820" cy="639285"/>
            </a:xfrm>
          </p:grpSpPr>
          <p:sp>
            <p:nvSpPr>
              <p:cNvPr id="32" name="Rounded Rectangle 31">
                <a:extLst>
                  <a:ext uri="{FF2B5EF4-FFF2-40B4-BE49-F238E27FC236}">
                    <a16:creationId xmlns:a16="http://schemas.microsoft.com/office/drawing/2014/main" id="{603C768D-72CF-634C-8D33-DF27BCD8E82B}"/>
                  </a:ext>
                </a:extLst>
              </p:cNvPr>
              <p:cNvSpPr/>
              <p:nvPr/>
            </p:nvSpPr>
            <p:spPr>
              <a:xfrm>
                <a:off x="2040328" y="5770606"/>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48F0B3B-6C6F-BB42-BCDE-B156C52827A8}"/>
                  </a:ext>
                </a:extLst>
              </p:cNvPr>
              <p:cNvSpPr txBox="1">
                <a:spLocks/>
              </p:cNvSpPr>
              <p:nvPr/>
            </p:nvSpPr>
            <p:spPr>
              <a:xfrm>
                <a:off x="2526510" y="5826080"/>
                <a:ext cx="2937660" cy="528335"/>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Private</a:t>
                </a:r>
              </a:p>
            </p:txBody>
          </p:sp>
        </p:grpSp>
      </p:grpSp>
      <p:grpSp>
        <p:nvGrpSpPr>
          <p:cNvPr id="15" name="Group 14">
            <a:extLst>
              <a:ext uri="{FF2B5EF4-FFF2-40B4-BE49-F238E27FC236}">
                <a16:creationId xmlns:a16="http://schemas.microsoft.com/office/drawing/2014/main" id="{BEF319C7-5C13-4A41-86B3-0727D1B0BCD9}"/>
              </a:ext>
            </a:extLst>
          </p:cNvPr>
          <p:cNvGrpSpPr/>
          <p:nvPr/>
        </p:nvGrpSpPr>
        <p:grpSpPr>
          <a:xfrm>
            <a:off x="2040328" y="7342709"/>
            <a:ext cx="3998820" cy="1039394"/>
            <a:chOff x="2040328" y="7342709"/>
            <a:chExt cx="3998820" cy="1039394"/>
          </a:xfrm>
        </p:grpSpPr>
        <p:grpSp>
          <p:nvGrpSpPr>
            <p:cNvPr id="11" name="Group 10">
              <a:extLst>
                <a:ext uri="{FF2B5EF4-FFF2-40B4-BE49-F238E27FC236}">
                  <a16:creationId xmlns:a16="http://schemas.microsoft.com/office/drawing/2014/main" id="{951047C8-ED76-D041-9124-803661F6AB2D}"/>
                </a:ext>
              </a:extLst>
            </p:cNvPr>
            <p:cNvGrpSpPr/>
            <p:nvPr/>
          </p:nvGrpSpPr>
          <p:grpSpPr>
            <a:xfrm>
              <a:off x="2040328" y="7342709"/>
              <a:ext cx="3998820" cy="639285"/>
              <a:chOff x="2040328" y="7342709"/>
              <a:chExt cx="3998820" cy="639285"/>
            </a:xfrm>
          </p:grpSpPr>
          <p:sp>
            <p:nvSpPr>
              <p:cNvPr id="36" name="Rounded Rectangle 35">
                <a:extLst>
                  <a:ext uri="{FF2B5EF4-FFF2-40B4-BE49-F238E27FC236}">
                    <a16:creationId xmlns:a16="http://schemas.microsoft.com/office/drawing/2014/main" id="{1F736FEA-F6EA-2541-BABB-81FA625E0659}"/>
                  </a:ext>
                </a:extLst>
              </p:cNvPr>
              <p:cNvSpPr/>
              <p:nvPr/>
            </p:nvSpPr>
            <p:spPr>
              <a:xfrm>
                <a:off x="2040328" y="7342709"/>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422202"/>
                <a:ext cx="2937659" cy="48030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Public</a:t>
                </a:r>
              </a:p>
            </p:txBody>
          </p:sp>
        </p:grpSp>
        <p:sp>
          <p:nvSpPr>
            <p:cNvPr id="33" name="Rectangle 32">
              <a:extLst>
                <a:ext uri="{FF2B5EF4-FFF2-40B4-BE49-F238E27FC236}">
                  <a16:creationId xmlns:a16="http://schemas.microsoft.com/office/drawing/2014/main" id="{1B3E9731-DB5A-7545-9F71-A86C10732F10}"/>
                </a:ext>
              </a:extLst>
            </p:cNvPr>
            <p:cNvSpPr/>
            <p:nvPr/>
          </p:nvSpPr>
          <p:spPr>
            <a:xfrm>
              <a:off x="2308872" y="7981993"/>
              <a:ext cx="3461732" cy="400110"/>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 Anyone can see what you post</a:t>
              </a:r>
            </a:p>
          </p:txBody>
        </p:sp>
      </p:grpSp>
      <p:grpSp>
        <p:nvGrpSpPr>
          <p:cNvPr id="49" name="Group 48">
            <a:extLst>
              <a:ext uri="{FF2B5EF4-FFF2-40B4-BE49-F238E27FC236}">
                <a16:creationId xmlns:a16="http://schemas.microsoft.com/office/drawing/2014/main" id="{608BC55A-5E08-0245-9355-29A7F998CAA3}"/>
              </a:ext>
            </a:extLst>
          </p:cNvPr>
          <p:cNvGrpSpPr/>
          <p:nvPr/>
        </p:nvGrpSpPr>
        <p:grpSpPr>
          <a:xfrm>
            <a:off x="7807165" y="2361999"/>
            <a:ext cx="5932277" cy="3888118"/>
            <a:chOff x="8006145" y="1734206"/>
            <a:chExt cx="5932277" cy="3888118"/>
          </a:xfrm>
        </p:grpSpPr>
        <p:sp>
          <p:nvSpPr>
            <p:cNvPr id="50" name="Rectangle 49">
              <a:extLst>
                <a:ext uri="{FF2B5EF4-FFF2-40B4-BE49-F238E27FC236}">
                  <a16:creationId xmlns:a16="http://schemas.microsoft.com/office/drawing/2014/main" id="{F3091555-04CF-9F4B-A2D5-E6A28868981E}"/>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56E6554-E1EE-5B43-B303-892A5FAAA75D}"/>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EE565DE5-4B97-AB40-BA96-155255BDA630}"/>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193CAE-B33F-CB48-96C8-277C3B8AFE3D}"/>
                </a:ext>
              </a:extLst>
            </p:cNvPr>
            <p:cNvGrpSpPr/>
            <p:nvPr/>
          </p:nvGrpSpPr>
          <p:grpSpPr>
            <a:xfrm>
              <a:off x="8206961" y="1945760"/>
              <a:ext cx="624634" cy="177375"/>
              <a:chOff x="2886740" y="1651000"/>
              <a:chExt cx="651096" cy="175437"/>
            </a:xfrm>
          </p:grpSpPr>
          <p:sp>
            <p:nvSpPr>
              <p:cNvPr id="61" name="Oval 60">
                <a:extLst>
                  <a:ext uri="{FF2B5EF4-FFF2-40B4-BE49-F238E27FC236}">
                    <a16:creationId xmlns:a16="http://schemas.microsoft.com/office/drawing/2014/main" id="{1EBC2D30-8ECF-674C-BB64-B555B7EB543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28893AD-4D7F-B249-B395-16970BEA146A}"/>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84A756-095B-3D41-986C-DAA33C76977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2303DCDA-D270-0E40-974C-FC2AEED6382F}"/>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itle 1">
              <a:extLst>
                <a:ext uri="{FF2B5EF4-FFF2-40B4-BE49-F238E27FC236}">
                  <a16:creationId xmlns:a16="http://schemas.microsoft.com/office/drawing/2014/main" id="{E41125CD-CD3C-5546-B50F-88BB62088893}"/>
                </a:ext>
              </a:extLst>
            </p:cNvPr>
            <p:cNvSpPr txBox="1">
              <a:spLocks/>
            </p:cNvSpPr>
            <p:nvPr/>
          </p:nvSpPr>
          <p:spPr>
            <a:xfrm>
              <a:off x="8436471" y="3088032"/>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Bilal talks to his mum first and decides to download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a:t>
              </a:r>
            </a:p>
          </p:txBody>
        </p:sp>
      </p:grpSp>
      <p:grpSp>
        <p:nvGrpSpPr>
          <p:cNvPr id="58" name="Group 57">
            <a:extLst>
              <a:ext uri="{FF2B5EF4-FFF2-40B4-BE49-F238E27FC236}">
                <a16:creationId xmlns:a16="http://schemas.microsoft.com/office/drawing/2014/main" id="{0D68F521-878D-124A-B175-1F051FC8C2B1}"/>
              </a:ext>
            </a:extLst>
          </p:cNvPr>
          <p:cNvGrpSpPr/>
          <p:nvPr/>
        </p:nvGrpSpPr>
        <p:grpSpPr>
          <a:xfrm>
            <a:off x="10258826" y="5483599"/>
            <a:ext cx="5000224" cy="2800334"/>
            <a:chOff x="9637044" y="1819025"/>
            <a:chExt cx="5000224" cy="2800334"/>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5000224" cy="2800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500022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a:extLst>
                <a:ext uri="{FF2B5EF4-FFF2-40B4-BE49-F238E27FC236}">
                  <a16:creationId xmlns:a16="http://schemas.microsoft.com/office/drawing/2014/main" id="{61FCAF6A-2313-784F-AA16-0CB0D0C0B0E4}"/>
                </a:ext>
              </a:extLst>
            </p:cNvPr>
            <p:cNvSpPr/>
            <p:nvPr/>
          </p:nvSpPr>
          <p:spPr>
            <a:xfrm>
              <a:off x="14247878"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3085315"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9965107" y="2995545"/>
              <a:ext cx="4020305" cy="121381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Which type of profile should Bilal get? </a:t>
              </a:r>
            </a:p>
          </p:txBody>
        </p:sp>
        <p:sp>
          <p:nvSpPr>
            <p:cNvPr id="55" name="Oval 54">
              <a:extLst>
                <a:ext uri="{FF2B5EF4-FFF2-40B4-BE49-F238E27FC236}">
                  <a16:creationId xmlns:a16="http://schemas.microsoft.com/office/drawing/2014/main" id="{5931EED9-8539-7B4B-9C59-583736C54E58}"/>
                </a:ext>
              </a:extLst>
            </p:cNvPr>
            <p:cNvSpPr/>
            <p:nvPr/>
          </p:nvSpPr>
          <p:spPr>
            <a:xfrm>
              <a:off x="14133997"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4220638"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Public vs Private?</a:t>
            </a:r>
          </a:p>
        </p:txBody>
      </p:sp>
    </p:spTree>
    <p:extLst>
      <p:ext uri="{BB962C8B-B14F-4D97-AF65-F5344CB8AC3E}">
        <p14:creationId xmlns:p14="http://schemas.microsoft.com/office/powerpoint/2010/main" val="3912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50"/>
                                        <p:tgtEl>
                                          <p:spTgt spid="9"/>
                                        </p:tgtEl>
                                      </p:cBhvr>
                                    </p:animEffect>
                                    <p:anim calcmode="lin" valueType="num">
                                      <p:cBhvr>
                                        <p:cTn id="15" dur="350" fill="hold"/>
                                        <p:tgtEl>
                                          <p:spTgt spid="9"/>
                                        </p:tgtEl>
                                        <p:attrNameLst>
                                          <p:attrName>ppt_x</p:attrName>
                                        </p:attrNameLst>
                                      </p:cBhvr>
                                      <p:tavLst>
                                        <p:tav tm="0">
                                          <p:val>
                                            <p:strVal val="#ppt_x"/>
                                          </p:val>
                                        </p:tav>
                                        <p:tav tm="100000">
                                          <p:val>
                                            <p:strVal val="#ppt_x"/>
                                          </p:val>
                                        </p:tav>
                                      </p:tavLst>
                                    </p:anim>
                                    <p:anim calcmode="lin" valueType="num">
                                      <p:cBhvr>
                                        <p:cTn id="16" dur="35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350"/>
                            </p:stCondLst>
                            <p:childTnLst>
                              <p:par>
                                <p:cTn id="18" presetID="10" presetClass="entr" presetSubtype="0" fill="hold" nodeType="after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1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20FDDF05-1264-A240-BD17-F8CFA9E2C5B3}"/>
              </a:ext>
            </a:extLst>
          </p:cNvPr>
          <p:cNvGrpSpPr/>
          <p:nvPr/>
        </p:nvGrpSpPr>
        <p:grpSpPr>
          <a:xfrm>
            <a:off x="2040328" y="3626628"/>
            <a:ext cx="3998820" cy="1658202"/>
            <a:chOff x="2040328" y="3626628"/>
            <a:chExt cx="3998820" cy="165820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grpSp>
        <p:nvGrpSpPr>
          <p:cNvPr id="10" name="Group 9">
            <a:extLst>
              <a:ext uri="{FF2B5EF4-FFF2-40B4-BE49-F238E27FC236}">
                <a16:creationId xmlns:a16="http://schemas.microsoft.com/office/drawing/2014/main" id="{4E65CD51-C982-7C4A-8FDF-367EC395D45E}"/>
              </a:ext>
            </a:extLst>
          </p:cNvPr>
          <p:cNvGrpSpPr/>
          <p:nvPr/>
        </p:nvGrpSpPr>
        <p:grpSpPr>
          <a:xfrm>
            <a:off x="2040328" y="5482432"/>
            <a:ext cx="3998820" cy="1556573"/>
            <a:chOff x="2040328" y="5482432"/>
            <a:chExt cx="3998820" cy="1556573"/>
          </a:xfrm>
        </p:grpSpPr>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grpSp>
      <p:grpSp>
        <p:nvGrpSpPr>
          <p:cNvPr id="11" name="Group 10">
            <a:extLst>
              <a:ext uri="{FF2B5EF4-FFF2-40B4-BE49-F238E27FC236}">
                <a16:creationId xmlns:a16="http://schemas.microsoft.com/office/drawing/2014/main" id="{D3FD77C3-AB41-0949-81AA-BAB101CB92DF}"/>
              </a:ext>
            </a:extLst>
          </p:cNvPr>
          <p:cNvGrpSpPr/>
          <p:nvPr/>
        </p:nvGrpSpPr>
        <p:grpSpPr>
          <a:xfrm>
            <a:off x="2040328" y="7221883"/>
            <a:ext cx="3998820" cy="1556573"/>
            <a:chOff x="2040328" y="7221883"/>
            <a:chExt cx="3998820" cy="1556573"/>
          </a:xfrm>
        </p:grpSpPr>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a:t>
              </a:r>
              <a:r>
                <a:rPr lang="en-GB" sz="2200">
                  <a:solidFill>
                    <a:schemeClr val="dk1"/>
                  </a:solidFill>
                  <a:latin typeface="Overpass Mono" pitchFamily="49" charset="77"/>
                  <a:ea typeface="Calibri"/>
                  <a:cs typeface="Calibri"/>
                  <a:sym typeface="Calibri"/>
                </a:rPr>
                <a:t>him notifications.</a:t>
              </a:r>
              <a:endParaRPr lang="en-GB" sz="2200" dirty="0">
                <a:solidFill>
                  <a:schemeClr val="dk1"/>
                </a:solidFill>
                <a:latin typeface="Overpass Mono" pitchFamily="49" charset="77"/>
                <a:ea typeface="Calibri"/>
                <a:cs typeface="Calibri"/>
                <a:sym typeface="Calibri"/>
              </a:endParaRPr>
            </a:p>
          </p:txBody>
        </p:sp>
      </p:grpSp>
    </p:spTree>
    <p:extLst>
      <p:ext uri="{BB962C8B-B14F-4D97-AF65-F5344CB8AC3E}">
        <p14:creationId xmlns:p14="http://schemas.microsoft.com/office/powerpoint/2010/main" val="21220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strVal val="#ppt_x"/>
                                          </p:val>
                                        </p:tav>
                                        <p:tav tm="100000">
                                          <p:val>
                                            <p:strVal val="#ppt_x"/>
                                          </p:val>
                                        </p:tav>
                                      </p:tavLst>
                                    </p:anim>
                                    <p:anim calcmode="lin" valueType="num">
                                      <p:cBhvr>
                                        <p:cTn id="2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anim calcmode="lin" valueType="num">
                                      <p:cBhvr>
                                        <p:cTn id="29" dur="250" fill="hold"/>
                                        <p:tgtEl>
                                          <p:spTgt spid="11"/>
                                        </p:tgtEl>
                                        <p:attrNameLst>
                                          <p:attrName>ppt_x</p:attrName>
                                        </p:attrNameLst>
                                      </p:cBhvr>
                                      <p:tavLst>
                                        <p:tav tm="0">
                                          <p:val>
                                            <p:strVal val="#ppt_x"/>
                                          </p:val>
                                        </p:tav>
                                        <p:tav tm="100000">
                                          <p:val>
                                            <p:strVal val="#ppt_x"/>
                                          </p:val>
                                        </p:tav>
                                      </p:tavLst>
                                    </p:anim>
                                    <p:anim calcmode="lin" valueType="num">
                                      <p:cBhvr>
                                        <p:cTn id="30"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fc18c49-0394-481a-ba4a-a4ceacd0e392" ContentTypeId="0x01010020270C6529EA0544B2EFE190A98965FDE8"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CORP-1839991324-2028</_dlc_DocId>
    <_dlc_DocIdUrl xmlns="6495cd43-30b7-45da-972d-05dc6321e6bd">
      <Url>https://edrm/sites/corp/Comms/ExtComms/_layouts/15/DocIdRedir.aspx?ID=CORP-1839991324-2028</Url>
      <Description>CORP-1839991324-2028</Description>
    </_dlc_DocIdUrl>
  </documentManagement>
</p:properties>
</file>

<file path=customXml/itemProps1.xml><?xml version="1.0" encoding="utf-8"?>
<ds:datastoreItem xmlns:ds="http://schemas.openxmlformats.org/officeDocument/2006/customXml" ds:itemID="{C0212CF1-57BA-47DA-A4BA-8C57F4B3D6E0}"/>
</file>

<file path=customXml/itemProps2.xml><?xml version="1.0" encoding="utf-8"?>
<ds:datastoreItem xmlns:ds="http://schemas.openxmlformats.org/officeDocument/2006/customXml" ds:itemID="{2B6DCE9D-E7A7-44DA-BDF2-F4EE1FEC11F3}"/>
</file>

<file path=customXml/itemProps3.xml><?xml version="1.0" encoding="utf-8"?>
<ds:datastoreItem xmlns:ds="http://schemas.openxmlformats.org/officeDocument/2006/customXml" ds:itemID="{95AEB478-B8C8-477F-9F35-75E6E6173966}"/>
</file>

<file path=customXml/itemProps4.xml><?xml version="1.0" encoding="utf-8"?>
<ds:datastoreItem xmlns:ds="http://schemas.openxmlformats.org/officeDocument/2006/customXml" ds:itemID="{8D04C34C-E6E2-43FE-9F3C-726E2D8A98D0}"/>
</file>

<file path=customXml/itemProps5.xml><?xml version="1.0" encoding="utf-8"?>
<ds:datastoreItem xmlns:ds="http://schemas.openxmlformats.org/officeDocument/2006/customXml" ds:itemID="{79352A28-0C49-4291-A8A0-64B3B9A46691}"/>
</file>

<file path=docProps/app.xml><?xml version="1.0" encoding="utf-8"?>
<Properties xmlns="http://schemas.openxmlformats.org/officeDocument/2006/extended-properties" xmlns:vt="http://schemas.openxmlformats.org/officeDocument/2006/docPropsVTypes">
  <Template>Office Theme</Template>
  <TotalTime>0</TotalTime>
  <Words>1839</Words>
  <Application>Microsoft Office PowerPoint</Application>
  <PresentationFormat>Custom</PresentationFormat>
  <Paragraphs>201</Paragraphs>
  <Slides>13</Slides>
  <Notes>13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Overpass Mono</vt:lpstr>
      <vt:lpstr>Verdana</vt:lpstr>
      <vt:lpstr>Courier New</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481</cp:revision>
  <dcterms:created xsi:type="dcterms:W3CDTF">2019-10-24T14:49:16Z</dcterms:created>
  <dcterms:modified xsi:type="dcterms:W3CDTF">2021-07-05T14:37:16Z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f1e4204d-fcf2-4978-ac1b-66d2d93da9a2</vt:lpwstr>
  </property>
</Properties>
</file>