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81" r:id="rId2"/>
    <p:sldId id="379" r:id="rId3"/>
    <p:sldId id="400" r:id="rId4"/>
    <p:sldId id="368" r:id="rId5"/>
    <p:sldId id="380" r:id="rId6"/>
    <p:sldId id="381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9" r:id="rId15"/>
    <p:sldId id="393" r:id="rId16"/>
    <p:sldId id="394" r:id="rId17"/>
    <p:sldId id="395" r:id="rId18"/>
    <p:sldId id="396" r:id="rId19"/>
    <p:sldId id="397" r:id="rId20"/>
    <p:sldId id="367" r:id="rId21"/>
    <p:sldId id="398" r:id="rId22"/>
  </p:sldIdLst>
  <p:sldSz cx="16257588" cy="9144000"/>
  <p:notesSz cx="6858000" cy="9947275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verpass Mono" panose="00000509000000000000" pitchFamily="50" charset="0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249"/>
    <a:srgbClr val="019967"/>
    <a:srgbClr val="791D7E"/>
    <a:srgbClr val="EC008C"/>
    <a:srgbClr val="F5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9E107-3F1B-4E4D-994C-3CB68734F820}" v="7" dt="2022-03-24T11:02:52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5013" autoAdjust="0"/>
  </p:normalViewPr>
  <p:slideViewPr>
    <p:cSldViewPr snapToGrid="0" snapToObjects="1">
      <p:cViewPr varScale="1">
        <p:scale>
          <a:sx n="82" d="100"/>
          <a:sy n="82" d="100"/>
        </p:scale>
        <p:origin x="294" y="-15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16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46" Type="http://schemas.openxmlformats.org/officeDocument/2006/relationships/customXml" Target="../customXml/item5.xml"/><Relationship Id="rId20" Type="http://schemas.openxmlformats.org/officeDocument/2006/relationships/slide" Target="slides/slide19.xml"/><Relationship Id="rId41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7B3DA-18AE-1B40-A928-55A1D5D5E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5AB36-A73A-8444-A5CF-E13FBD74E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B3CD-2BA3-8C4D-8C72-759861E11A7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14DFE-5ED3-AC40-B8F3-5F624BB2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91278-5AC2-704D-879F-2B8582B88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D3A7B-1E1C-CA48-A2D7-16C992B5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9F94F-F3DB-7940-8B35-082588D94EB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12835-E945-734F-925E-26681104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global/contact-u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global/contact-u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Asesiad</a:t>
            </a:r>
            <a:r>
              <a:rPr lang="en-GB" b="1" dirty="0"/>
              <a:t> </a:t>
            </a:r>
            <a:r>
              <a:rPr lang="en-GB" b="1" dirty="0" err="1"/>
              <a:t>sylfaenol</a:t>
            </a:r>
            <a:r>
              <a:rPr lang="en-GB" b="1" dirty="0"/>
              <a:t> (5 </a:t>
            </a:r>
            <a:r>
              <a:rPr lang="en-GB" b="1" dirty="0" err="1"/>
              <a:t>munud</a:t>
            </a:r>
            <a:r>
              <a:rPr lang="en-GB" b="1" dirty="0"/>
              <a:t>, </a:t>
            </a:r>
            <a:r>
              <a:rPr lang="en-GB" b="1" dirty="0" err="1"/>
              <a:t>sleidiau</a:t>
            </a:r>
            <a:r>
              <a:rPr lang="en-GB" b="1" dirty="0"/>
              <a:t> 8-9)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Defnyddiwch y sleid hon i gynnal asesiad sylfaenol ar gyfer y sesiwn hon</a:t>
            </a:r>
            <a:r>
              <a:rPr lang="en-GB" dirty="0"/>
              <a:t>. </a:t>
            </a:r>
            <a:r>
              <a:rPr lang="en-GB" dirty="0" err="1"/>
              <a:t>Ymdrinnir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yr </a:t>
            </a:r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ysgolion</a:t>
            </a:r>
            <a:r>
              <a:rPr lang="en-GB" dirty="0"/>
              <a:t> </a:t>
            </a:r>
            <a:r>
              <a:rPr lang="en-GB" dirty="0" err="1"/>
              <a:t>cynradd</a:t>
            </a:r>
            <a:r>
              <a:rPr lang="en-GB" dirty="0"/>
              <a:t> </a:t>
            </a:r>
            <a:r>
              <a:rPr lang="en-GB" i="1" dirty="0" err="1"/>
              <a:t>Mae’ch</a:t>
            </a:r>
            <a:r>
              <a:rPr lang="en-GB" i="1" dirty="0"/>
              <a:t> Data </a:t>
            </a:r>
            <a:r>
              <a:rPr lang="en-GB" i="1" dirty="0" err="1"/>
              <a:t>Chi’n</a:t>
            </a:r>
            <a:r>
              <a:rPr lang="en-GB" i="1" dirty="0"/>
              <a:t> </a:t>
            </a:r>
            <a:r>
              <a:rPr lang="en-GB" i="1" dirty="0" err="1"/>
              <a:t>Cyfrif</a:t>
            </a:r>
            <a:r>
              <a:rPr lang="en-GB" i="1" dirty="0"/>
              <a:t> </a:t>
            </a:r>
            <a:r>
              <a:rPr lang="en-GB" dirty="0"/>
              <a:t>(https://ico.org.uk/for-organisations/posters-stickers-and-e-learning/school-resources/). </a:t>
            </a:r>
            <a:r>
              <a:rPr lang="en-GB" dirty="0" err="1"/>
              <a:t>Ailgrynhowch</a:t>
            </a:r>
            <a:r>
              <a:rPr lang="en-GB" dirty="0"/>
              <a:t> y </a:t>
            </a:r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cwestiynau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sleid</a:t>
            </a:r>
            <a:r>
              <a:rPr lang="en-GB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: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Ydyn</a:t>
            </a:r>
            <a:r>
              <a:rPr lang="en-GB" b="1" dirty="0"/>
              <a:t> </a:t>
            </a:r>
            <a:r>
              <a:rPr lang="en-GB" b="1" dirty="0" err="1"/>
              <a:t>nhw’n</a:t>
            </a:r>
            <a:r>
              <a:rPr lang="en-GB" b="1" dirty="0"/>
              <a:t> </a:t>
            </a:r>
            <a:r>
              <a:rPr lang="en-GB" b="1" dirty="0" err="1"/>
              <a:t>cofio</a:t>
            </a:r>
            <a:r>
              <a:rPr lang="en-GB" b="1" dirty="0"/>
              <a:t> </a:t>
            </a:r>
            <a:r>
              <a:rPr lang="en-GB" b="1" dirty="0" err="1"/>
              <a:t>ystyr</a:t>
            </a:r>
            <a:r>
              <a:rPr lang="en-GB" b="1" dirty="0"/>
              <a:t> 'data personol'.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Ymdrinnir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â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adnodd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Gwers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Mae’ch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Cyfrif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Data personol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yw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wybodaeth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bwy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ydych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a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rydych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chi'n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wneud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Ydyn</a:t>
            </a:r>
            <a:r>
              <a:rPr lang="en-GB" b="1" dirty="0"/>
              <a:t> </a:t>
            </a:r>
            <a:r>
              <a:rPr lang="en-GB" b="1" dirty="0" err="1"/>
              <a:t>nhw’n</a:t>
            </a:r>
            <a:r>
              <a:rPr lang="en-GB" b="1" dirty="0"/>
              <a:t> </a:t>
            </a:r>
            <a:r>
              <a:rPr lang="en-GB" b="1" dirty="0" err="1"/>
              <a:t>gallu</a:t>
            </a:r>
            <a:r>
              <a:rPr lang="en-GB" b="1" dirty="0"/>
              <a:t> </a:t>
            </a:r>
            <a:r>
              <a:rPr lang="en-GB" b="1" dirty="0" err="1"/>
              <a:t>meddwl</a:t>
            </a:r>
            <a:r>
              <a:rPr lang="en-GB" b="1" dirty="0"/>
              <a:t> am </a:t>
            </a:r>
            <a:r>
              <a:rPr lang="en-GB" b="1" dirty="0" err="1"/>
              <a:t>unrhyw</a:t>
            </a:r>
            <a:r>
              <a:rPr lang="en-GB" b="1" dirty="0"/>
              <a:t> </a:t>
            </a:r>
            <a:r>
              <a:rPr lang="en-GB" b="1" dirty="0" err="1"/>
              <a:t>enghreifftiau</a:t>
            </a:r>
            <a:r>
              <a:rPr lang="en-GB" b="1" dirty="0"/>
              <a:t> o </a:t>
            </a:r>
            <a:r>
              <a:rPr lang="en-GB" b="1" dirty="0" err="1"/>
              <a:t>ddata</a:t>
            </a:r>
            <a:r>
              <a:rPr lang="en-GB" b="1" dirty="0"/>
              <a:t> personol.</a:t>
            </a:r>
            <a:r>
              <a:rPr lang="en-GB" b="0" dirty="0"/>
              <a:t> </a:t>
            </a:r>
            <a:r>
              <a:rPr lang="en-GB" b="0" dirty="0" err="1"/>
              <a:t>e.e.</a:t>
            </a:r>
            <a:r>
              <a:rPr lang="en-GB" b="0" dirty="0"/>
              <a:t>, </a:t>
            </a:r>
            <a:r>
              <a:rPr lang="en-GB" b="0" dirty="0" err="1"/>
              <a:t>enw</a:t>
            </a:r>
            <a:r>
              <a:rPr lang="en-GB" b="0" dirty="0"/>
              <a:t>, pen-</a:t>
            </a:r>
            <a:r>
              <a:rPr lang="en-GB" b="0" dirty="0" err="1"/>
              <a:t>blwydd</a:t>
            </a:r>
            <a:r>
              <a:rPr lang="en-GB" b="0" dirty="0"/>
              <a:t>, ebost, </a:t>
            </a:r>
            <a:r>
              <a:rPr lang="en-GB" b="0" dirty="0" err="1"/>
              <a:t>cyfeiriad</a:t>
            </a:r>
            <a:r>
              <a:rPr lang="en-GB" b="0" dirty="0"/>
              <a:t>, </a:t>
            </a:r>
            <a:r>
              <a:rPr lang="en-GB" b="0" dirty="0" err="1"/>
              <a:t>lleoliad</a:t>
            </a:r>
            <a:r>
              <a:rPr lang="en-GB" b="0" dirty="0"/>
              <a:t>, </a:t>
            </a:r>
            <a:r>
              <a:rPr lang="en-GB" b="0" dirty="0" err="1"/>
              <a:t>gwybodaeth</a:t>
            </a:r>
            <a:r>
              <a:rPr lang="en-GB" b="0" dirty="0"/>
              <a:t> </a:t>
            </a:r>
            <a:r>
              <a:rPr lang="en-GB" b="0" dirty="0" err="1"/>
              <a:t>ar-lein</a:t>
            </a:r>
            <a:r>
              <a:rPr lang="en-GB" b="0" dirty="0"/>
              <a:t> (</a:t>
            </a:r>
            <a:r>
              <a:rPr lang="en-GB" b="0" dirty="0" err="1"/>
              <a:t>fel</a:t>
            </a:r>
            <a:r>
              <a:rPr lang="en-GB" b="0" dirty="0"/>
              <a:t> y </a:t>
            </a:r>
            <a:r>
              <a:rPr lang="en-GB" b="0" dirty="0" err="1"/>
              <a:t>gwefannau</a:t>
            </a:r>
            <a:r>
              <a:rPr lang="en-GB" b="0" dirty="0"/>
              <a:t> </a:t>
            </a:r>
            <a:r>
              <a:rPr lang="en-GB" b="0" dirty="0" err="1"/>
              <a:t>rydych</a:t>
            </a:r>
            <a:r>
              <a:rPr lang="en-GB" b="0" dirty="0"/>
              <a:t> chi </a:t>
            </a:r>
            <a:r>
              <a:rPr lang="en-GB" b="0" dirty="0" err="1"/>
              <a:t>wedi</a:t>
            </a:r>
            <a:r>
              <a:rPr lang="en-GB" b="0" dirty="0"/>
              <a:t> </a:t>
            </a:r>
            <a:r>
              <a:rPr lang="en-GB" b="0" dirty="0" err="1"/>
              <a:t>ymweld</a:t>
            </a:r>
            <a:r>
              <a:rPr lang="en-GB" b="0" dirty="0"/>
              <a:t> â </a:t>
            </a:r>
            <a:r>
              <a:rPr lang="en-GB" b="0" dirty="0" err="1"/>
              <a:t>nhw</a:t>
            </a:r>
            <a:r>
              <a:rPr lang="en-GB" b="0" dirty="0"/>
              <a:t>), </a:t>
            </a:r>
            <a:r>
              <a:rPr lang="en-GB" b="0" dirty="0" err="1"/>
              <a:t>oedran</a:t>
            </a:r>
            <a:r>
              <a:rPr lang="en-GB" b="0" dirty="0"/>
              <a:t>, </a:t>
            </a:r>
            <a:r>
              <a:rPr lang="en-GB" b="0" dirty="0" err="1"/>
              <a:t>rhywedd</a:t>
            </a:r>
            <a:r>
              <a:rPr lang="en-GB" b="0" dirty="0"/>
              <a:t>, </a:t>
            </a:r>
            <a:r>
              <a:rPr lang="en-GB" b="0" dirty="0" err="1"/>
              <a:t>dewisiadau</a:t>
            </a:r>
            <a:r>
              <a:rPr lang="en-GB" b="0" dirty="0"/>
              <a:t> (</a:t>
            </a:r>
            <a:r>
              <a:rPr lang="en-GB" b="0" dirty="0" err="1"/>
              <a:t>fel</a:t>
            </a:r>
            <a:r>
              <a:rPr lang="en-GB" b="0" dirty="0"/>
              <a:t> pa </a:t>
            </a:r>
            <a:r>
              <a:rPr lang="en-GB" b="0" dirty="0" err="1"/>
              <a:t>fath</a:t>
            </a:r>
            <a:r>
              <a:rPr lang="en-GB" b="0" dirty="0"/>
              <a:t> o </a:t>
            </a:r>
            <a:r>
              <a:rPr lang="en-GB" b="0" dirty="0" err="1"/>
              <a:t>ffilmiau</a:t>
            </a:r>
            <a:r>
              <a:rPr lang="en-GB" b="0" dirty="0"/>
              <a:t> </a:t>
            </a:r>
            <a:r>
              <a:rPr lang="en-GB" b="0" dirty="0" err="1"/>
              <a:t>rydych</a:t>
            </a:r>
            <a:r>
              <a:rPr lang="en-GB" b="0" dirty="0"/>
              <a:t> </a:t>
            </a:r>
            <a:r>
              <a:rPr lang="en-GB" b="0" dirty="0" err="1"/>
              <a:t>chi'n</a:t>
            </a:r>
            <a:r>
              <a:rPr lang="en-GB" b="0" dirty="0"/>
              <a:t> </a:t>
            </a:r>
            <a:r>
              <a:rPr lang="en-GB" b="0" dirty="0" err="1"/>
              <a:t>hoffi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gwylio</a:t>
            </a:r>
            <a:r>
              <a:rPr lang="en-GB" b="0" dirty="0"/>
              <a:t>).
</a:t>
            </a:r>
            <a:r>
              <a:rPr lang="en-GB" b="1" dirty="0"/>
              <a:t>Pam </a:t>
            </a:r>
            <a:r>
              <a:rPr lang="en-GB" b="1" dirty="0" err="1"/>
              <a:t>mae</a:t>
            </a:r>
            <a:r>
              <a:rPr lang="en-GB" b="1" dirty="0"/>
              <a:t> apiau a </a:t>
            </a:r>
            <a:r>
              <a:rPr lang="en-GB" b="1" dirty="0" err="1"/>
              <a:t>gwefannau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casglu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data personol? I </a:t>
            </a:r>
            <a:r>
              <a:rPr lang="en-GB" b="1" dirty="0" err="1"/>
              <a:t>beth</a:t>
            </a:r>
            <a:r>
              <a:rPr lang="en-GB" b="1" dirty="0"/>
              <a:t> </a:t>
            </a:r>
            <a:r>
              <a:rPr lang="en-GB" b="1" dirty="0" err="1"/>
              <a:t>mae</a:t>
            </a:r>
            <a:r>
              <a:rPr lang="en-GB" b="1" dirty="0"/>
              <a:t> data personol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cael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b="1" dirty="0" err="1"/>
              <a:t>ddefnyddio</a:t>
            </a:r>
            <a:r>
              <a:rPr lang="en-GB" b="1" dirty="0"/>
              <a:t>?</a:t>
            </a:r>
            <a:r>
              <a:rPr lang="en-GB" b="1" dirty="0">
                <a:solidFill>
                  <a:srgbClr val="0563C1"/>
                </a:solidFill>
              </a:rPr>
              <a:t> </a:t>
            </a:r>
            <a:r>
              <a:rPr lang="en-GB" b="0" dirty="0">
                <a:solidFill>
                  <a:srgbClr val="0563C1"/>
                </a:solidFill>
              </a:rPr>
              <a:t>Gall apiau a </a:t>
            </a:r>
            <a:r>
              <a:rPr lang="en-GB" b="0" dirty="0" err="1">
                <a:solidFill>
                  <a:srgbClr val="0563C1"/>
                </a:solidFill>
              </a:rPr>
              <a:t>gwefannau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ddefnyddio’n</a:t>
            </a:r>
            <a:r>
              <a:rPr lang="en-GB" b="0" dirty="0">
                <a:solidFill>
                  <a:srgbClr val="0563C1"/>
                </a:solidFill>
              </a:rPr>
              <a:t> data personol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wneud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bywyd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fwy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cyfleus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inni</a:t>
            </a:r>
            <a:r>
              <a:rPr lang="en-GB" b="0" dirty="0">
                <a:solidFill>
                  <a:srgbClr val="0563C1"/>
                </a:solidFill>
              </a:rPr>
              <a:t>. Er </a:t>
            </a:r>
            <a:r>
              <a:rPr lang="en-GB" b="0" dirty="0" err="1">
                <a:solidFill>
                  <a:srgbClr val="0563C1"/>
                </a:solidFill>
              </a:rPr>
              <a:t>enghraifft</a:t>
            </a:r>
            <a:r>
              <a:rPr lang="en-GB" b="0" dirty="0">
                <a:solidFill>
                  <a:srgbClr val="0563C1"/>
                </a:solidFill>
              </a:rPr>
              <a:t>,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ap </a:t>
            </a:r>
            <a:r>
              <a:rPr lang="en-GB" b="0" dirty="0" err="1">
                <a:solidFill>
                  <a:srgbClr val="0563C1"/>
                </a:solidFill>
              </a:rPr>
              <a:t>pryd-ar-glud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defnyddio’n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lleoliad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ddarparu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bwyd</a:t>
            </a:r>
            <a:r>
              <a:rPr lang="en-GB" b="0" dirty="0">
                <a:solidFill>
                  <a:srgbClr val="0563C1"/>
                </a:solidFill>
              </a:rPr>
              <a:t>, neu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safle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ffrydio</a:t>
            </a:r>
            <a:r>
              <a:rPr lang="en-GB" b="0" dirty="0">
                <a:solidFill>
                  <a:srgbClr val="0563C1"/>
                </a:solidFill>
              </a:rPr>
              <a:t> teledu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cofio'r </a:t>
            </a:r>
            <a:r>
              <a:rPr lang="en-GB" b="0" dirty="0" err="1">
                <a:solidFill>
                  <a:srgbClr val="0563C1"/>
                </a:solidFill>
              </a:rPr>
              <a:t>hyn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rydyn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wylio</a:t>
            </a:r>
            <a:r>
              <a:rPr lang="en-GB" b="0" dirty="0">
                <a:solidFill>
                  <a:srgbClr val="0563C1"/>
                </a:solidFill>
              </a:rPr>
              <a:t> o'r </a:t>
            </a:r>
            <a:r>
              <a:rPr lang="en-GB" b="0" dirty="0" err="1">
                <a:solidFill>
                  <a:srgbClr val="0563C1"/>
                </a:solidFill>
              </a:rPr>
              <a:t>blaen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argymell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pethau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eraill</a:t>
            </a:r>
            <a:r>
              <a:rPr lang="en-GB" b="0" dirty="0">
                <a:solidFill>
                  <a:srgbClr val="0563C1"/>
                </a:solidFill>
              </a:rPr>
              <a:t> y </a:t>
            </a:r>
            <a:r>
              <a:rPr lang="en-GB" b="0" dirty="0" err="1">
                <a:solidFill>
                  <a:srgbClr val="0563C1"/>
                </a:solidFill>
              </a:rPr>
              <a:t>bydden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ni’n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hoffi</a:t>
            </a:r>
            <a:r>
              <a:rPr lang="en-GB" b="0" dirty="0">
                <a:solidFill>
                  <a:srgbClr val="0563C1"/>
                </a:solidFill>
              </a:rPr>
              <a:t> o </a:t>
            </a:r>
            <a:r>
              <a:rPr lang="en-GB" b="0" dirty="0" err="1">
                <a:solidFill>
                  <a:srgbClr val="0563C1"/>
                </a:solidFill>
              </a:rPr>
              <a:t>bosibl</a:t>
            </a:r>
            <a:r>
              <a:rPr lang="en-GB" b="0" dirty="0">
                <a:solidFill>
                  <a:srgbClr val="0563C1"/>
                </a:solidFill>
              </a:rPr>
              <a:t>. Gall </a:t>
            </a:r>
            <a:r>
              <a:rPr lang="en-GB" b="0" dirty="0" err="1">
                <a:solidFill>
                  <a:srgbClr val="0563C1"/>
                </a:solidFill>
              </a:rPr>
              <a:t>cwmnïau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hefyd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ddefnyddio</a:t>
            </a:r>
            <a:r>
              <a:rPr lang="en-GB" b="0" dirty="0">
                <a:solidFill>
                  <a:srgbClr val="0563C1"/>
                </a:solidFill>
              </a:rPr>
              <a:t> data personol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ddangos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hysbysebion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sydd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targedu</a:t>
            </a:r>
            <a:r>
              <a:rPr lang="en-GB" b="0" dirty="0">
                <a:solidFill>
                  <a:srgbClr val="0563C1"/>
                </a:solidFill>
              </a:rPr>
              <a:t>,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sail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ymddygiad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 neu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lleoliad</a:t>
            </a:r>
            <a:r>
              <a:rPr lang="en-GB" b="0" dirty="0">
                <a:solidFill>
                  <a:srgbClr val="0563C1"/>
                </a:solidFill>
              </a:rPr>
              <a:t>. </a:t>
            </a:r>
            <a:r>
              <a:rPr lang="en-GB" b="0" dirty="0" err="1">
                <a:solidFill>
                  <a:srgbClr val="0563C1"/>
                </a:solidFill>
              </a:rPr>
              <a:t>Weithiau</a:t>
            </a:r>
            <a:r>
              <a:rPr lang="en-GB" b="0" dirty="0">
                <a:solidFill>
                  <a:srgbClr val="0563C1"/>
                </a:solidFill>
              </a:rPr>
              <a:t> gall apiau neu </a:t>
            </a:r>
            <a:r>
              <a:rPr lang="en-GB" b="0" dirty="0" err="1">
                <a:solidFill>
                  <a:srgbClr val="0563C1"/>
                </a:solidFill>
              </a:rPr>
              <a:t>gemau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anfon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hysbysiadau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i'ch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dyfais</a:t>
            </a:r>
            <a:r>
              <a:rPr lang="en-GB" b="0" dirty="0">
                <a:solidFill>
                  <a:srgbClr val="0563C1"/>
                </a:solidFill>
              </a:rPr>
              <a:t> (</a:t>
            </a:r>
            <a:r>
              <a:rPr lang="en-GB" b="0" dirty="0" err="1">
                <a:solidFill>
                  <a:srgbClr val="0563C1"/>
                </a:solidFill>
              </a:rPr>
              <a:t>e.e.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annog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ddod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ôl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).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yr </a:t>
            </a:r>
            <a:r>
              <a:rPr lang="en-GB" b="0" dirty="0" err="1">
                <a:solidFill>
                  <a:srgbClr val="0563C1"/>
                </a:solidFill>
              </a:rPr>
              <a:t>adnodd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hwn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edrych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sut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mae'n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rhaid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gwmnïau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drin</a:t>
            </a:r>
            <a:r>
              <a:rPr lang="en-GB" b="0" dirty="0">
                <a:solidFill>
                  <a:srgbClr val="0563C1"/>
                </a:solidFill>
              </a:rPr>
              <a:t> data personol plant a </a:t>
            </a:r>
            <a:r>
              <a:rPr lang="en-GB" b="0" dirty="0" err="1">
                <a:solidFill>
                  <a:srgbClr val="0563C1"/>
                </a:solidFill>
              </a:rPr>
              <a:t>phobl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ifanc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wahanol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ddata</a:t>
            </a:r>
            <a:r>
              <a:rPr lang="en-GB" b="0" dirty="0">
                <a:solidFill>
                  <a:srgbClr val="0563C1"/>
                </a:solidFill>
              </a:rPr>
              <a:t> personol </a:t>
            </a:r>
            <a:r>
              <a:rPr lang="en-GB" b="0" dirty="0" err="1">
                <a:solidFill>
                  <a:srgbClr val="0563C1"/>
                </a:solidFill>
              </a:rPr>
              <a:t>oedolion</a:t>
            </a:r>
            <a:r>
              <a:rPr lang="en-GB" b="0" dirty="0">
                <a:solidFill>
                  <a:srgbClr val="0563C1"/>
                </a:solidFill>
              </a:rPr>
              <a:t> (</a:t>
            </a:r>
            <a:r>
              <a:rPr lang="en-GB" b="0" dirty="0" err="1">
                <a:solidFill>
                  <a:srgbClr val="0563C1"/>
                </a:solidFill>
              </a:rPr>
              <a:t>e.e.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ddylen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nhw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ddim</a:t>
            </a:r>
            <a:r>
              <a:rPr lang="en-GB" b="0" dirty="0">
                <a:solidFill>
                  <a:srgbClr val="0563C1"/>
                </a:solidFill>
              </a:rPr>
              <a:t> bod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dangos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hysbysebion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targedu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blant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na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hysbysiadau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gwthio</a:t>
            </a:r>
            <a:r>
              <a:rPr lang="en-GB" b="0" dirty="0">
                <a:solidFill>
                  <a:srgbClr val="0563C1"/>
                </a:solidFill>
              </a:rPr>
              <a:t>).</a:t>
            </a:r>
            <a:endParaRPr lang="en-GB" b="1" dirty="0">
              <a:solidFill>
                <a:srgbClr val="0563C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bod </a:t>
            </a:r>
            <a:r>
              <a:rPr lang="en-GB" dirty="0" err="1"/>
              <a:t>hi'n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bod data personol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ddiogelu</a:t>
            </a:r>
            <a:r>
              <a:rPr lang="en-GB" dirty="0"/>
              <a:t> </a:t>
            </a:r>
            <a:r>
              <a:rPr lang="en-GB" dirty="0" err="1"/>
              <a:t>a'i</a:t>
            </a:r>
            <a:r>
              <a:rPr lang="en-GB" dirty="0"/>
              <a:t> </a:t>
            </a:r>
            <a:r>
              <a:rPr lang="en-GB" dirty="0" err="1"/>
              <a:t>gadw'n</a:t>
            </a:r>
            <a:r>
              <a:rPr lang="en-GB" dirty="0"/>
              <a:t> </a:t>
            </a:r>
            <a:r>
              <a:rPr lang="en-GB" dirty="0" err="1"/>
              <a:t>breifat</a:t>
            </a:r>
            <a:r>
              <a:rPr lang="en-GB" dirty="0"/>
              <a:t> pan </a:t>
            </a:r>
            <a:r>
              <a:rPr lang="en-GB" dirty="0" err="1"/>
              <a:t>fyddan</a:t>
            </a:r>
            <a:r>
              <a:rPr lang="en-GB" dirty="0"/>
              <a:t> </a:t>
            </a:r>
            <a:r>
              <a:rPr lang="en-GB" dirty="0" err="1"/>
              <a:t>nhw'n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?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ddangos</a:t>
            </a:r>
            <a:r>
              <a:rPr lang="en-GB" dirty="0"/>
              <a:t> </a:t>
            </a:r>
            <a:r>
              <a:rPr lang="en-GB" dirty="0" err="1"/>
              <a:t>dwylo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 a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gyfiawnhau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barn. 
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 dirty="0" err="1"/>
              <a:t>Cwestiwn</a:t>
            </a:r>
            <a:r>
              <a:rPr lang="en-GB" b="1" dirty="0"/>
              <a:t> her: </a:t>
            </a:r>
            <a:r>
              <a:rPr lang="en-GB" b="0" dirty="0" err="1"/>
              <a:t>Holwch</a:t>
            </a:r>
            <a:r>
              <a:rPr lang="en-GB" b="0" dirty="0"/>
              <a:t> </a:t>
            </a:r>
            <a:r>
              <a:rPr lang="en-GB" b="0" dirty="0" err="1"/>
              <a:t>ymhellach</a:t>
            </a:r>
            <a:r>
              <a:rPr lang="en-GB" b="0" dirty="0"/>
              <a:t> </a:t>
            </a:r>
            <a:r>
              <a:rPr lang="en-GB" b="0" dirty="0" err="1"/>
              <a:t>drwy</a:t>
            </a:r>
            <a:r>
              <a:rPr lang="en-GB" b="0" dirty="0"/>
              <a:t> </a:t>
            </a:r>
            <a:r>
              <a:rPr lang="en-GB" b="0" dirty="0" err="1"/>
              <a:t>ofyn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disgyblion</a:t>
            </a:r>
            <a:r>
              <a:rPr lang="en-GB" b="0" dirty="0"/>
              <a:t> </a:t>
            </a:r>
            <a:r>
              <a:rPr lang="en-GB" b="0" dirty="0" err="1"/>
              <a:t>beth</a:t>
            </a:r>
            <a:r>
              <a:rPr lang="en-GB" b="0" dirty="0"/>
              <a:t> </a:t>
            </a:r>
            <a:r>
              <a:rPr lang="en-GB" b="0" dirty="0" err="1"/>
              <a:t>allai</a:t>
            </a:r>
            <a:r>
              <a:rPr lang="en-GB" b="0" dirty="0"/>
              <a:t> </a:t>
            </a:r>
            <a:r>
              <a:rPr lang="en-GB" b="0" dirty="0" err="1"/>
              <a:t>ddigwydd</a:t>
            </a:r>
            <a:r>
              <a:rPr lang="en-GB" b="0" dirty="0"/>
              <a:t> pe bai </a:t>
            </a:r>
            <a:r>
              <a:rPr lang="en-GB" b="0" dirty="0" err="1"/>
              <a:t>rhywun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cael</a:t>
            </a:r>
            <a:r>
              <a:rPr lang="en-GB" b="0" dirty="0"/>
              <a:t> </a:t>
            </a:r>
            <a:r>
              <a:rPr lang="en-GB" b="0" dirty="0" err="1"/>
              <a:t>gafael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</a:t>
            </a:r>
            <a:r>
              <a:rPr lang="en-GB" b="0" dirty="0" err="1"/>
              <a:t>ddata</a:t>
            </a:r>
            <a:r>
              <a:rPr lang="en-GB" b="0" dirty="0"/>
              <a:t> personol </a:t>
            </a:r>
            <a:r>
              <a:rPr lang="en-GB" b="0" dirty="0" err="1"/>
              <a:t>oedolyn</a:t>
            </a:r>
            <a:r>
              <a:rPr lang="en-GB" b="0" dirty="0"/>
              <a:t>, </a:t>
            </a:r>
            <a:r>
              <a:rPr lang="en-GB" b="0" dirty="0" err="1"/>
              <a:t>fel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cyfeiriad</a:t>
            </a:r>
            <a:r>
              <a:rPr lang="en-GB" b="0" dirty="0"/>
              <a:t> ebost,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cyfrinair</a:t>
            </a:r>
            <a:r>
              <a:rPr lang="en-GB" b="0" dirty="0"/>
              <a:t>, </a:t>
            </a:r>
            <a:r>
              <a:rPr lang="en-GB" b="0" dirty="0" err="1"/>
              <a:t>manylion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cyfrif</a:t>
            </a:r>
            <a:r>
              <a:rPr lang="en-GB" b="0" dirty="0"/>
              <a:t>, </a:t>
            </a:r>
            <a:r>
              <a:rPr lang="en-GB" b="0" dirty="0" err="1"/>
              <a:t>eu</a:t>
            </a:r>
            <a:r>
              <a:rPr lang="en-GB" b="0" dirty="0"/>
              <a:t> pen-</a:t>
            </a:r>
            <a:r>
              <a:rPr lang="en-GB" b="0" dirty="0" err="1"/>
              <a:t>blwydd</a:t>
            </a:r>
            <a:r>
              <a:rPr lang="en-GB" b="0" dirty="0"/>
              <a:t>. </a:t>
            </a:r>
            <a:r>
              <a:rPr lang="en-GB" b="0" dirty="0" err="1"/>
              <a:t>Efallai</a:t>
            </a:r>
            <a:r>
              <a:rPr lang="en-GB" b="0" dirty="0"/>
              <a:t> y </a:t>
            </a:r>
            <a:r>
              <a:rPr lang="en-GB" b="0" dirty="0" err="1"/>
              <a:t>bydd</a:t>
            </a:r>
            <a:r>
              <a:rPr lang="en-GB" b="0" dirty="0"/>
              <a:t> y </a:t>
            </a:r>
            <a:r>
              <a:rPr lang="en-GB" b="0" dirty="0" err="1"/>
              <a:t>disgyblion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cofio</a:t>
            </a:r>
            <a:r>
              <a:rPr lang="en-GB" b="0" dirty="0"/>
              <a:t> y </a:t>
            </a:r>
            <a:r>
              <a:rPr lang="en-GB" b="0" dirty="0" err="1"/>
              <a:t>gallai</a:t>
            </a:r>
            <a:r>
              <a:rPr lang="en-GB" b="0" dirty="0"/>
              <a:t> </a:t>
            </a:r>
            <a:r>
              <a:rPr lang="en-GB" b="0" dirty="0" err="1"/>
              <a:t>hyn</a:t>
            </a:r>
            <a:r>
              <a:rPr lang="en-GB" b="0" dirty="0"/>
              <a:t> </a:t>
            </a:r>
            <a:r>
              <a:rPr lang="en-GB" b="0" dirty="0" err="1"/>
              <a:t>roi'r</a:t>
            </a:r>
            <a:r>
              <a:rPr lang="en-GB" b="0" dirty="0"/>
              <a:t> </a:t>
            </a:r>
            <a:r>
              <a:rPr lang="en-GB" b="0" dirty="0" err="1"/>
              <a:t>oedolyn</a:t>
            </a:r>
            <a:r>
              <a:rPr lang="en-GB" b="0" dirty="0"/>
              <a:t> </a:t>
            </a:r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perygl</a:t>
            </a:r>
            <a:r>
              <a:rPr lang="en-GB" b="0" dirty="0"/>
              <a:t> o </a:t>
            </a:r>
            <a:r>
              <a:rPr lang="en-GB" b="0" dirty="0" err="1"/>
              <a:t>gael</a:t>
            </a:r>
            <a:r>
              <a:rPr lang="en-GB" b="0" dirty="0"/>
              <a:t> </a:t>
            </a:r>
            <a:r>
              <a:rPr lang="en-GB" b="0" dirty="0" err="1"/>
              <a:t>ei</a:t>
            </a:r>
            <a:r>
              <a:rPr lang="en-GB" b="0" dirty="0"/>
              <a:t> </a:t>
            </a:r>
            <a:r>
              <a:rPr lang="en-GB" b="0" dirty="0" err="1"/>
              <a:t>hunaniaeth</a:t>
            </a:r>
            <a:r>
              <a:rPr lang="en-GB" b="0" dirty="0"/>
              <a:t> neu </a:t>
            </a:r>
            <a:r>
              <a:rPr lang="en-GB" b="0" dirty="0" err="1"/>
              <a:t>ei</a:t>
            </a:r>
            <a:r>
              <a:rPr lang="en-GB" b="0" dirty="0"/>
              <a:t> </a:t>
            </a:r>
            <a:r>
              <a:rPr lang="en-GB" b="0" dirty="0" err="1"/>
              <a:t>arian</a:t>
            </a:r>
            <a:r>
              <a:rPr lang="en-GB" b="0" dirty="0"/>
              <a:t> </a:t>
            </a:r>
            <a:r>
              <a:rPr lang="en-GB" b="0" dirty="0" err="1"/>
              <a:t>wedi’u</a:t>
            </a:r>
            <a:r>
              <a:rPr lang="en-GB" b="0" dirty="0"/>
              <a:t> </a:t>
            </a:r>
            <a:r>
              <a:rPr lang="en-GB" b="0" dirty="0" err="1"/>
              <a:t>dwyn</a:t>
            </a:r>
            <a:r>
              <a:rPr lang="en-GB" b="0" dirty="0"/>
              <a:t>, </a:t>
            </a:r>
            <a:r>
              <a:rPr lang="en-GB" b="0" dirty="0" err="1"/>
              <a:t>gan</a:t>
            </a:r>
            <a:r>
              <a:rPr lang="en-GB" b="0" dirty="0"/>
              <a:t> </a:t>
            </a:r>
            <a:r>
              <a:rPr lang="en-GB" b="0" dirty="0" err="1"/>
              <a:t>ddangos</a:t>
            </a:r>
            <a:r>
              <a:rPr lang="en-GB" b="0" dirty="0"/>
              <a:t> felly mor </a:t>
            </a:r>
            <a:r>
              <a:rPr lang="en-GB" b="0" dirty="0" err="1"/>
              <a:t>bwysig</a:t>
            </a:r>
            <a:r>
              <a:rPr lang="en-GB" b="0" dirty="0"/>
              <a:t> </a:t>
            </a:r>
            <a:r>
              <a:rPr lang="en-GB" b="0" dirty="0" err="1"/>
              <a:t>yw</a:t>
            </a:r>
            <a:r>
              <a:rPr lang="en-GB" b="0" dirty="0"/>
              <a:t> </a:t>
            </a:r>
            <a:r>
              <a:rPr lang="en-GB" b="0" dirty="0" err="1"/>
              <a:t>cadw</a:t>
            </a:r>
            <a:r>
              <a:rPr lang="en-GB" b="0" dirty="0"/>
              <a:t> data personol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ddiogel</a:t>
            </a:r>
            <a:r>
              <a:rPr lang="en-GB" b="0" dirty="0"/>
              <a:t>.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 err="1"/>
              <a:t>Ewch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rai o'r </a:t>
            </a:r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400"/>
              <a:buChar char="●"/>
            </a:pPr>
            <a:r>
              <a:rPr lang="en-GB" dirty="0" err="1">
                <a:solidFill>
                  <a:srgbClr val="0563C1"/>
                </a:solidFill>
              </a:rPr>
              <a:t>Mae’ch</a:t>
            </a:r>
            <a:r>
              <a:rPr lang="en-GB" dirty="0">
                <a:solidFill>
                  <a:srgbClr val="0563C1"/>
                </a:solidFill>
              </a:rPr>
              <a:t> data personol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perthyn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chi a </a:t>
            </a:r>
            <a:r>
              <a:rPr lang="en-GB" dirty="0" err="1">
                <a:solidFill>
                  <a:srgbClr val="0563C1"/>
                </a:solidFill>
              </a:rPr>
              <a:t>dylai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gadw'n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breifat</a:t>
            </a:r>
            <a:r>
              <a:rPr lang="en-GB" dirty="0">
                <a:solidFill>
                  <a:srgbClr val="0563C1"/>
                </a:solidFill>
              </a:rPr>
              <a:t> pan </a:t>
            </a:r>
            <a:r>
              <a:rPr lang="en-GB" dirty="0" err="1">
                <a:solidFill>
                  <a:srgbClr val="0563C1"/>
                </a:solidFill>
              </a:rPr>
              <a:t>fyddwch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chi’n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mynd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. 
</a:t>
            </a:r>
            <a:r>
              <a:rPr lang="en-GB" dirty="0" err="1">
                <a:solidFill>
                  <a:srgbClr val="0563C1"/>
                </a:solidFill>
              </a:rPr>
              <a:t>Ddylai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ddim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defnyddio</a:t>
            </a:r>
            <a:r>
              <a:rPr lang="en-GB" dirty="0">
                <a:solidFill>
                  <a:srgbClr val="0563C1"/>
                </a:solidFill>
              </a:rPr>
              <a:t> data personol </a:t>
            </a:r>
            <a:r>
              <a:rPr lang="en-GB" dirty="0" err="1">
                <a:solidFill>
                  <a:srgbClr val="0563C1"/>
                </a:solidFill>
              </a:rPr>
              <a:t>pobl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i'w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hannog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brynu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pethau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heb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caniatâd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ymlaen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llaw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e.e.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ddangos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hysbysebion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wedi'u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targedu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iddyn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 neu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anfon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negeseuon</a:t>
            </a:r>
            <a:r>
              <a:rPr lang="en-GB" dirty="0">
                <a:solidFill>
                  <a:srgbClr val="0563C1"/>
                </a:solidFill>
              </a:rPr>
              <a:t> ebost </a:t>
            </a:r>
            <a:r>
              <a:rPr lang="en-GB" dirty="0" err="1">
                <a:solidFill>
                  <a:srgbClr val="0563C1"/>
                </a:solidFill>
              </a:rPr>
              <a:t>atyn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. 
</a:t>
            </a:r>
            <a:r>
              <a:rPr lang="en-GB" dirty="0" err="1">
                <a:solidFill>
                  <a:srgbClr val="0563C1"/>
                </a:solidFill>
              </a:rPr>
              <a:t>Rhaid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gadw</a:t>
            </a:r>
            <a:r>
              <a:rPr lang="en-GB" dirty="0">
                <a:solidFill>
                  <a:srgbClr val="0563C1"/>
                </a:solidFill>
              </a:rPr>
              <a:t> data personol, </a:t>
            </a:r>
            <a:r>
              <a:rPr lang="en-GB" dirty="0" err="1">
                <a:solidFill>
                  <a:srgbClr val="0563C1"/>
                </a:solidFill>
              </a:rPr>
              <a:t>megis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cyfeiriadau</a:t>
            </a:r>
            <a:r>
              <a:rPr lang="en-GB" dirty="0">
                <a:solidFill>
                  <a:srgbClr val="0563C1"/>
                </a:solidFill>
              </a:rPr>
              <a:t> ebost a </a:t>
            </a:r>
            <a:r>
              <a:rPr lang="en-GB" dirty="0" err="1">
                <a:solidFill>
                  <a:srgbClr val="0563C1"/>
                </a:solidFill>
              </a:rPr>
              <a:t>chyfrineiriau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ddiogel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iawn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gan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gynnwys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cadw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oddi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wrth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bobl</a:t>
            </a:r>
            <a:r>
              <a:rPr lang="en-GB" dirty="0">
                <a:solidFill>
                  <a:srgbClr val="0563C1"/>
                </a:solidFill>
              </a:rPr>
              <a:t> a </a:t>
            </a:r>
            <a:r>
              <a:rPr lang="en-GB" dirty="0" err="1">
                <a:solidFill>
                  <a:srgbClr val="0563C1"/>
                </a:solidFill>
              </a:rPr>
              <a:t>allai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fod</a:t>
            </a:r>
            <a:r>
              <a:rPr lang="en-GB" dirty="0">
                <a:solidFill>
                  <a:srgbClr val="0563C1"/>
                </a:solidFill>
              </a:rPr>
              <a:t> am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gamddefnyddio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megis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werthu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</a:t>
            </a:r>
            <a:r>
              <a:rPr lang="en-GB" dirty="0">
                <a:solidFill>
                  <a:srgbClr val="0563C1"/>
                </a:solidFill>
              </a:rPr>
              <a:t> y </a:t>
            </a:r>
            <a:r>
              <a:rPr lang="en-GB" dirty="0" err="1">
                <a:solidFill>
                  <a:srgbClr val="0563C1"/>
                </a:solidFill>
              </a:rPr>
              <a:t>farchnad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ddu</a:t>
            </a:r>
            <a:r>
              <a:rPr lang="en-GB" dirty="0">
                <a:solidFill>
                  <a:srgbClr val="0563C1"/>
                </a:solidFill>
              </a:rPr>
              <a:t> neu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ddefnyddio</a:t>
            </a:r>
            <a:r>
              <a:rPr lang="en-GB" dirty="0">
                <a:solidFill>
                  <a:srgbClr val="0563C1"/>
                </a:solidFill>
              </a:rPr>
              <a:t> er </a:t>
            </a:r>
            <a:r>
              <a:rPr lang="en-GB" dirty="0" err="1">
                <a:solidFill>
                  <a:srgbClr val="0563C1"/>
                </a:solidFill>
              </a:rPr>
              <a:t>mwyn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dwyn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hunaniaeth</a:t>
            </a:r>
            <a:r>
              <a:rPr lang="en-GB" dirty="0">
                <a:solidFill>
                  <a:srgbClr val="0563C1"/>
                </a:solidFill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b="1" dirty="0"/>
              <a:t>Y Cod Plant (10 </a:t>
            </a:r>
            <a:r>
              <a:rPr lang="en-GB" b="1" dirty="0" err="1"/>
              <a:t>munud</a:t>
            </a:r>
            <a:r>
              <a:rPr lang="en-GB" b="1" dirty="0"/>
              <a:t>, </a:t>
            </a:r>
            <a:r>
              <a:rPr lang="en-GB" b="1" dirty="0" err="1"/>
              <a:t>sleidiau</a:t>
            </a:r>
            <a:r>
              <a:rPr lang="en-GB" b="1" dirty="0"/>
              <a:t> 10-15)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Cyflwynwch</a:t>
            </a:r>
            <a:r>
              <a:rPr lang="en-GB" dirty="0"/>
              <a:t> </a:t>
            </a:r>
            <a:r>
              <a:rPr lang="en-GB" dirty="0" err="1"/>
              <a:t>gysyniad</a:t>
            </a:r>
            <a:r>
              <a:rPr lang="en-GB" dirty="0"/>
              <a:t> y Cod Plant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ddefnyddio'r</a:t>
            </a:r>
            <a:r>
              <a:rPr lang="en-GB" dirty="0"/>
              <a:t> </a:t>
            </a:r>
            <a:r>
              <a:rPr lang="en-GB" dirty="0" err="1"/>
              <a:t>sleid</a:t>
            </a:r>
            <a:r>
              <a:rPr lang="en-GB" dirty="0"/>
              <a:t> hon. </a:t>
            </a:r>
            <a:r>
              <a:rPr lang="en-GB" dirty="0" err="1"/>
              <a:t>Defnyddiwch</a:t>
            </a:r>
            <a:r>
              <a:rPr lang="en-GB" dirty="0"/>
              <a:t> y </a:t>
            </a:r>
            <a:r>
              <a:rPr lang="en-GB" dirty="0" err="1"/>
              <a:t>pedair</a:t>
            </a:r>
            <a:r>
              <a:rPr lang="en-GB" dirty="0"/>
              <a:t> </a:t>
            </a:r>
            <a:r>
              <a:rPr lang="en-GB" dirty="0" err="1"/>
              <a:t>sleid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bedair</a:t>
            </a:r>
            <a:r>
              <a:rPr lang="en-GB" dirty="0"/>
              <a:t> o </a:t>
            </a:r>
            <a:r>
              <a:rPr lang="en-GB" dirty="0" err="1"/>
              <a:t>reolau'r</a:t>
            </a:r>
            <a:r>
              <a:rPr lang="en-GB" dirty="0"/>
              <a:t> cod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fanylach</a:t>
            </a:r>
            <a:r>
              <a:rPr lang="en-GB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Nodiadau</a:t>
            </a:r>
            <a:r>
              <a:rPr lang="en-GB" b="1" dirty="0"/>
              <a:t> </a:t>
            </a:r>
            <a:r>
              <a:rPr lang="en-GB" b="1" dirty="0" err="1"/>
              <a:t>athrawon</a:t>
            </a:r>
            <a:r>
              <a:rPr lang="en-GB" b="1" dirty="0"/>
              <a:t>
</a:t>
            </a:r>
            <a:r>
              <a:rPr lang="en-GB" dirty="0"/>
              <a:t>Mae </a:t>
            </a:r>
            <a:r>
              <a:rPr lang="en-GB" dirty="0" err="1"/>
              <a:t>gosodiadau</a:t>
            </a:r>
            <a:r>
              <a:rPr lang="en-GB" dirty="0"/>
              <a:t> </a:t>
            </a:r>
            <a:r>
              <a:rPr lang="en-GB" dirty="0" err="1"/>
              <a:t>preifatrwydd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gaiff</a:t>
            </a:r>
            <a:r>
              <a:rPr lang="en-GB" dirty="0"/>
              <a:t> weld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negeseuon</a:t>
            </a:r>
            <a:r>
              <a:rPr lang="en-GB" dirty="0"/>
              <a:t> a </a:t>
            </a:r>
            <a:r>
              <a:rPr lang="en-GB" dirty="0" err="1"/>
              <a:t>phwy</a:t>
            </a:r>
            <a:r>
              <a:rPr lang="en-GB" dirty="0"/>
              <a:t> </a:t>
            </a:r>
            <a:r>
              <a:rPr lang="en-GB" dirty="0" err="1"/>
              <a:t>gaiff</a:t>
            </a:r>
            <a:r>
              <a:rPr lang="en-GB" dirty="0"/>
              <a:t> </a:t>
            </a:r>
            <a:r>
              <a:rPr lang="en-GB" dirty="0" err="1"/>
              <a:t>gysylltu</a:t>
            </a:r>
            <a:r>
              <a:rPr lang="en-GB" dirty="0"/>
              <a:t> â chi.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Nodiadau</a:t>
            </a:r>
            <a:r>
              <a:rPr lang="en-GB" b="1" dirty="0"/>
              <a:t> </a:t>
            </a:r>
            <a:r>
              <a:rPr lang="en-GB" b="1" dirty="0" err="1"/>
              <a:t>athrawon</a:t>
            </a:r>
            <a:r>
              <a:rPr lang="en-GB" b="1" dirty="0"/>
              <a:t>
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hysbysiadau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gael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defnyddio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annog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dreulio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mwy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amser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yr ap neu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ymddygiad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prynu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yr ap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Nodiadau</a:t>
            </a:r>
            <a:r>
              <a:rPr lang="en-GB" b="1" dirty="0"/>
              <a:t> </a:t>
            </a:r>
            <a:r>
              <a:rPr lang="en-GB" b="1" dirty="0" err="1"/>
              <a:t>athrawon</a:t>
            </a:r>
            <a:r>
              <a:rPr lang="en-GB" b="1" dirty="0"/>
              <a:t>
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hysbysiadau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gael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defnyddio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annog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dreulio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mwy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amser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yr ap neu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ymddygiad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prynu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yr ap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Nodiadau</a:t>
            </a:r>
            <a:r>
              <a:rPr lang="en-GB" b="1" dirty="0"/>
              <a:t> </a:t>
            </a:r>
            <a:r>
              <a:rPr lang="en-GB" b="1" dirty="0" err="1"/>
              <a:t>athrawon</a:t>
            </a:r>
            <a:r>
              <a:rPr lang="en-GB" b="1" dirty="0"/>
              <a:t>
</a:t>
            </a:r>
            <a:r>
              <a:rPr lang="en-GB" b="0" dirty="0" err="1"/>
              <a:t>Ddylai</a:t>
            </a:r>
            <a:r>
              <a:rPr lang="en-GB" dirty="0"/>
              <a:t> apiau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olrhain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plant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24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Nodiadau</a:t>
            </a:r>
            <a:r>
              <a:rPr lang="en-GB" b="1" dirty="0"/>
              <a:t> </a:t>
            </a:r>
            <a:r>
              <a:rPr lang="en-GB" b="1" dirty="0" err="1"/>
              <a:t>athrawon</a:t>
            </a:r>
            <a:r>
              <a:rPr lang="en-GB" b="1" dirty="0"/>
              <a:t>
</a:t>
            </a:r>
            <a:r>
              <a:rPr lang="en-GB" b="0" dirty="0"/>
              <a:t>Mae </a:t>
            </a:r>
            <a:r>
              <a:rPr lang="en-GB" b="0" dirty="0" err="1"/>
              <a:t>rhai</a:t>
            </a:r>
            <a:r>
              <a:rPr lang="en-GB" b="0" dirty="0"/>
              <a:t> </a:t>
            </a:r>
            <a:r>
              <a:rPr lang="en-GB" b="0" dirty="0" err="1"/>
              <a:t>cwmnïau</a:t>
            </a:r>
            <a:r>
              <a:rPr lang="en-GB" b="0" dirty="0"/>
              <a:t>, </a:t>
            </a:r>
            <a:r>
              <a:rPr lang="en-GB" b="0" dirty="0" err="1"/>
              <a:t>megis</a:t>
            </a:r>
            <a:r>
              <a:rPr lang="en-GB" b="0" dirty="0"/>
              <a:t> Lego, </a:t>
            </a:r>
            <a:r>
              <a:rPr lang="en-GB" b="0" dirty="0" err="1"/>
              <a:t>wedi</a:t>
            </a:r>
            <a:r>
              <a:rPr lang="en-GB" b="0" dirty="0"/>
              <a:t> </a:t>
            </a:r>
            <a:r>
              <a:rPr lang="en-GB" b="0" dirty="0" err="1"/>
              <a:t>dewis</a:t>
            </a:r>
            <a:r>
              <a:rPr lang="en-GB" b="0" dirty="0"/>
              <a:t> </a:t>
            </a:r>
            <a:r>
              <a:rPr lang="en-GB" b="0" dirty="0" err="1"/>
              <a:t>creu</a:t>
            </a:r>
            <a:r>
              <a:rPr lang="en-GB" b="0" dirty="0"/>
              <a:t> </a:t>
            </a:r>
            <a:r>
              <a:rPr lang="en-GB" b="0" dirty="0" err="1"/>
              <a:t>fideos</a:t>
            </a:r>
            <a:r>
              <a:rPr lang="en-GB" b="0" dirty="0"/>
              <a:t> </a:t>
            </a:r>
            <a:r>
              <a:rPr lang="en-GB" b="0" dirty="0" err="1"/>
              <a:t>sy'n</a:t>
            </a:r>
            <a:r>
              <a:rPr lang="en-GB" b="0" dirty="0"/>
              <a:t> </a:t>
            </a:r>
            <a:r>
              <a:rPr lang="en-GB" b="0" dirty="0" err="1"/>
              <a:t>esbonio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polisi</a:t>
            </a:r>
            <a:r>
              <a:rPr lang="en-GB" b="0" dirty="0"/>
              <a:t> </a:t>
            </a:r>
            <a:r>
              <a:rPr lang="en-GB" b="0" dirty="0" err="1"/>
              <a:t>preifatrwydd</a:t>
            </a:r>
            <a:r>
              <a:rPr lang="en-GB" b="0" dirty="0"/>
              <a:t> </a:t>
            </a:r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iaith</a:t>
            </a:r>
            <a:r>
              <a:rPr lang="en-GB" b="0" dirty="0"/>
              <a:t> </a:t>
            </a:r>
            <a:r>
              <a:rPr lang="en-GB" b="0" dirty="0" err="1"/>
              <a:t>hawdd</a:t>
            </a:r>
            <a:r>
              <a:rPr lang="en-GB" b="0" dirty="0"/>
              <a:t> </a:t>
            </a:r>
            <a:r>
              <a:rPr lang="en-GB" b="0" dirty="0" err="1"/>
              <a:t>ei</a:t>
            </a:r>
            <a:r>
              <a:rPr lang="en-GB" b="0" dirty="0"/>
              <a:t> </a:t>
            </a:r>
            <a:r>
              <a:rPr lang="en-GB" b="0" dirty="0" err="1"/>
              <a:t>deall</a:t>
            </a:r>
            <a:r>
              <a:rPr lang="en-GB" b="0" dirty="0"/>
              <a:t>.</a:t>
            </a:r>
            <a:r>
              <a:rPr lang="en-GB" dirty="0"/>
              <a:t> </a:t>
            </a:r>
            <a:endParaRPr lang="en-GB" sz="2400" dirty="0">
              <a:solidFill>
                <a:srgbClr val="0563C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5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Taflen</a:t>
            </a:r>
            <a:r>
              <a:rPr lang="en-GB" b="1" dirty="0"/>
              <a:t> </a:t>
            </a:r>
            <a:r>
              <a:rPr lang="en-GB" b="1" dirty="0" err="1"/>
              <a:t>waith</a:t>
            </a:r>
            <a:r>
              <a:rPr lang="en-GB" b="1" dirty="0"/>
              <a:t> y Cod Plant 
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gwblhau'r</a:t>
            </a:r>
            <a:r>
              <a:rPr lang="en-GB" dirty="0"/>
              <a:t> </a:t>
            </a:r>
            <a:r>
              <a:rPr lang="en-GB" dirty="0" err="1"/>
              <a:t>daflen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 fer hon,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atgyfnerthu’r</a:t>
            </a:r>
            <a:r>
              <a:rPr lang="en-GB" dirty="0"/>
              <a:t> </a:t>
            </a:r>
            <a:r>
              <a:rPr lang="en-GB" dirty="0" err="1"/>
              <a:t>eirfa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a </a:t>
            </a:r>
            <a:r>
              <a:rPr lang="en-GB" dirty="0" err="1"/>
              <a:t>geir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sesiwn</a:t>
            </a:r>
            <a:r>
              <a:rPr lang="en-GB" dirty="0"/>
              <a:t>. 
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Dylai’r</a:t>
            </a:r>
            <a:r>
              <a:rPr lang="en-GB" dirty="0"/>
              <a:t> </a:t>
            </a:r>
            <a:r>
              <a:rPr lang="en-GB" dirty="0" err="1"/>
              <a:t>parau</a:t>
            </a:r>
            <a:r>
              <a:rPr lang="en-GB" dirty="0"/>
              <a:t> </a:t>
            </a:r>
            <a:r>
              <a:rPr lang="en-GB" dirty="0" err="1"/>
              <a:t>gyfnewid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farcio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chithau</a:t>
            </a:r>
            <a:r>
              <a:rPr lang="en-GB" dirty="0"/>
              <a:t> </a:t>
            </a:r>
            <a:r>
              <a:rPr lang="en-GB" dirty="0" err="1"/>
              <a:t>siarad</a:t>
            </a:r>
            <a:r>
              <a:rPr lang="en-GB" dirty="0"/>
              <a:t> am yr </a:t>
            </a:r>
            <a:r>
              <a:rPr lang="en-GB" dirty="0" err="1"/>
              <a:t>atebion</a:t>
            </a:r>
            <a:r>
              <a:rPr lang="en-GB" dirty="0"/>
              <a:t>.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9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Gweithgaredd</a:t>
            </a:r>
            <a:r>
              <a:rPr lang="en-GB" b="1" dirty="0"/>
              <a:t> </a:t>
            </a:r>
            <a:r>
              <a:rPr lang="en-GB" b="1" dirty="0" err="1"/>
              <a:t>cadw’r</a:t>
            </a:r>
            <a:r>
              <a:rPr lang="en-GB" b="1" dirty="0"/>
              <a:t> cod 
</a:t>
            </a:r>
            <a:endParaRPr lang="en-GB" dirty="0"/>
          </a:p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Rhannwch</a:t>
            </a:r>
            <a:r>
              <a:rPr lang="en-GB" dirty="0"/>
              <a:t> y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barau</a:t>
            </a:r>
            <a:r>
              <a:rPr lang="en-GB" dirty="0"/>
              <a:t> neu 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. </a:t>
            </a:r>
            <a:r>
              <a:rPr lang="en-GB" dirty="0" err="1"/>
              <a:t>Dylech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copïau</a:t>
            </a:r>
            <a:r>
              <a:rPr lang="en-GB" dirty="0"/>
              <a:t> o'r </a:t>
            </a:r>
            <a:r>
              <a:rPr lang="en-GB" dirty="0" err="1"/>
              <a:t>straeon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bob </a:t>
            </a:r>
            <a:r>
              <a:rPr lang="en-GB" dirty="0" err="1"/>
              <a:t>grŵp</a:t>
            </a:r>
            <a:r>
              <a:rPr lang="en-GB" dirty="0"/>
              <a:t> a </a:t>
            </a:r>
            <a:r>
              <a:rPr lang="en-GB" dirty="0" err="1"/>
              <a:t>thaflen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sticeri</a:t>
            </a:r>
            <a:r>
              <a:rPr lang="en-GB" dirty="0"/>
              <a:t> tic / </a:t>
            </a:r>
            <a:r>
              <a:rPr lang="en-GB" dirty="0" err="1"/>
              <a:t>croes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torri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gludo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straeon</a:t>
            </a:r>
            <a:r>
              <a:rPr lang="en-GB" dirty="0"/>
              <a:t> pan </a:t>
            </a:r>
            <a:r>
              <a:rPr lang="en-GB" dirty="0" err="1"/>
              <a:t>fyddan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penderfyniad</a:t>
            </a:r>
            <a:r>
              <a:rPr lang="en-GB" dirty="0"/>
              <a:t>. 
</a:t>
            </a:r>
            <a:r>
              <a:rPr lang="en-GB" dirty="0" err="1"/>
              <a:t>Peidiwch</a:t>
            </a:r>
            <a:r>
              <a:rPr lang="en-GB" dirty="0"/>
              <a:t> â </a:t>
            </a:r>
            <a:r>
              <a:rPr lang="en-GB" dirty="0" err="1"/>
              <a:t>dangos</a:t>
            </a:r>
            <a:r>
              <a:rPr lang="en-GB" dirty="0"/>
              <a:t> y </a:t>
            </a:r>
            <a:r>
              <a:rPr lang="en-GB" dirty="0" err="1"/>
              <a:t>sleid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bod y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drwy'r</a:t>
            </a:r>
            <a:r>
              <a:rPr lang="en-GB" dirty="0"/>
              <a:t> </a:t>
            </a:r>
            <a:r>
              <a:rPr lang="en-GB" dirty="0" err="1"/>
              <a:t>straeon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4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Gweithgaredd</a:t>
            </a:r>
            <a:r>
              <a:rPr lang="en-GB" b="1" dirty="0"/>
              <a:t> </a:t>
            </a:r>
            <a:r>
              <a:rPr lang="en-GB" b="1" dirty="0" err="1"/>
              <a:t>cadw’r</a:t>
            </a:r>
            <a:r>
              <a:rPr lang="en-GB" b="1" dirty="0"/>
              <a:t> cod - </a:t>
            </a:r>
            <a:r>
              <a:rPr lang="en-GB" b="1" dirty="0" err="1"/>
              <a:t>atebion</a:t>
            </a:r>
            <a:r>
              <a:rPr lang="en-GB" b="1" dirty="0"/>
              <a:t>
</a:t>
            </a:r>
            <a:r>
              <a:rPr lang="en-GB" b="0" dirty="0" err="1"/>
              <a:t>Siaradwch</a:t>
            </a:r>
            <a:r>
              <a:rPr lang="en-GB" b="0" dirty="0"/>
              <a:t> </a:t>
            </a:r>
            <a:r>
              <a:rPr lang="en-GB" b="0" dirty="0" err="1"/>
              <a:t>drwy'r</a:t>
            </a:r>
            <a:r>
              <a:rPr lang="en-GB" b="0" dirty="0"/>
              <a:t> </a:t>
            </a:r>
            <a:r>
              <a:rPr lang="en-GB" b="0" dirty="0" err="1"/>
              <a:t>atebion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y </a:t>
            </a:r>
            <a:r>
              <a:rPr lang="en-GB" b="0" dirty="0" err="1"/>
              <a:t>sleid</a:t>
            </a:r>
            <a:r>
              <a:rPr lang="en-GB" b="0" dirty="0"/>
              <a:t>, </a:t>
            </a:r>
            <a:r>
              <a:rPr lang="en-GB" b="0" dirty="0" err="1"/>
              <a:t>gan</a:t>
            </a:r>
            <a:r>
              <a:rPr lang="en-GB" b="0" dirty="0"/>
              <a:t> </a:t>
            </a:r>
            <a:r>
              <a:rPr lang="en-GB" b="0" dirty="0" err="1"/>
              <a:t>sicrhau</a:t>
            </a:r>
            <a:r>
              <a:rPr lang="en-GB" b="0" dirty="0"/>
              <a:t> bod </a:t>
            </a:r>
            <a:r>
              <a:rPr lang="en-GB" b="0" dirty="0" err="1"/>
              <a:t>pob</a:t>
            </a:r>
            <a:r>
              <a:rPr lang="en-GB" b="0" dirty="0"/>
              <a:t> </a:t>
            </a:r>
            <a:r>
              <a:rPr lang="en-GB" b="0" dirty="0" err="1"/>
              <a:t>disgybl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glir</a:t>
            </a:r>
            <a:r>
              <a:rPr lang="en-GB" b="0" dirty="0"/>
              <a:t> </a:t>
            </a:r>
            <a:r>
              <a:rPr lang="en-GB" b="0" dirty="0" err="1"/>
              <a:t>ynghylch</a:t>
            </a:r>
            <a:r>
              <a:rPr lang="en-GB" b="0" dirty="0"/>
              <a:t> pam </a:t>
            </a:r>
            <a:r>
              <a:rPr lang="en-GB" b="0" dirty="0" err="1"/>
              <a:t>mae</a:t>
            </a:r>
            <a:r>
              <a:rPr lang="en-GB" b="0" dirty="0"/>
              <a:t> </a:t>
            </a:r>
            <a:r>
              <a:rPr lang="en-GB" b="0" dirty="0" err="1"/>
              <a:t>pob</a:t>
            </a:r>
            <a:r>
              <a:rPr lang="en-GB" b="0" dirty="0"/>
              <a:t> </a:t>
            </a:r>
            <a:r>
              <a:rPr lang="en-GB" b="0" dirty="0" err="1"/>
              <a:t>stori’n</a:t>
            </a:r>
            <a:r>
              <a:rPr lang="en-GB" b="0" dirty="0"/>
              <a:t> </a:t>
            </a:r>
            <a:r>
              <a:rPr lang="en-GB" b="0" dirty="0" err="1"/>
              <a:t>cadw’r</a:t>
            </a:r>
            <a:r>
              <a:rPr lang="en-GB" b="0" dirty="0"/>
              <a:t> Cod </a:t>
            </a:r>
            <a:r>
              <a:rPr lang="en-GB" b="0" dirty="0" err="1"/>
              <a:t>neu'n</a:t>
            </a:r>
            <a:r>
              <a:rPr lang="en-GB" b="0" dirty="0"/>
              <a:t> </a:t>
            </a:r>
            <a:r>
              <a:rPr lang="en-GB" b="0" dirty="0" err="1"/>
              <a:t>torri’r</a:t>
            </a:r>
            <a:r>
              <a:rPr lang="en-GB" b="0" dirty="0"/>
              <a:t> Cod. 
</a:t>
            </a:r>
            <a:r>
              <a:rPr lang="en-GB" b="0" dirty="0" err="1"/>
              <a:t>Gallwch</a:t>
            </a:r>
            <a:r>
              <a:rPr lang="en-GB" b="0" dirty="0"/>
              <a:t> </a:t>
            </a:r>
            <a:r>
              <a:rPr lang="en-GB" b="0" dirty="0" err="1"/>
              <a:t>ddefnyddio</a:t>
            </a:r>
            <a:r>
              <a:rPr lang="en-GB" b="0" dirty="0"/>
              <a:t> </a:t>
            </a:r>
            <a:r>
              <a:rPr lang="en-GB" b="0" dirty="0" err="1"/>
              <a:t>cwestiynau</a:t>
            </a:r>
            <a:r>
              <a:rPr lang="en-GB" b="0" dirty="0"/>
              <a:t> her, </a:t>
            </a:r>
            <a:r>
              <a:rPr lang="en-GB" b="0" dirty="0" err="1"/>
              <a:t>isod</a:t>
            </a:r>
            <a:r>
              <a:rPr lang="en-GB" b="0" dirty="0"/>
              <a:t>,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greu</a:t>
            </a:r>
            <a:r>
              <a:rPr lang="en-GB" b="0" dirty="0"/>
              <a:t> </a:t>
            </a:r>
            <a:r>
              <a:rPr lang="en-GB" b="0" dirty="0" err="1"/>
              <a:t>rhagor</a:t>
            </a:r>
            <a:r>
              <a:rPr lang="en-GB" b="0" dirty="0"/>
              <a:t> o </a:t>
            </a:r>
            <a:r>
              <a:rPr lang="en-GB" b="0" dirty="0" err="1"/>
              <a:t>drafod</a:t>
            </a:r>
            <a:r>
              <a:rPr lang="en-GB" b="0" dirty="0"/>
              <a:t>: </a:t>
            </a:r>
            <a:r>
              <a:rPr lang="en-GB" b="1" dirty="0"/>
              <a:t>
</a:t>
            </a:r>
            <a:endParaRPr lang="en-GB" dirty="0"/>
          </a:p>
          <a:p>
            <a:pPr marL="457200" lvl="0" indent="-3175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Mae </a:t>
            </a:r>
            <a:r>
              <a:rPr lang="en-GB" dirty="0" err="1"/>
              <a:t>gêm</a:t>
            </a:r>
            <a:r>
              <a:rPr lang="en-GB" dirty="0"/>
              <a:t> Noah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b="1" dirty="0" err="1"/>
              <a:t>cadw</a:t>
            </a:r>
            <a:r>
              <a:rPr lang="en-GB" dirty="0"/>
              <a:t> y Cod Plant am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osodiadau</a:t>
            </a:r>
            <a:r>
              <a:rPr lang="en-GB" dirty="0"/>
              <a:t> </a:t>
            </a:r>
            <a:r>
              <a:rPr lang="en-GB" dirty="0" err="1"/>
              <a:t>preifatrwydd</a:t>
            </a:r>
            <a:r>
              <a:rPr lang="en-GB" dirty="0"/>
              <a:t>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awtomatig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.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pam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bod </a:t>
            </a:r>
            <a:r>
              <a:rPr lang="en-GB" dirty="0" err="1"/>
              <a:t>hi'n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bod </a:t>
            </a:r>
            <a:r>
              <a:rPr lang="en-GB" dirty="0" err="1"/>
              <a:t>cyfrifon</a:t>
            </a:r>
            <a:r>
              <a:rPr lang="en-GB" dirty="0"/>
              <a:t> plant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awtomatig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? (Mae </a:t>
            </a:r>
            <a:r>
              <a:rPr lang="en-GB" dirty="0" err="1"/>
              <a:t>preifatrwydd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cyfyngu</a:t>
            </a:r>
            <a:r>
              <a:rPr lang="en-GB" dirty="0"/>
              <a:t> </a:t>
            </a:r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gweld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proffil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bersonol</a:t>
            </a:r>
            <a:r>
              <a:rPr lang="en-GB" dirty="0"/>
              <a:t> </a:t>
            </a:r>
            <a:r>
              <a:rPr lang="en-GB" dirty="0" err="1"/>
              <a:t>e.e.</a:t>
            </a:r>
            <a:r>
              <a:rPr lang="en-GB" dirty="0"/>
              <a:t> pen-</a:t>
            </a:r>
            <a:r>
              <a:rPr lang="en-GB" dirty="0" err="1"/>
              <a:t>blwydd</a:t>
            </a:r>
            <a:r>
              <a:rPr lang="en-GB" dirty="0"/>
              <a:t>, </a:t>
            </a:r>
            <a:r>
              <a:rPr lang="en-GB" dirty="0" err="1"/>
              <a:t>enw</a:t>
            </a:r>
            <a:r>
              <a:rPr lang="en-GB" dirty="0"/>
              <a:t>, </a:t>
            </a:r>
            <a:r>
              <a:rPr lang="en-GB" dirty="0" err="1"/>
              <a:t>rhywedd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cadw'n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data'n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preifat</a:t>
            </a:r>
            <a:r>
              <a:rPr lang="en-GB" dirty="0"/>
              <a:t>.)
Mae ap </a:t>
            </a:r>
            <a:r>
              <a:rPr lang="en-GB" dirty="0" err="1"/>
              <a:t>Shareen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b="1" dirty="0" err="1"/>
              <a:t>torri</a:t>
            </a:r>
            <a:r>
              <a:rPr lang="en-GB" dirty="0"/>
              <a:t> y Cod Plant. </a:t>
            </a:r>
            <a:r>
              <a:rPr lang="en-GB" dirty="0" err="1"/>
              <a:t>Ddylai’r</a:t>
            </a:r>
            <a:r>
              <a:rPr lang="en-GB" dirty="0"/>
              <a:t> ap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Shareen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hysbysebu</a:t>
            </a:r>
            <a:r>
              <a:rPr lang="en-GB" dirty="0"/>
              <a:t> </a:t>
            </a:r>
            <a:r>
              <a:rPr lang="en-GB" dirty="0" err="1"/>
              <a:t>pethau</a:t>
            </a:r>
            <a:r>
              <a:rPr lang="en-GB" dirty="0"/>
              <a:t> </a:t>
            </a:r>
            <a:r>
              <a:rPr lang="en-GB" dirty="0" err="1"/>
              <a:t>iddi</a:t>
            </a:r>
            <a:r>
              <a:rPr lang="en-GB" dirty="0"/>
              <a:t>. </a:t>
            </a:r>
            <a:r>
              <a:rPr lang="en-GB" dirty="0" err="1"/>
              <a:t>Dylai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thracwr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ddiffodd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awtomatig</a:t>
            </a:r>
            <a:r>
              <a:rPr lang="en-GB" dirty="0"/>
              <a:t>.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egluro</a:t>
            </a:r>
            <a:r>
              <a:rPr lang="en-GB" dirty="0"/>
              <a:t> pam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bod y Cod Plant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dweud</a:t>
            </a:r>
            <a:r>
              <a:rPr lang="en-GB" dirty="0"/>
              <a:t> y </a:t>
            </a:r>
            <a:r>
              <a:rPr lang="en-GB" dirty="0" err="1"/>
              <a:t>dylai</a:t>
            </a:r>
            <a:r>
              <a:rPr lang="en-GB" dirty="0"/>
              <a:t> traciwr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ddiffodd</a:t>
            </a:r>
            <a:r>
              <a:rPr lang="en-GB" dirty="0"/>
              <a:t>. (Mae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cyfrif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'data personol', ac felly </a:t>
            </a:r>
            <a:r>
              <a:rPr lang="en-GB" dirty="0" err="1"/>
              <a:t>ddylai</a:t>
            </a:r>
            <a:r>
              <a:rPr lang="en-GB" dirty="0"/>
              <a:t> </a:t>
            </a:r>
            <a:r>
              <a:rPr lang="en-GB" dirty="0" err="1"/>
              <a:t>cwmnïau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 mo’i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caniatâd</a:t>
            </a:r>
            <a:r>
              <a:rPr lang="en-GB" dirty="0"/>
              <a:t> chi.)
Mae </a:t>
            </a:r>
            <a:r>
              <a:rPr lang="en-GB" dirty="0" err="1"/>
              <a:t>gêm</a:t>
            </a:r>
            <a:r>
              <a:rPr lang="en-GB" dirty="0"/>
              <a:t> Ella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b="1" dirty="0" err="1"/>
              <a:t>torri</a:t>
            </a:r>
            <a:r>
              <a:rPr lang="en-GB" dirty="0"/>
              <a:t> y Cod Plant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ddylai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anfon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hysbysiadau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broffilio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chyfrif</a:t>
            </a:r>
            <a:r>
              <a:rPr lang="en-GB" dirty="0"/>
              <a:t>. </a:t>
            </a:r>
            <a:r>
              <a:rPr lang="en-GB" dirty="0" err="1"/>
              <a:t>Ddylai</a:t>
            </a:r>
            <a:r>
              <a:rPr lang="en-GB" dirty="0"/>
              <a:t> hi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dan </a:t>
            </a:r>
            <a:r>
              <a:rPr lang="en-GB" dirty="0" err="1"/>
              <a:t>bwysau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brynu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nac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ddefnyddio'r</a:t>
            </a:r>
            <a:r>
              <a:rPr lang="en-GB" dirty="0"/>
              <a:t> </a:t>
            </a:r>
            <a:r>
              <a:rPr lang="en-GB" dirty="0" err="1"/>
              <a:t>gêm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. 
Mae ap Jaden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b="1" dirty="0" err="1"/>
              <a:t>cadw</a:t>
            </a:r>
            <a:r>
              <a:rPr lang="en-GB" dirty="0"/>
              <a:t> y Cod Plant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ganddo</a:t>
            </a:r>
            <a:r>
              <a:rPr lang="en-GB" dirty="0"/>
              <a:t> </a:t>
            </a:r>
            <a:r>
              <a:rPr lang="en-GB" dirty="0" err="1"/>
              <a:t>bolisi</a:t>
            </a:r>
            <a:r>
              <a:rPr lang="en-GB" dirty="0"/>
              <a:t> </a:t>
            </a:r>
            <a:r>
              <a:rPr lang="en-GB" dirty="0" err="1"/>
              <a:t>preifatrwydd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syml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ddeall</a:t>
            </a:r>
            <a:r>
              <a:rPr lang="en-GB" dirty="0"/>
              <a:t>. Pam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bod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? (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bod </a:t>
            </a:r>
            <a:r>
              <a:rPr lang="en-GB" dirty="0" err="1"/>
              <a:t>gan</a:t>
            </a:r>
            <a:r>
              <a:rPr lang="en-GB" dirty="0"/>
              <a:t> apiau a </a:t>
            </a:r>
            <a:r>
              <a:rPr lang="en-GB" dirty="0" err="1"/>
              <a:t>gwefannau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blant</a:t>
            </a:r>
            <a:r>
              <a:rPr lang="en-GB" dirty="0"/>
              <a:t>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bolisïau</a:t>
            </a:r>
            <a:r>
              <a:rPr lang="en-GB" dirty="0"/>
              <a:t> </a:t>
            </a:r>
            <a:r>
              <a:rPr lang="en-GB" dirty="0" err="1"/>
              <a:t>preifatrwydd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hysgrifennu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syml</a:t>
            </a:r>
            <a:r>
              <a:rPr lang="en-GB" dirty="0"/>
              <a:t>, neu </a:t>
            </a:r>
            <a:r>
              <a:rPr lang="en-GB" dirty="0" err="1"/>
              <a:t>sydd</a:t>
            </a:r>
            <a:r>
              <a:rPr lang="en-GB" dirty="0"/>
              <a:t> â </a:t>
            </a:r>
            <a:r>
              <a:rPr lang="en-GB" dirty="0" err="1"/>
              <a:t>fideos</a:t>
            </a:r>
            <a:r>
              <a:rPr lang="en-GB" dirty="0"/>
              <a:t>,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defnyddwyr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ddeall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data personol pan </a:t>
            </a:r>
            <a:r>
              <a:rPr lang="en-GB" dirty="0" err="1"/>
              <a:t>fyddan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defnyddio’r</a:t>
            </a:r>
            <a:r>
              <a:rPr lang="en-GB" dirty="0"/>
              <a:t> </a:t>
            </a:r>
            <a:r>
              <a:rPr lang="en-GB" dirty="0" err="1"/>
              <a:t>llwyfan</a:t>
            </a:r>
            <a:r>
              <a:rPr lang="en-GB" dirty="0"/>
              <a:t>.)</a:t>
            </a:r>
          </a:p>
          <a:p>
            <a:pPr marL="13970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  <a:p>
            <a:pPr marL="0" marR="0" lvl="0" indent="0" algn="l" defTabSz="1219261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Cwestiwn</a:t>
            </a:r>
            <a:r>
              <a:rPr lang="en-GB" b="1" dirty="0"/>
              <a:t>. 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Beth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fyddech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chi'n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cynghori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Shareen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ac Ella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i'w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wneud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sefyllfaoedd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verpass Mono" pitchFamily="49" charset="77"/>
              </a:rPr>
              <a:t>nhw</a:t>
            </a:r>
            <a:r>
              <a:rPr lang="en-US" sz="1600" dirty="0">
                <a:solidFill>
                  <a:schemeClr val="tx1"/>
                </a:solidFill>
                <a:latin typeface="Overpass Mono" pitchFamily="49" charset="77"/>
              </a:rPr>
              <a:t>?</a:t>
            </a:r>
            <a:r>
              <a:rPr lang="en-GB" dirty="0"/>
              <a:t> </a:t>
            </a:r>
            <a:endParaRPr lang="en-GB" sz="1600" kern="1200" dirty="0">
              <a:solidFill>
                <a:srgbClr val="0563C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 kern="1200" dirty="0" err="1">
                <a:solidFill>
                  <a:srgbClr val="0563C1"/>
                </a:solidFill>
                <a:latin typeface="+mn-lt"/>
                <a:ea typeface="+mn-ea"/>
                <a:cs typeface="+mn-cs"/>
              </a:rPr>
              <a:t>Dylai</a:t>
            </a:r>
            <a:r>
              <a:rPr lang="en-GB" sz="1600" kern="1200" dirty="0">
                <a:solidFill>
                  <a:srgbClr val="0563C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0563C1"/>
                </a:solidFill>
                <a:latin typeface="+mn-lt"/>
                <a:ea typeface="+mn-ea"/>
                <a:cs typeface="+mn-cs"/>
              </a:rPr>
              <a:t>Shareen</a:t>
            </a:r>
            <a:r>
              <a:rPr lang="en-GB" sz="1600" kern="1200" dirty="0">
                <a:solidFill>
                  <a:srgbClr val="0563C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rgbClr val="0563C1"/>
                </a:solidFill>
              </a:rPr>
              <a:t>ac Ella </a:t>
            </a:r>
            <a:r>
              <a:rPr lang="en-GB" dirty="0" err="1">
                <a:solidFill>
                  <a:srgbClr val="0563C1"/>
                </a:solidFill>
              </a:rPr>
              <a:t>siarad</a:t>
            </a:r>
            <a:r>
              <a:rPr lang="en-GB" dirty="0">
                <a:solidFill>
                  <a:srgbClr val="0563C1"/>
                </a:solidFill>
              </a:rPr>
              <a:t> ag </a:t>
            </a:r>
            <a:r>
              <a:rPr lang="en-GB" dirty="0" err="1">
                <a:solidFill>
                  <a:srgbClr val="0563C1"/>
                </a:solidFill>
              </a:rPr>
              <a:t>oedolyn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rhiant</a:t>
            </a:r>
            <a:r>
              <a:rPr lang="en-GB" dirty="0">
                <a:solidFill>
                  <a:srgbClr val="0563C1"/>
                </a:solidFill>
              </a:rPr>
              <a:t> neu </a:t>
            </a:r>
            <a:r>
              <a:rPr lang="en-GB" dirty="0" err="1">
                <a:solidFill>
                  <a:srgbClr val="0563C1"/>
                </a:solidFill>
              </a:rPr>
              <a:t>ofalwr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dibynadwy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unwaith</a:t>
            </a:r>
            <a:r>
              <a:rPr lang="en-GB" dirty="0">
                <a:solidFill>
                  <a:srgbClr val="0563C1"/>
                </a:solidFill>
              </a:rPr>
              <a:t> y </a:t>
            </a:r>
            <a:r>
              <a:rPr lang="en-GB" dirty="0" err="1">
                <a:solidFill>
                  <a:srgbClr val="0563C1"/>
                </a:solidFill>
              </a:rPr>
              <a:t>byddan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wedi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sylweddoli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yw'r</a:t>
            </a:r>
            <a:r>
              <a:rPr lang="en-GB" dirty="0">
                <a:solidFill>
                  <a:srgbClr val="0563C1"/>
                </a:solidFill>
              </a:rPr>
              <a:t> apiau </a:t>
            </a:r>
            <a:r>
              <a:rPr lang="en-GB" dirty="0" err="1">
                <a:solidFill>
                  <a:srgbClr val="0563C1"/>
                </a:solidFill>
              </a:rPr>
              <a:t>maen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defnyddio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cadw’r</a:t>
            </a:r>
            <a:r>
              <a:rPr lang="en-GB" dirty="0">
                <a:solidFill>
                  <a:srgbClr val="0563C1"/>
                </a:solidFill>
              </a:rPr>
              <a:t> Cod Plant. </a:t>
            </a:r>
            <a:r>
              <a:rPr lang="en-GB" dirty="0" err="1">
                <a:solidFill>
                  <a:srgbClr val="0563C1"/>
                </a:solidFill>
              </a:rPr>
              <a:t>Efallai</a:t>
            </a:r>
            <a:r>
              <a:rPr lang="en-GB" dirty="0">
                <a:solidFill>
                  <a:srgbClr val="0563C1"/>
                </a:solidFill>
              </a:rPr>
              <a:t> y </a:t>
            </a:r>
            <a:r>
              <a:rPr lang="en-GB" dirty="0" err="1">
                <a:solidFill>
                  <a:srgbClr val="0563C1"/>
                </a:solidFill>
              </a:rPr>
              <a:t>byddan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penderfynu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rhoi'r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gorau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ddefnyddio'r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apiau'n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gyfan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gwbl</a:t>
            </a:r>
            <a:r>
              <a:rPr lang="en-GB" dirty="0">
                <a:solidFill>
                  <a:srgbClr val="0563C1"/>
                </a:solidFill>
              </a:rPr>
              <a:t>, neu </a:t>
            </a:r>
            <a:r>
              <a:rPr lang="en-GB" dirty="0" err="1">
                <a:solidFill>
                  <a:srgbClr val="0563C1"/>
                </a:solidFill>
              </a:rPr>
              <a:t>addasu'r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gosodiadau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fel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ydyn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rhannu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data </a:t>
            </a:r>
            <a:r>
              <a:rPr lang="en-GB" dirty="0" err="1">
                <a:solidFill>
                  <a:srgbClr val="0563C1"/>
                </a:solidFill>
              </a:rPr>
              <a:t>lleoliad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nac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derbyn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hysbysiadau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mwyach</a:t>
            </a:r>
            <a:r>
              <a:rPr lang="en-GB" dirty="0">
                <a:solidFill>
                  <a:srgbClr val="0563C1"/>
                </a:solidFill>
              </a:rPr>
              <a:t>. </a:t>
            </a:r>
            <a:r>
              <a:rPr lang="en-GB" dirty="0" err="1">
                <a:solidFill>
                  <a:srgbClr val="0563C1"/>
                </a:solidFill>
              </a:rPr>
              <a:t>Efallai</a:t>
            </a:r>
            <a:r>
              <a:rPr lang="en-GB" dirty="0">
                <a:solidFill>
                  <a:srgbClr val="0563C1"/>
                </a:solidFill>
              </a:rPr>
              <a:t> y </a:t>
            </a:r>
            <a:r>
              <a:rPr lang="en-GB" dirty="0" err="1">
                <a:solidFill>
                  <a:srgbClr val="0563C1"/>
                </a:solidFill>
              </a:rPr>
              <a:t>bydd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oedolion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dibynadwy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Shareen</a:t>
            </a:r>
            <a:r>
              <a:rPr lang="en-GB" dirty="0">
                <a:solidFill>
                  <a:srgbClr val="0563C1"/>
                </a:solidFill>
              </a:rPr>
              <a:t> ac Ella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penderfynu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cysylltu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â'r</a:t>
            </a:r>
            <a:r>
              <a:rPr lang="en-GB" dirty="0">
                <a:solidFill>
                  <a:srgbClr val="0563C1"/>
                </a:solidFill>
              </a:rPr>
              <a:t> apiau a </a:t>
            </a:r>
            <a:r>
              <a:rPr lang="en-GB" dirty="0" err="1">
                <a:solidFill>
                  <a:srgbClr val="0563C1"/>
                </a:solidFill>
              </a:rPr>
              <a:t>rhoi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gwybod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iddyn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ydyn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cadw’r</a:t>
            </a:r>
            <a:r>
              <a:rPr lang="en-GB" dirty="0">
                <a:solidFill>
                  <a:srgbClr val="0563C1"/>
                </a:solidFill>
              </a:rPr>
              <a:t> Cod Plant. </a:t>
            </a:r>
            <a:r>
              <a:rPr lang="en-GB" dirty="0" err="1">
                <a:solidFill>
                  <a:srgbClr val="0563C1"/>
                </a:solidFill>
              </a:rPr>
              <a:t>Os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yw'r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oedolion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dibynadwy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fodlon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</a:t>
            </a:r>
            <a:r>
              <a:rPr lang="en-GB" dirty="0">
                <a:solidFill>
                  <a:srgbClr val="0563C1"/>
                </a:solidFill>
              </a:rPr>
              <a:t> yr </a:t>
            </a:r>
            <a:r>
              <a:rPr lang="en-GB" dirty="0" err="1">
                <a:solidFill>
                  <a:srgbClr val="0563C1"/>
                </a:solidFill>
              </a:rPr>
              <a:t>ymateb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gallan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gysylltu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â'r</a:t>
            </a:r>
            <a:r>
              <a:rPr lang="en-GB" dirty="0">
                <a:solidFill>
                  <a:srgbClr val="0563C1"/>
                </a:solidFill>
              </a:rPr>
              <a:t> ICO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uniongyrchol</a:t>
            </a:r>
            <a:r>
              <a:rPr lang="en-GB" dirty="0">
                <a:solidFill>
                  <a:srgbClr val="0563C1"/>
                </a:solidFill>
              </a:rPr>
              <a:t> a </a:t>
            </a:r>
            <a:r>
              <a:rPr lang="en-GB" dirty="0" err="1">
                <a:solidFill>
                  <a:srgbClr val="0563C1"/>
                </a:solidFill>
              </a:rPr>
              <a:t>gwneud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cwyn</a:t>
            </a:r>
            <a:r>
              <a:rPr lang="en-GB" dirty="0">
                <a:solidFill>
                  <a:srgbClr val="0563C1"/>
                </a:solidFill>
              </a:rPr>
              <a:t>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https://ico.org.uk/global/contact-us/</a:t>
            </a:r>
            <a:r>
              <a:rPr lang="en-GB" dirty="0"/>
              <a:t> </a:t>
            </a:r>
            <a:endParaRPr lang="en-GB" dirty="0">
              <a:solidFill>
                <a:srgbClr val="0563C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 dirty="0" err="1">
                <a:solidFill>
                  <a:srgbClr val="222222"/>
                </a:solidFill>
              </a:rPr>
              <a:t>Mae’r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adnodd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hwn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wedi’i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ddatblygu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gydag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arweiniad</a:t>
            </a:r>
            <a:r>
              <a:rPr lang="en-GB" sz="1600" dirty="0">
                <a:solidFill>
                  <a:srgbClr val="222222"/>
                </a:solidFill>
              </a:rPr>
              <a:t> y </a:t>
            </a:r>
            <a:r>
              <a:rPr lang="en-GB" sz="1600" dirty="0" err="1">
                <a:solidFill>
                  <a:srgbClr val="222222"/>
                </a:solidFill>
              </a:rPr>
              <a:t>Gymdeithas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PSHE</a:t>
            </a:r>
            <a:r>
              <a:rPr lang="en-GB" sz="1600" dirty="0">
                <a:solidFill>
                  <a:srgbClr val="222222"/>
                </a:solidFill>
              </a:rPr>
              <a:t>, yr Adran </a:t>
            </a:r>
            <a:r>
              <a:rPr lang="en-GB" sz="1600" dirty="0" err="1">
                <a:solidFill>
                  <a:srgbClr val="222222"/>
                </a:solidFill>
              </a:rPr>
              <a:t>Addysg</a:t>
            </a:r>
            <a:r>
              <a:rPr lang="en-GB" sz="1600" dirty="0">
                <a:solidFill>
                  <a:srgbClr val="222222"/>
                </a:solidFill>
              </a:rPr>
              <a:t> a </a:t>
            </a:r>
            <a:r>
              <a:rPr lang="en-GB" sz="1600" dirty="0" err="1">
                <a:solidFill>
                  <a:srgbClr val="222222"/>
                </a:solidFill>
              </a:rPr>
              <a:t>Sgiliau</a:t>
            </a:r>
            <a:r>
              <a:rPr lang="en-GB" sz="1600" dirty="0">
                <a:solidFill>
                  <a:srgbClr val="222222"/>
                </a:solidFill>
              </a:rPr>
              <a:t> (Cymru), yr Adran </a:t>
            </a:r>
            <a:r>
              <a:rPr lang="en-GB" sz="1600" dirty="0" err="1">
                <a:solidFill>
                  <a:srgbClr val="222222"/>
                </a:solidFill>
              </a:rPr>
              <a:t>Addysg</a:t>
            </a:r>
            <a:r>
              <a:rPr lang="en-GB" sz="1600" dirty="0">
                <a:solidFill>
                  <a:srgbClr val="222222"/>
                </a:solidFill>
              </a:rPr>
              <a:t> (</a:t>
            </a:r>
            <a:r>
              <a:rPr lang="en-GB" sz="1600" dirty="0" err="1">
                <a:solidFill>
                  <a:srgbClr val="222222"/>
                </a:solidFill>
              </a:rPr>
              <a:t>Lloegr</a:t>
            </a:r>
            <a:r>
              <a:rPr lang="en-GB" sz="1600" dirty="0">
                <a:solidFill>
                  <a:srgbClr val="222222"/>
                </a:solidFill>
              </a:rPr>
              <a:t>), Education Scotland, Yr Adran </a:t>
            </a:r>
            <a:r>
              <a:rPr lang="en-GB" sz="1600" dirty="0" err="1">
                <a:solidFill>
                  <a:srgbClr val="222222"/>
                </a:solidFill>
              </a:rPr>
              <a:t>Addysg</a:t>
            </a:r>
            <a:r>
              <a:rPr lang="en-GB" sz="1600" dirty="0">
                <a:solidFill>
                  <a:srgbClr val="222222"/>
                </a:solidFill>
              </a:rPr>
              <a:t> (NI).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Gall</a:t>
            </a:r>
            <a:r>
              <a:rPr lang="en-GB" sz="1600" b="1" dirty="0">
                <a:solidFill>
                  <a:srgbClr val="222222"/>
                </a:solidFill>
              </a:rPr>
              <a:t> ffeithlun y Cod Plant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gael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ei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anfon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adref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at y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rhieni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, er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mwyn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annog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y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disgyblion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i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barhau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â'r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drafodaeth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gartref</a:t>
            </a:r>
            <a:r>
              <a:rPr lang="en-GB" sz="1600" kern="12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. </a:t>
            </a:r>
            <a:r>
              <a:rPr lang="en-GB" sz="1600" b="1" dirty="0">
                <a:solidFill>
                  <a:srgbClr val="222222"/>
                </a:solidFill>
              </a:rPr>
              <a:t>
</a:t>
            </a:r>
            <a:endParaRPr lang="en-GB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Y </a:t>
            </a:r>
            <a:r>
              <a:rPr lang="en-GB" b="1" dirty="0" err="1"/>
              <a:t>grŵp</a:t>
            </a:r>
            <a:r>
              <a:rPr lang="en-GB" b="1" dirty="0"/>
              <a:t> </a:t>
            </a:r>
            <a:r>
              <a:rPr lang="en-GB" b="1" dirty="0" err="1"/>
              <a:t>llawn</a:t>
            </a:r>
            <a:endParaRPr lang="en-GB" b="1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grŵp</a:t>
            </a:r>
            <a:r>
              <a:rPr lang="en-GB" dirty="0"/>
              <a:t> </a:t>
            </a:r>
            <a:r>
              <a:rPr lang="en-GB" dirty="0" err="1"/>
              <a:t>llawn</a:t>
            </a:r>
            <a:r>
              <a:rPr lang="en-GB" dirty="0"/>
              <a:t>, </a:t>
            </a:r>
            <a:r>
              <a:rPr lang="en-GB" dirty="0" err="1"/>
              <a:t>rhannwch</a:t>
            </a:r>
            <a:r>
              <a:rPr lang="en-GB" dirty="0"/>
              <a:t> y </a:t>
            </a:r>
            <a:r>
              <a:rPr lang="en-GB" dirty="0" err="1"/>
              <a:t>tocynnau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 a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un </a:t>
            </a:r>
            <a:r>
              <a:rPr lang="en-GB" dirty="0" err="1"/>
              <a:t>peth</a:t>
            </a:r>
            <a:r>
              <a:rPr lang="en-GB" dirty="0"/>
              <a:t>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ddysgu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 ac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ganddyn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o hyd. </a:t>
            </a:r>
            <a:r>
              <a:rPr lang="en-GB" dirty="0" err="1"/>
              <a:t>Casglwch</a:t>
            </a:r>
            <a:r>
              <a:rPr lang="en-GB" dirty="0"/>
              <a:t> y </a:t>
            </a:r>
            <a:r>
              <a:rPr lang="en-GB" dirty="0" err="1"/>
              <a:t>tocynnau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adael</a:t>
            </a:r>
            <a:r>
              <a:rPr lang="en-GB" dirty="0"/>
              <a:t> yr </a:t>
            </a:r>
            <a:r>
              <a:rPr lang="en-GB" dirty="0" err="1"/>
              <a:t>ystafell</a:t>
            </a:r>
            <a:r>
              <a:rPr lang="en-GB" dirty="0"/>
              <a:t> </a:t>
            </a:r>
            <a:r>
              <a:rPr lang="en-GB" dirty="0" err="1"/>
              <a:t>ddosbarth</a:t>
            </a:r>
            <a:r>
              <a:rPr lang="en-GB" dirty="0"/>
              <a:t> ac </a:t>
            </a:r>
            <a:r>
              <a:rPr lang="en-GB" dirty="0" err="1"/>
              <a:t>ewch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afael</a:t>
            </a:r>
            <a:r>
              <a:rPr lang="en-GB" dirty="0"/>
              <a:t> ag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gwestiynau</a:t>
            </a:r>
            <a:r>
              <a:rPr lang="en-GB" dirty="0"/>
              <a:t> / </a:t>
            </a:r>
            <a:r>
              <a:rPr lang="en-GB" dirty="0" err="1"/>
              <a:t>materion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 
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caniatáu</a:t>
            </a:r>
            <a:r>
              <a:rPr lang="en-GB" dirty="0"/>
              <a:t>,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rannu'r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ddysgu</a:t>
            </a:r>
            <a:r>
              <a:rPr lang="en-GB" dirty="0"/>
              <a:t> </a:t>
            </a:r>
            <a:r>
              <a:rPr lang="en-GB" dirty="0" err="1"/>
              <a:t>gyda'r</a:t>
            </a:r>
            <a:r>
              <a:rPr lang="en-GB" dirty="0"/>
              <a:t>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tocynnau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chi. 
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disgyblion</a:t>
            </a:r>
            <a:r>
              <a:rPr lang="en-GB" dirty="0"/>
              <a:t> y </a:t>
            </a:r>
            <a:r>
              <a:rPr lang="en-GB" dirty="0" err="1"/>
              <a:t>dylen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siarad</a:t>
            </a:r>
            <a:r>
              <a:rPr lang="en-GB" dirty="0"/>
              <a:t> â </a:t>
            </a:r>
            <a:r>
              <a:rPr lang="en-GB" dirty="0" err="1"/>
              <a:t>rhiant</a:t>
            </a:r>
            <a:r>
              <a:rPr lang="en-GB" dirty="0"/>
              <a:t> neu </a:t>
            </a:r>
            <a:r>
              <a:rPr lang="en-GB" dirty="0" err="1"/>
              <a:t>ofalwr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bryderon</a:t>
            </a:r>
            <a:r>
              <a:rPr lang="en-GB" dirty="0"/>
              <a:t> </a:t>
            </a:r>
            <a:r>
              <a:rPr lang="en-GB" dirty="0" err="1"/>
              <a:t>ynghylch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gwefan</a:t>
            </a:r>
            <a:r>
              <a:rPr lang="en-GB" dirty="0"/>
              <a:t> neu ap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defnyddio’u</a:t>
            </a:r>
            <a:r>
              <a:rPr lang="en-GB" dirty="0"/>
              <a:t> data. Gall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rhiant</a:t>
            </a:r>
            <a:r>
              <a:rPr lang="en-GB" dirty="0"/>
              <a:t> neu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gofalwr</a:t>
            </a:r>
            <a:r>
              <a:rPr lang="en-GB" dirty="0"/>
              <a:t> </a:t>
            </a:r>
            <a:r>
              <a:rPr lang="en-GB" dirty="0" err="1"/>
              <a:t>gysylltu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</a:t>
            </a:r>
            <a:r>
              <a:rPr lang="en-GB" dirty="0" err="1"/>
              <a:t>wefan</a:t>
            </a:r>
            <a:r>
              <a:rPr lang="en-GB" dirty="0"/>
              <a:t> </a:t>
            </a:r>
            <a:r>
              <a:rPr lang="en-GB" dirty="0" err="1"/>
              <a:t>neu'r</a:t>
            </a:r>
            <a:r>
              <a:rPr lang="en-GB" dirty="0"/>
              <a:t> ap </a:t>
            </a:r>
            <a:r>
              <a:rPr lang="en-GB" dirty="0" err="1"/>
              <a:t>ynglŷn</a:t>
            </a:r>
            <a:r>
              <a:rPr lang="en-GB" dirty="0"/>
              <a:t> </a:t>
            </a:r>
            <a:r>
              <a:rPr lang="en-GB" dirty="0" err="1"/>
              <a:t>â'u</a:t>
            </a:r>
            <a:r>
              <a:rPr lang="en-GB" dirty="0"/>
              <a:t> </a:t>
            </a:r>
            <a:r>
              <a:rPr lang="en-GB" dirty="0" err="1"/>
              <a:t>pryderon</a:t>
            </a:r>
            <a:r>
              <a:rPr lang="en-GB" dirty="0"/>
              <a:t>, ac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fodlon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yr </a:t>
            </a:r>
            <a:r>
              <a:rPr lang="en-GB" dirty="0" err="1"/>
              <a:t>ymateb</a:t>
            </a:r>
            <a:r>
              <a:rPr lang="en-GB" dirty="0"/>
              <a:t>, </a:t>
            </a:r>
            <a:r>
              <a:rPr lang="en-GB" dirty="0" err="1"/>
              <a:t>fe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gysylltu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ICO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cymorth</a:t>
            </a:r>
            <a:r>
              <a:rPr lang="en-GB" dirty="0"/>
              <a:t>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https://ico.org.uk/global/contact-us/</a:t>
            </a:r>
            <a:r>
              <a:rPr lang="en-GB" dirty="0"/>
              <a:t>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Bawd i fyny, bawd i lawr
</a:t>
            </a:r>
            <a:endParaRPr lang="en-GB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caniatáu</a:t>
            </a:r>
            <a:r>
              <a:rPr lang="en-GB" dirty="0"/>
              <a:t>, </a:t>
            </a:r>
            <a:r>
              <a:rPr lang="en-GB" dirty="0" err="1"/>
              <a:t>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at y </a:t>
            </a:r>
            <a:r>
              <a:rPr lang="en-GB" dirty="0" err="1"/>
              <a:t>deilliannau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a </a:t>
            </a:r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ddangos</a:t>
            </a:r>
            <a:r>
              <a:rPr lang="en-GB" dirty="0"/>
              <a:t> 'bawd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, bawd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’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un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asesu</a:t>
            </a:r>
            <a:r>
              <a:rPr lang="en-GB" dirty="0"/>
              <a:t> pa mor </a:t>
            </a:r>
            <a:r>
              <a:rPr lang="en-GB" dirty="0" err="1"/>
              <a:t>gyffyrddus</a:t>
            </a:r>
            <a:r>
              <a:rPr lang="en-GB" dirty="0"/>
              <a:t> </a:t>
            </a:r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teimlo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phob</a:t>
            </a:r>
            <a:r>
              <a:rPr lang="en-GB" dirty="0"/>
              <a:t> </a:t>
            </a:r>
            <a:r>
              <a:rPr lang="en-GB" dirty="0" err="1"/>
              <a:t>deilliant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ddiwedd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. 
 </a:t>
            </a:r>
            <a:endParaRPr lang="en-GB" b="1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600" dirty="0" err="1">
                <a:solidFill>
                  <a:srgbClr val="222222"/>
                </a:solidFill>
              </a:rPr>
              <a:t>Cofiwch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anfon</a:t>
            </a:r>
            <a:r>
              <a:rPr lang="en-GB" sz="1600" dirty="0">
                <a:solidFill>
                  <a:srgbClr val="222222"/>
                </a:solidFill>
              </a:rPr>
              <a:t> ffeithlun y Cod Plant </a:t>
            </a:r>
            <a:r>
              <a:rPr lang="en-GB" sz="1600" dirty="0" err="1">
                <a:solidFill>
                  <a:srgbClr val="222222"/>
                </a:solidFill>
              </a:rPr>
              <a:t>adref</a:t>
            </a:r>
            <a:r>
              <a:rPr lang="en-GB" sz="1600" dirty="0">
                <a:solidFill>
                  <a:srgbClr val="222222"/>
                </a:solidFill>
              </a:rPr>
              <a:t> at y </a:t>
            </a:r>
            <a:r>
              <a:rPr lang="en-GB" sz="1600" dirty="0" err="1">
                <a:solidFill>
                  <a:srgbClr val="222222"/>
                </a:solidFill>
              </a:rPr>
              <a:t>rhieni</a:t>
            </a:r>
            <a:r>
              <a:rPr lang="en-GB" sz="1600" dirty="0">
                <a:solidFill>
                  <a:srgbClr val="222222"/>
                </a:solidFill>
              </a:rPr>
              <a:t>, er </a:t>
            </a:r>
            <a:r>
              <a:rPr lang="en-GB" sz="1600" dirty="0" err="1">
                <a:solidFill>
                  <a:srgbClr val="222222"/>
                </a:solidFill>
              </a:rPr>
              <a:t>mwyn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annog</a:t>
            </a:r>
            <a:r>
              <a:rPr lang="en-GB" sz="1600" dirty="0">
                <a:solidFill>
                  <a:srgbClr val="222222"/>
                </a:solidFill>
              </a:rPr>
              <a:t> y </a:t>
            </a:r>
            <a:r>
              <a:rPr lang="en-GB" sz="1600" dirty="0" err="1">
                <a:solidFill>
                  <a:srgbClr val="222222"/>
                </a:solidFill>
              </a:rPr>
              <a:t>disgyblion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i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barhau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i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drafod</a:t>
            </a:r>
            <a:r>
              <a:rPr lang="en-GB" sz="1600" dirty="0">
                <a:solidFill>
                  <a:srgbClr val="222222"/>
                </a:solidFill>
              </a:rPr>
              <a:t> </a:t>
            </a:r>
            <a:r>
              <a:rPr lang="en-GB" sz="1600" dirty="0" err="1">
                <a:solidFill>
                  <a:srgbClr val="222222"/>
                </a:solidFill>
              </a:rPr>
              <a:t>gartref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Cysylltiadau</a:t>
            </a:r>
            <a:r>
              <a:rPr lang="en-GB" dirty="0"/>
              <a:t> </a:t>
            </a:r>
            <a:r>
              <a:rPr lang="en-GB" dirty="0" err="1"/>
              <a:t>cwricwlwm</a:t>
            </a:r>
            <a:r>
              <a:rPr lang="en-GB" dirty="0"/>
              <a:t> </a:t>
            </a:r>
            <a:r>
              <a:rPr lang="en-GB" dirty="0" err="1"/>
              <a:t>Lloegr</a:t>
            </a:r>
            <a:r>
              <a:rPr lang="en-GB" dirty="0"/>
              <a:t>
</a:t>
            </a:r>
            <a:endParaRPr lang="en-GB" dirty="0"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Cysylltiadau</a:t>
            </a:r>
            <a:r>
              <a:rPr lang="en-GB" dirty="0"/>
              <a:t> </a:t>
            </a:r>
            <a:r>
              <a:rPr lang="en-GB" dirty="0" err="1"/>
              <a:t>cwricwlwm</a:t>
            </a:r>
            <a:r>
              <a:rPr lang="en-GB" dirty="0"/>
              <a:t> Cymru, yr Alban a </a:t>
            </a:r>
            <a:r>
              <a:rPr lang="en-GB" dirty="0" err="1"/>
              <a:t>Gogledd</a:t>
            </a:r>
            <a:r>
              <a:rPr lang="en-GB" dirty="0"/>
              <a:t> </a:t>
            </a:r>
            <a:r>
              <a:rPr lang="en-GB" dirty="0" err="1"/>
              <a:t>Iwerddon</a:t>
            </a:r>
            <a:r>
              <a:rPr lang="en-GB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Amcanion</a:t>
            </a:r>
            <a:r>
              <a:rPr lang="en-GB" b="1" dirty="0"/>
              <a:t> a </a:t>
            </a:r>
            <a:r>
              <a:rPr lang="en-GB" b="1" dirty="0" err="1"/>
              <a:t>deilliannau</a:t>
            </a:r>
            <a:r>
              <a:rPr lang="en-GB" b="1" dirty="0"/>
              <a:t> </a:t>
            </a:r>
            <a:r>
              <a:rPr lang="en-GB" b="1" dirty="0" err="1"/>
              <a:t>dysgu</a:t>
            </a:r>
            <a:r>
              <a:rPr lang="en-GB" b="1" dirty="0"/>
              <a:t>
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Siaradwch</a:t>
            </a:r>
            <a:r>
              <a:rPr lang="en-GB" dirty="0"/>
              <a:t> </a:t>
            </a:r>
            <a:r>
              <a:rPr lang="en-GB" dirty="0" err="1"/>
              <a:t>drwy'r</a:t>
            </a:r>
            <a:r>
              <a:rPr lang="en-GB" dirty="0"/>
              <a:t> </a:t>
            </a:r>
            <a:r>
              <a:rPr lang="en-GB" dirty="0" err="1"/>
              <a:t>amcan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a'r</a:t>
            </a:r>
            <a:r>
              <a:rPr lang="en-GB" dirty="0"/>
              <a:t> </a:t>
            </a:r>
            <a:r>
              <a:rPr lang="en-GB" dirty="0" err="1"/>
              <a:t>deilliannau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. </a:t>
            </a:r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y </a:t>
            </a:r>
            <a:r>
              <a:rPr lang="en-GB" dirty="0" err="1"/>
              <a:t>sesiwn</a:t>
            </a:r>
            <a:r>
              <a:rPr lang="en-GB" dirty="0"/>
              <a:t> hon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dilyn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GB" dirty="0"/>
              <a:t> </a:t>
            </a:r>
            <a:r>
              <a:rPr lang="en-GB" dirty="0" err="1"/>
              <a:t>o'u</a:t>
            </a:r>
            <a:r>
              <a:rPr lang="en-GB" dirty="0"/>
              <a:t> </a:t>
            </a:r>
            <a:r>
              <a:rPr lang="en-GB" dirty="0" err="1"/>
              <a:t>gwers</a:t>
            </a:r>
            <a:r>
              <a:rPr lang="en-GB" dirty="0"/>
              <a:t>/</a:t>
            </a:r>
            <a:r>
              <a:rPr lang="en-GB" dirty="0" err="1"/>
              <a:t>gwersi</a:t>
            </a:r>
            <a:r>
              <a:rPr lang="en-GB" dirty="0"/>
              <a:t> </a:t>
            </a:r>
            <a:r>
              <a:rPr lang="en-GB" dirty="0" err="1"/>
              <a:t>blaenorol</a:t>
            </a:r>
            <a:r>
              <a:rPr lang="en-GB" dirty="0"/>
              <a:t> am </a:t>
            </a:r>
            <a:r>
              <a:rPr lang="en-GB" dirty="0" err="1"/>
              <a:t>ddata</a:t>
            </a:r>
            <a:r>
              <a:rPr lang="en-GB" dirty="0"/>
              <a:t> personol a </a:t>
            </a:r>
            <a:r>
              <a:rPr lang="en-GB" dirty="0" err="1"/>
              <a:t>diogelu</a:t>
            </a:r>
            <a:r>
              <a:rPr lang="en-GB" dirty="0"/>
              <a:t> data.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ddysgu</a:t>
            </a:r>
            <a:r>
              <a:rPr lang="en-GB" dirty="0"/>
              <a:t> am </a:t>
            </a:r>
            <a:r>
              <a:rPr lang="en-GB" dirty="0" err="1"/>
              <a:t>gyfres</a:t>
            </a:r>
            <a:r>
              <a:rPr lang="en-GB" dirty="0"/>
              <a:t> o </a:t>
            </a:r>
            <a:r>
              <a:rPr lang="en-GB" dirty="0" err="1"/>
              <a:t>reolau</a:t>
            </a:r>
            <a:r>
              <a:rPr lang="en-GB" dirty="0"/>
              <a:t> o'r </a:t>
            </a:r>
            <a:r>
              <a:rPr lang="en-GB" dirty="0" err="1"/>
              <a:t>enw</a:t>
            </a:r>
            <a:r>
              <a:rPr lang="en-GB" dirty="0"/>
              <a:t> y Cod Plant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cynllunio'n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gadw</a:t>
            </a:r>
            <a:r>
              <a:rPr lang="en-GB" dirty="0"/>
              <a:t> data plant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. 
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disgyblion</a:t>
            </a:r>
            <a:r>
              <a:rPr lang="en-GB" dirty="0"/>
              <a:t>, er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cyfrifoldeb</a:t>
            </a:r>
            <a:r>
              <a:rPr lang="en-GB" dirty="0"/>
              <a:t> </a:t>
            </a:r>
            <a:r>
              <a:rPr lang="en-GB" dirty="0" err="1"/>
              <a:t>cwmnïau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at y </a:t>
            </a:r>
            <a:r>
              <a:rPr lang="en-GB" dirty="0" err="1"/>
              <a:t>rheolau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gamau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y gall plant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data’n</a:t>
            </a:r>
            <a:r>
              <a:rPr lang="en-GB" dirty="0"/>
              <a:t> dal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. 
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Gweithgaredd</a:t>
            </a:r>
            <a:r>
              <a:rPr lang="en-GB" b="1" dirty="0"/>
              <a:t> </a:t>
            </a:r>
            <a:r>
              <a:rPr lang="en-GB" b="1" dirty="0" err="1"/>
              <a:t>torri’r</a:t>
            </a:r>
            <a:r>
              <a:rPr lang="en-GB" b="1" dirty="0"/>
              <a:t> </a:t>
            </a:r>
            <a:r>
              <a:rPr lang="en-GB" b="1" dirty="0" err="1"/>
              <a:t>garw</a:t>
            </a:r>
            <a:r>
              <a:rPr lang="en-GB" b="1" dirty="0"/>
              <a:t> (3-5 </a:t>
            </a:r>
            <a:r>
              <a:rPr lang="en-GB" b="1" dirty="0" err="1"/>
              <a:t>munud</a:t>
            </a:r>
            <a:r>
              <a:rPr lang="en-GB" b="1" dirty="0"/>
              <a:t>, </a:t>
            </a:r>
            <a:r>
              <a:rPr lang="en-GB" b="1" dirty="0" err="1"/>
              <a:t>sleidiau</a:t>
            </a:r>
            <a:r>
              <a:rPr lang="en-GB" b="1" dirty="0"/>
              <a:t> 6-7)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I </a:t>
            </a:r>
            <a:r>
              <a:rPr lang="en-GB" dirty="0" err="1"/>
              <a:t>dorri’r</a:t>
            </a:r>
            <a:r>
              <a:rPr lang="en-GB" dirty="0"/>
              <a:t> </a:t>
            </a:r>
            <a:r>
              <a:rPr lang="en-GB" dirty="0" err="1"/>
              <a:t>garw</a:t>
            </a:r>
            <a:r>
              <a:rPr lang="en-GB" dirty="0"/>
              <a:t>, </a:t>
            </a:r>
            <a:r>
              <a:rPr lang="en-GB" dirty="0" err="1"/>
              <a:t>chwaraewch</a:t>
            </a:r>
            <a:r>
              <a:rPr lang="en-GB" dirty="0"/>
              <a:t> </a:t>
            </a:r>
            <a:r>
              <a:rPr lang="en-GB" dirty="0" err="1"/>
              <a:t>gêm</a:t>
            </a:r>
            <a:r>
              <a:rPr lang="en-GB" dirty="0"/>
              <a:t> </a:t>
            </a:r>
            <a:r>
              <a:rPr lang="en-GB" dirty="0" err="1"/>
              <a:t>ddyfalu</a:t>
            </a:r>
            <a:r>
              <a:rPr lang="en-GB" dirty="0"/>
              <a:t> </a:t>
            </a:r>
            <a:r>
              <a:rPr lang="en-GB" dirty="0" err="1"/>
              <a:t>gyda'r</a:t>
            </a:r>
            <a:r>
              <a:rPr lang="en-GB" dirty="0"/>
              <a:t>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am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plant a </a:t>
            </a:r>
            <a:r>
              <a:rPr lang="en-GB" dirty="0" err="1"/>
              <a:t>phobl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defnyddio'r</a:t>
            </a:r>
            <a:r>
              <a:rPr lang="en-GB" dirty="0"/>
              <a:t> </a:t>
            </a:r>
            <a:r>
              <a:rPr lang="en-GB" dirty="0" err="1"/>
              <a:t>rhyngrwyd</a:t>
            </a:r>
            <a:r>
              <a:rPr lang="en-GB" dirty="0"/>
              <a:t>. 
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dyfaliadau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canran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ddarn</a:t>
            </a:r>
            <a:r>
              <a:rPr lang="en-GB" dirty="0"/>
              <a:t> o </a:t>
            </a:r>
            <a:r>
              <a:rPr lang="en-GB" dirty="0" err="1"/>
              <a:t>bapur</a:t>
            </a:r>
            <a:r>
              <a:rPr lang="en-GB" dirty="0"/>
              <a:t> </a:t>
            </a:r>
            <a:r>
              <a:rPr lang="en-GB" dirty="0" err="1"/>
              <a:t>a'i</a:t>
            </a:r>
            <a:r>
              <a:rPr lang="en-GB" dirty="0"/>
              <a:t> </a:t>
            </a:r>
            <a:r>
              <a:rPr lang="en-GB" dirty="0" err="1"/>
              <a:t>ddal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, neu </a:t>
            </a:r>
            <a:r>
              <a:rPr lang="en-GB" dirty="0" err="1"/>
              <a:t>fe</a:t>
            </a:r>
            <a:r>
              <a:rPr lang="en-GB" dirty="0"/>
              <a:t> </a:t>
            </a:r>
            <a:r>
              <a:rPr lang="en-GB" dirty="0" err="1"/>
              <a:t>allech</a:t>
            </a:r>
            <a:r>
              <a:rPr lang="en-GB" dirty="0"/>
              <a:t> chi </a:t>
            </a:r>
            <a:r>
              <a:rPr lang="en-GB" dirty="0" err="1"/>
              <a:t>ddangos</a:t>
            </a:r>
            <a:r>
              <a:rPr lang="en-GB" dirty="0"/>
              <a:t> y </a:t>
            </a:r>
            <a:r>
              <a:rPr lang="en-GB" dirty="0" err="1"/>
              <a:t>canrannau</a:t>
            </a:r>
            <a:r>
              <a:rPr lang="en-GB" dirty="0"/>
              <a:t> </a:t>
            </a:r>
            <a:r>
              <a:rPr lang="en-GB" dirty="0" err="1"/>
              <a:t>cywir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sleid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)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a </a:t>
            </a:r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paru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â </a:t>
            </a:r>
            <a:r>
              <a:rPr lang="en-GB" dirty="0" err="1"/>
              <a:t>phob</a:t>
            </a:r>
            <a:r>
              <a:rPr lang="en-GB" dirty="0"/>
              <a:t> </a:t>
            </a:r>
            <a:r>
              <a:rPr lang="en-GB" dirty="0" err="1"/>
              <a:t>categori</a:t>
            </a:r>
            <a:r>
              <a:rPr lang="en-GB" dirty="0"/>
              <a:t>,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parau</a:t>
            </a:r>
            <a:r>
              <a:rPr lang="en-GB" dirty="0"/>
              <a:t>. 
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 err="1"/>
              <a:t>Defnyddiwch</a:t>
            </a:r>
            <a:r>
              <a:rPr lang="en-GB" dirty="0"/>
              <a:t> y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eirfa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sleid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disgybl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deall</a:t>
            </a:r>
            <a:r>
              <a:rPr lang="en-GB" dirty="0"/>
              <a:t>.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disgybl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yr un </a:t>
            </a:r>
            <a:r>
              <a:rPr lang="en-GB" dirty="0" err="1"/>
              <a:t>cysylltiad</a:t>
            </a:r>
            <a:r>
              <a:rPr lang="en-GB" dirty="0"/>
              <a:t> ag apiau a </a:t>
            </a:r>
            <a:r>
              <a:rPr lang="en-GB" dirty="0" err="1"/>
              <a:t>gwefannau</a:t>
            </a:r>
            <a:r>
              <a:rPr lang="en-GB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Gemau</a:t>
            </a:r>
            <a:r>
              <a:rPr lang="en-GB" b="1" dirty="0"/>
              <a:t> </a:t>
            </a:r>
            <a:r>
              <a:rPr lang="en-GB" b="1" dirty="0" err="1"/>
              <a:t>ar-lein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fideo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chwarae</a:t>
            </a:r>
            <a:r>
              <a:rPr lang="en-GB" dirty="0"/>
              <a:t> </a:t>
            </a:r>
            <a:r>
              <a:rPr lang="en-GB" dirty="0" err="1"/>
              <a:t>drwy'r</a:t>
            </a:r>
            <a:r>
              <a:rPr lang="en-GB" dirty="0"/>
              <a:t> </a:t>
            </a:r>
            <a:r>
              <a:rPr lang="en-GB" dirty="0" err="1"/>
              <a:t>rhyngrwyd</a:t>
            </a:r>
            <a:r>
              <a:rPr lang="en-GB" dirty="0"/>
              <a:t>. Mae </a:t>
            </a:r>
            <a:r>
              <a:rPr lang="en-GB" dirty="0" err="1"/>
              <a:t>modd</a:t>
            </a:r>
            <a:r>
              <a:rPr lang="en-GB" dirty="0"/>
              <a:t> </a:t>
            </a:r>
            <a:r>
              <a:rPr lang="en-GB" dirty="0" err="1"/>
              <a:t>chwarae</a:t>
            </a:r>
            <a:r>
              <a:rPr lang="en-GB" dirty="0"/>
              <a:t> </a:t>
            </a:r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ffôn</a:t>
            </a:r>
            <a:r>
              <a:rPr lang="en-GB" dirty="0"/>
              <a:t> </a:t>
            </a:r>
            <a:r>
              <a:rPr lang="en-GB" dirty="0" err="1"/>
              <a:t>symudol</a:t>
            </a:r>
            <a:r>
              <a:rPr lang="en-GB" dirty="0"/>
              <a:t>, </a:t>
            </a:r>
            <a:r>
              <a:rPr lang="en-GB" dirty="0" err="1"/>
              <a:t>cyfrifiadur</a:t>
            </a:r>
            <a:r>
              <a:rPr lang="en-GB" dirty="0"/>
              <a:t>, tabled neu </a:t>
            </a:r>
            <a:r>
              <a:rPr lang="en-GB" dirty="0" err="1"/>
              <a:t>gonsol</a:t>
            </a:r>
            <a:r>
              <a:rPr lang="en-GB" dirty="0"/>
              <a:t>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Cyfryngau</a:t>
            </a:r>
            <a:r>
              <a:rPr lang="en-GB" b="1" dirty="0"/>
              <a:t> </a:t>
            </a:r>
            <a:r>
              <a:rPr lang="en-GB" b="1" dirty="0" err="1"/>
              <a:t>cymdeithasol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llwyfan</a:t>
            </a:r>
            <a:r>
              <a:rPr lang="en-GB" dirty="0"/>
              <a:t> </a:t>
            </a:r>
            <a:r>
              <a:rPr lang="en-GB" dirty="0" err="1"/>
              <a:t>rhyngweithiol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gall y </a:t>
            </a:r>
            <a:r>
              <a:rPr lang="en-GB" dirty="0" err="1"/>
              <a:t>defnyddwyr</a:t>
            </a:r>
            <a:r>
              <a:rPr lang="en-GB" dirty="0"/>
              <a:t> </a:t>
            </a:r>
            <a:r>
              <a:rPr lang="en-GB" dirty="0" err="1"/>
              <a:t>ryngweithio</a:t>
            </a:r>
            <a:r>
              <a:rPr lang="en-GB" dirty="0"/>
              <a:t> </a:t>
            </a:r>
            <a:r>
              <a:rPr lang="en-GB" dirty="0" err="1"/>
              <a:t>â'i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a </a:t>
            </a:r>
            <a:r>
              <a:rPr lang="en-GB" dirty="0" err="1"/>
              <a:t>rhannu</a:t>
            </a:r>
            <a:r>
              <a:rPr lang="en-GB" dirty="0"/>
              <a:t> </a:t>
            </a:r>
            <a:r>
              <a:rPr lang="en-GB" dirty="0" err="1"/>
              <a:t>diweddariadau</a:t>
            </a:r>
            <a:r>
              <a:rPr lang="en-GB" dirty="0"/>
              <a:t>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/>
              <a:t>Apiau </a:t>
            </a:r>
            <a:r>
              <a:rPr lang="en-GB" b="1" dirty="0" err="1"/>
              <a:t>negeseua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llwyfan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caniatáu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defnyddwyr</a:t>
            </a:r>
            <a:r>
              <a:rPr lang="en-GB" dirty="0"/>
              <a:t> </a:t>
            </a:r>
            <a:r>
              <a:rPr lang="en-GB" dirty="0" err="1"/>
              <a:t>anfon</a:t>
            </a:r>
            <a:r>
              <a:rPr lang="en-GB" dirty="0"/>
              <a:t> </a:t>
            </a:r>
            <a:r>
              <a:rPr lang="en-GB" dirty="0" err="1"/>
              <a:t>negeseuon</a:t>
            </a:r>
            <a:r>
              <a:rPr lang="en-GB" dirty="0"/>
              <a:t> at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ffonau</a:t>
            </a:r>
            <a:r>
              <a:rPr lang="en-GB" dirty="0"/>
              <a:t> neu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cyfrifiaduron</a:t>
            </a:r>
            <a:r>
              <a:rPr lang="en-GB" dirty="0"/>
              <a:t>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Gwasanaethau</a:t>
            </a:r>
            <a:r>
              <a:rPr lang="en-GB" b="1" dirty="0"/>
              <a:t> </a:t>
            </a:r>
            <a:r>
              <a:rPr lang="en-GB" b="1" dirty="0" err="1"/>
              <a:t>ffrydio</a:t>
            </a:r>
            <a:r>
              <a:rPr lang="en-GB" b="1" dirty="0"/>
              <a:t> </a:t>
            </a:r>
            <a:r>
              <a:rPr lang="en-GB" b="1" dirty="0" err="1"/>
              <a:t>fideo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deunydd</a:t>
            </a:r>
            <a:r>
              <a:rPr lang="en-GB" dirty="0"/>
              <a:t> </a:t>
            </a:r>
            <a:r>
              <a:rPr lang="en-GB" dirty="0" err="1"/>
              <a:t>fideo</a:t>
            </a:r>
            <a:r>
              <a:rPr lang="en-GB" dirty="0"/>
              <a:t> a all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weld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lawrlwytho</a:t>
            </a:r>
            <a:r>
              <a:rPr lang="en-GB" dirty="0"/>
              <a:t>, neu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llwyfannau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Y data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godi</a:t>
            </a:r>
            <a:r>
              <a:rPr lang="en-GB" dirty="0"/>
              <a:t> o https://www.ofcom.org.uk/__data/assets/pdf_file/0025/217825/children-and-parents-media-use-and-attitudes-report-2020-21.pdf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Asesiad</a:t>
            </a:r>
            <a:r>
              <a:rPr lang="en-GB" b="1" dirty="0"/>
              <a:t> </a:t>
            </a:r>
            <a:r>
              <a:rPr lang="en-GB" b="1" dirty="0" err="1"/>
              <a:t>sylfaenol</a:t>
            </a:r>
            <a:r>
              <a:rPr lang="en-GB" b="1" dirty="0"/>
              <a:t> (5 </a:t>
            </a:r>
            <a:r>
              <a:rPr lang="en-GB" b="1" dirty="0" err="1"/>
              <a:t>munud</a:t>
            </a:r>
            <a:r>
              <a:rPr lang="en-GB" b="1" dirty="0"/>
              <a:t>, </a:t>
            </a:r>
            <a:r>
              <a:rPr lang="en-GB" b="1" dirty="0" err="1"/>
              <a:t>sleidiau</a:t>
            </a:r>
            <a:r>
              <a:rPr lang="en-GB" b="1" dirty="0"/>
              <a:t> 8-9)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Defnyddiwch y sleid hon i gynnal asesiad sylfaenol ar gyfer y sesiwn hon</a:t>
            </a:r>
            <a:r>
              <a:rPr lang="en-GB" dirty="0"/>
              <a:t>. </a:t>
            </a:r>
            <a:r>
              <a:rPr lang="en-GB" dirty="0" err="1"/>
              <a:t>Ymdrinnir</a:t>
            </a:r>
            <a:r>
              <a:rPr lang="en-GB" dirty="0"/>
              <a:t> </a:t>
            </a:r>
            <a:r>
              <a:rPr lang="en-GB" dirty="0" err="1"/>
              <a:t>â'r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yr </a:t>
            </a:r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ysgolion</a:t>
            </a:r>
            <a:r>
              <a:rPr lang="en-GB" dirty="0"/>
              <a:t> </a:t>
            </a:r>
            <a:r>
              <a:rPr lang="en-GB" dirty="0" err="1"/>
              <a:t>cynradd</a:t>
            </a:r>
            <a:r>
              <a:rPr lang="en-GB" dirty="0"/>
              <a:t> </a:t>
            </a:r>
            <a:r>
              <a:rPr lang="en-GB" i="1" dirty="0" err="1"/>
              <a:t>Mae’ch</a:t>
            </a:r>
            <a:r>
              <a:rPr lang="en-GB" i="1" dirty="0"/>
              <a:t> Data </a:t>
            </a:r>
            <a:r>
              <a:rPr lang="en-GB" i="1" dirty="0" err="1"/>
              <a:t>Chi’n</a:t>
            </a:r>
            <a:r>
              <a:rPr lang="en-GB" i="1" dirty="0"/>
              <a:t> </a:t>
            </a:r>
            <a:r>
              <a:rPr lang="en-GB" i="1" dirty="0" err="1"/>
              <a:t>Cyfrif</a:t>
            </a:r>
            <a:r>
              <a:rPr lang="en-GB" i="1" dirty="0"/>
              <a:t> </a:t>
            </a:r>
            <a:r>
              <a:rPr lang="en-GB" dirty="0"/>
              <a:t>(https://ico.org.uk/for-organisations/posters-stickers-and-e-learning/school-resources/). </a:t>
            </a:r>
            <a:r>
              <a:rPr lang="en-GB" dirty="0" err="1"/>
              <a:t>Ailgrynhowch</a:t>
            </a:r>
            <a:r>
              <a:rPr lang="en-GB" dirty="0"/>
              <a:t> y </a:t>
            </a:r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cwestiynau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sleid</a:t>
            </a:r>
            <a:r>
              <a:rPr lang="en-GB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: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Ydyn</a:t>
            </a:r>
            <a:r>
              <a:rPr lang="en-GB" b="1" dirty="0"/>
              <a:t> </a:t>
            </a:r>
            <a:r>
              <a:rPr lang="en-GB" b="1" dirty="0" err="1"/>
              <a:t>nhw’n</a:t>
            </a:r>
            <a:r>
              <a:rPr lang="en-GB" b="1" dirty="0"/>
              <a:t> </a:t>
            </a:r>
            <a:r>
              <a:rPr lang="en-GB" b="1" dirty="0" err="1"/>
              <a:t>cofio</a:t>
            </a:r>
            <a:r>
              <a:rPr lang="en-GB" b="1" dirty="0"/>
              <a:t> </a:t>
            </a:r>
            <a:r>
              <a:rPr lang="en-GB" b="1" dirty="0" err="1"/>
              <a:t>ystyr</a:t>
            </a:r>
            <a:r>
              <a:rPr lang="en-GB" b="1" dirty="0"/>
              <a:t> 'data personol'.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Ymdrinnir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â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adnodd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Gwers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Mae’ch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Cyfrif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Data personol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yw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wybodaeth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bwy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ydych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a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rydych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chi'n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wneud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 dirty="0" err="1"/>
              <a:t>Ydyn</a:t>
            </a:r>
            <a:r>
              <a:rPr lang="en-GB" b="1" dirty="0"/>
              <a:t> </a:t>
            </a:r>
            <a:r>
              <a:rPr lang="en-GB" b="1" dirty="0" err="1"/>
              <a:t>nhw’n</a:t>
            </a:r>
            <a:r>
              <a:rPr lang="en-GB" b="1" dirty="0"/>
              <a:t> </a:t>
            </a:r>
            <a:r>
              <a:rPr lang="en-GB" b="1" dirty="0" err="1"/>
              <a:t>gallu</a:t>
            </a:r>
            <a:r>
              <a:rPr lang="en-GB" b="1" dirty="0"/>
              <a:t> </a:t>
            </a:r>
            <a:r>
              <a:rPr lang="en-GB" b="1" dirty="0" err="1"/>
              <a:t>meddwl</a:t>
            </a:r>
            <a:r>
              <a:rPr lang="en-GB" b="1" dirty="0"/>
              <a:t> am </a:t>
            </a:r>
            <a:r>
              <a:rPr lang="en-GB" b="1" dirty="0" err="1"/>
              <a:t>unrhyw</a:t>
            </a:r>
            <a:r>
              <a:rPr lang="en-GB" b="1" dirty="0"/>
              <a:t> </a:t>
            </a:r>
            <a:r>
              <a:rPr lang="en-GB" b="1" dirty="0" err="1"/>
              <a:t>enghreifftiau</a:t>
            </a:r>
            <a:r>
              <a:rPr lang="en-GB" b="1" dirty="0"/>
              <a:t> o </a:t>
            </a:r>
            <a:r>
              <a:rPr lang="en-GB" b="1" dirty="0" err="1"/>
              <a:t>ddata</a:t>
            </a:r>
            <a:r>
              <a:rPr lang="en-GB" b="1" dirty="0"/>
              <a:t> personol.</a:t>
            </a:r>
            <a:r>
              <a:rPr lang="en-GB" b="0" dirty="0"/>
              <a:t> </a:t>
            </a:r>
            <a:r>
              <a:rPr lang="en-GB" b="0" dirty="0" err="1"/>
              <a:t>e.e.</a:t>
            </a:r>
            <a:r>
              <a:rPr lang="en-GB" b="0" dirty="0"/>
              <a:t>, </a:t>
            </a:r>
            <a:r>
              <a:rPr lang="en-GB" b="0" dirty="0" err="1"/>
              <a:t>enw</a:t>
            </a:r>
            <a:r>
              <a:rPr lang="en-GB" b="0" dirty="0"/>
              <a:t>, pen-</a:t>
            </a:r>
            <a:r>
              <a:rPr lang="en-GB" b="0" dirty="0" err="1"/>
              <a:t>blwydd</a:t>
            </a:r>
            <a:r>
              <a:rPr lang="en-GB" b="0" dirty="0"/>
              <a:t>, ebost, </a:t>
            </a:r>
            <a:r>
              <a:rPr lang="en-GB" b="0" dirty="0" err="1"/>
              <a:t>cyfeiriad</a:t>
            </a:r>
            <a:r>
              <a:rPr lang="en-GB" b="0" dirty="0"/>
              <a:t>, </a:t>
            </a:r>
            <a:r>
              <a:rPr lang="en-GB" b="0" dirty="0" err="1"/>
              <a:t>lleoliad</a:t>
            </a:r>
            <a:r>
              <a:rPr lang="en-GB" b="0" dirty="0"/>
              <a:t>, </a:t>
            </a:r>
            <a:r>
              <a:rPr lang="en-GB" b="0" dirty="0" err="1"/>
              <a:t>gwybodaeth</a:t>
            </a:r>
            <a:r>
              <a:rPr lang="en-GB" b="0" dirty="0"/>
              <a:t> </a:t>
            </a:r>
            <a:r>
              <a:rPr lang="en-GB" b="0" dirty="0" err="1"/>
              <a:t>ar-lein</a:t>
            </a:r>
            <a:r>
              <a:rPr lang="en-GB" b="0" dirty="0"/>
              <a:t> (</a:t>
            </a:r>
            <a:r>
              <a:rPr lang="en-GB" b="0" dirty="0" err="1"/>
              <a:t>fel</a:t>
            </a:r>
            <a:r>
              <a:rPr lang="en-GB" b="0" dirty="0"/>
              <a:t> y </a:t>
            </a:r>
            <a:r>
              <a:rPr lang="en-GB" b="0" dirty="0" err="1"/>
              <a:t>gwefannau</a:t>
            </a:r>
            <a:r>
              <a:rPr lang="en-GB" b="0" dirty="0"/>
              <a:t> </a:t>
            </a:r>
            <a:r>
              <a:rPr lang="en-GB" b="0" dirty="0" err="1"/>
              <a:t>rydych</a:t>
            </a:r>
            <a:r>
              <a:rPr lang="en-GB" b="0" dirty="0"/>
              <a:t> chi </a:t>
            </a:r>
            <a:r>
              <a:rPr lang="en-GB" b="0" dirty="0" err="1"/>
              <a:t>wedi</a:t>
            </a:r>
            <a:r>
              <a:rPr lang="en-GB" b="0" dirty="0"/>
              <a:t> </a:t>
            </a:r>
            <a:r>
              <a:rPr lang="en-GB" b="0" dirty="0" err="1"/>
              <a:t>ymweld</a:t>
            </a:r>
            <a:r>
              <a:rPr lang="en-GB" b="0" dirty="0"/>
              <a:t> â </a:t>
            </a:r>
            <a:r>
              <a:rPr lang="en-GB" b="0" dirty="0" err="1"/>
              <a:t>nhw</a:t>
            </a:r>
            <a:r>
              <a:rPr lang="en-GB" b="0" dirty="0"/>
              <a:t>), </a:t>
            </a:r>
            <a:r>
              <a:rPr lang="en-GB" b="0" dirty="0" err="1"/>
              <a:t>oedran</a:t>
            </a:r>
            <a:r>
              <a:rPr lang="en-GB" b="0" dirty="0"/>
              <a:t>, </a:t>
            </a:r>
            <a:r>
              <a:rPr lang="en-GB" b="0" dirty="0" err="1"/>
              <a:t>rhywedd</a:t>
            </a:r>
            <a:r>
              <a:rPr lang="en-GB" b="0" dirty="0"/>
              <a:t>, </a:t>
            </a:r>
            <a:r>
              <a:rPr lang="en-GB" b="0" dirty="0" err="1"/>
              <a:t>dewisiadau</a:t>
            </a:r>
            <a:r>
              <a:rPr lang="en-GB" b="0" dirty="0"/>
              <a:t> (</a:t>
            </a:r>
            <a:r>
              <a:rPr lang="en-GB" b="0" dirty="0" err="1"/>
              <a:t>fel</a:t>
            </a:r>
            <a:r>
              <a:rPr lang="en-GB" b="0" dirty="0"/>
              <a:t> pa </a:t>
            </a:r>
            <a:r>
              <a:rPr lang="en-GB" b="0" dirty="0" err="1"/>
              <a:t>fath</a:t>
            </a:r>
            <a:r>
              <a:rPr lang="en-GB" b="0" dirty="0"/>
              <a:t> o </a:t>
            </a:r>
            <a:r>
              <a:rPr lang="en-GB" b="0" dirty="0" err="1"/>
              <a:t>ffilmiau</a:t>
            </a:r>
            <a:r>
              <a:rPr lang="en-GB" b="0" dirty="0"/>
              <a:t> </a:t>
            </a:r>
            <a:r>
              <a:rPr lang="en-GB" b="0" dirty="0" err="1"/>
              <a:t>rydych</a:t>
            </a:r>
            <a:r>
              <a:rPr lang="en-GB" b="0" dirty="0"/>
              <a:t> </a:t>
            </a:r>
            <a:r>
              <a:rPr lang="en-GB" b="0" dirty="0" err="1"/>
              <a:t>chi'n</a:t>
            </a:r>
            <a:r>
              <a:rPr lang="en-GB" b="0" dirty="0"/>
              <a:t> </a:t>
            </a:r>
            <a:r>
              <a:rPr lang="en-GB" b="0" dirty="0" err="1"/>
              <a:t>hoffi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gwylio</a:t>
            </a:r>
            <a:r>
              <a:rPr lang="en-GB" b="0" dirty="0"/>
              <a:t>).
</a:t>
            </a:r>
            <a:r>
              <a:rPr lang="en-GB" b="1" dirty="0"/>
              <a:t>Pam </a:t>
            </a:r>
            <a:r>
              <a:rPr lang="en-GB" b="1" dirty="0" err="1"/>
              <a:t>mae</a:t>
            </a:r>
            <a:r>
              <a:rPr lang="en-GB" b="1" dirty="0"/>
              <a:t> apiau a </a:t>
            </a:r>
            <a:r>
              <a:rPr lang="en-GB" b="1" dirty="0" err="1"/>
              <a:t>gwefannau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casglu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data personol? I </a:t>
            </a:r>
            <a:r>
              <a:rPr lang="en-GB" b="1" dirty="0" err="1"/>
              <a:t>beth</a:t>
            </a:r>
            <a:r>
              <a:rPr lang="en-GB" b="1" dirty="0"/>
              <a:t> </a:t>
            </a:r>
            <a:r>
              <a:rPr lang="en-GB" b="1" dirty="0" err="1"/>
              <a:t>mae</a:t>
            </a:r>
            <a:r>
              <a:rPr lang="en-GB" b="1" dirty="0"/>
              <a:t> data personol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cael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b="1" dirty="0" err="1"/>
              <a:t>ddefnyddio</a:t>
            </a:r>
            <a:r>
              <a:rPr lang="en-GB" b="1" dirty="0"/>
              <a:t>?</a:t>
            </a:r>
            <a:r>
              <a:rPr lang="en-GB" b="1" dirty="0">
                <a:solidFill>
                  <a:srgbClr val="0563C1"/>
                </a:solidFill>
              </a:rPr>
              <a:t> </a:t>
            </a:r>
            <a:r>
              <a:rPr lang="en-GB" b="0" dirty="0">
                <a:solidFill>
                  <a:srgbClr val="0563C1"/>
                </a:solidFill>
              </a:rPr>
              <a:t>Gall apiau a </a:t>
            </a:r>
            <a:r>
              <a:rPr lang="en-GB" b="0" dirty="0" err="1">
                <a:solidFill>
                  <a:srgbClr val="0563C1"/>
                </a:solidFill>
              </a:rPr>
              <a:t>gwefannau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ddefnyddio’n</a:t>
            </a:r>
            <a:r>
              <a:rPr lang="en-GB" b="0" dirty="0">
                <a:solidFill>
                  <a:srgbClr val="0563C1"/>
                </a:solidFill>
              </a:rPr>
              <a:t> data personol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wneud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bywyd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fwy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cyfleus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inni</a:t>
            </a:r>
            <a:r>
              <a:rPr lang="en-GB" b="0" dirty="0">
                <a:solidFill>
                  <a:srgbClr val="0563C1"/>
                </a:solidFill>
              </a:rPr>
              <a:t>. Er </a:t>
            </a:r>
            <a:r>
              <a:rPr lang="en-GB" b="0" dirty="0" err="1">
                <a:solidFill>
                  <a:srgbClr val="0563C1"/>
                </a:solidFill>
              </a:rPr>
              <a:t>enghraifft</a:t>
            </a:r>
            <a:r>
              <a:rPr lang="en-GB" b="0" dirty="0">
                <a:solidFill>
                  <a:srgbClr val="0563C1"/>
                </a:solidFill>
              </a:rPr>
              <a:t>,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ap </a:t>
            </a:r>
            <a:r>
              <a:rPr lang="en-GB" b="0" dirty="0" err="1">
                <a:solidFill>
                  <a:srgbClr val="0563C1"/>
                </a:solidFill>
              </a:rPr>
              <a:t>pryd-ar-glud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defnyddio’n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lleoliad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ddarparu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bwyd</a:t>
            </a:r>
            <a:r>
              <a:rPr lang="en-GB" b="0" dirty="0">
                <a:solidFill>
                  <a:srgbClr val="0563C1"/>
                </a:solidFill>
              </a:rPr>
              <a:t>, neu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safle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ffrydio</a:t>
            </a:r>
            <a:r>
              <a:rPr lang="en-GB" b="0" dirty="0">
                <a:solidFill>
                  <a:srgbClr val="0563C1"/>
                </a:solidFill>
              </a:rPr>
              <a:t> teledu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cofio'r </a:t>
            </a:r>
            <a:r>
              <a:rPr lang="en-GB" b="0" dirty="0" err="1">
                <a:solidFill>
                  <a:srgbClr val="0563C1"/>
                </a:solidFill>
              </a:rPr>
              <a:t>hyn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rydyn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wylio</a:t>
            </a:r>
            <a:r>
              <a:rPr lang="en-GB" b="0" dirty="0">
                <a:solidFill>
                  <a:srgbClr val="0563C1"/>
                </a:solidFill>
              </a:rPr>
              <a:t> o'r </a:t>
            </a:r>
            <a:r>
              <a:rPr lang="en-GB" b="0" dirty="0" err="1">
                <a:solidFill>
                  <a:srgbClr val="0563C1"/>
                </a:solidFill>
              </a:rPr>
              <a:t>blaen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argymell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pethau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eraill</a:t>
            </a:r>
            <a:r>
              <a:rPr lang="en-GB" b="0" dirty="0">
                <a:solidFill>
                  <a:srgbClr val="0563C1"/>
                </a:solidFill>
              </a:rPr>
              <a:t> y </a:t>
            </a:r>
            <a:r>
              <a:rPr lang="en-GB" b="0" dirty="0" err="1">
                <a:solidFill>
                  <a:srgbClr val="0563C1"/>
                </a:solidFill>
              </a:rPr>
              <a:t>bydden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ni’n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hoffi</a:t>
            </a:r>
            <a:r>
              <a:rPr lang="en-GB" b="0" dirty="0">
                <a:solidFill>
                  <a:srgbClr val="0563C1"/>
                </a:solidFill>
              </a:rPr>
              <a:t> o </a:t>
            </a:r>
            <a:r>
              <a:rPr lang="en-GB" b="0" dirty="0" err="1">
                <a:solidFill>
                  <a:srgbClr val="0563C1"/>
                </a:solidFill>
              </a:rPr>
              <a:t>bosibl</a:t>
            </a:r>
            <a:r>
              <a:rPr lang="en-GB" b="0" dirty="0">
                <a:solidFill>
                  <a:srgbClr val="0563C1"/>
                </a:solidFill>
              </a:rPr>
              <a:t>. Gall </a:t>
            </a:r>
            <a:r>
              <a:rPr lang="en-GB" b="0" dirty="0" err="1">
                <a:solidFill>
                  <a:srgbClr val="0563C1"/>
                </a:solidFill>
              </a:rPr>
              <a:t>cwmnïau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hefyd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ddefnyddio</a:t>
            </a:r>
            <a:r>
              <a:rPr lang="en-GB" b="0" dirty="0">
                <a:solidFill>
                  <a:srgbClr val="0563C1"/>
                </a:solidFill>
              </a:rPr>
              <a:t> data personol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ddangos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hysbysebion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sydd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targedu</a:t>
            </a:r>
            <a:r>
              <a:rPr lang="en-GB" b="0" dirty="0">
                <a:solidFill>
                  <a:srgbClr val="0563C1"/>
                </a:solidFill>
              </a:rPr>
              <a:t>,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sail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ymddygiad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 neu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lleoliad</a:t>
            </a:r>
            <a:r>
              <a:rPr lang="en-GB" b="0" dirty="0">
                <a:solidFill>
                  <a:srgbClr val="0563C1"/>
                </a:solidFill>
              </a:rPr>
              <a:t>. </a:t>
            </a:r>
            <a:r>
              <a:rPr lang="en-GB" b="0" dirty="0" err="1">
                <a:solidFill>
                  <a:srgbClr val="0563C1"/>
                </a:solidFill>
              </a:rPr>
              <a:t>Weithiau</a:t>
            </a:r>
            <a:r>
              <a:rPr lang="en-GB" b="0" dirty="0">
                <a:solidFill>
                  <a:srgbClr val="0563C1"/>
                </a:solidFill>
              </a:rPr>
              <a:t> gall apiau neu </a:t>
            </a:r>
            <a:r>
              <a:rPr lang="en-GB" b="0" dirty="0" err="1">
                <a:solidFill>
                  <a:srgbClr val="0563C1"/>
                </a:solidFill>
              </a:rPr>
              <a:t>gemau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anfon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hysbysiadau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i'ch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dyfais</a:t>
            </a:r>
            <a:r>
              <a:rPr lang="en-GB" b="0" dirty="0">
                <a:solidFill>
                  <a:srgbClr val="0563C1"/>
                </a:solidFill>
              </a:rPr>
              <a:t> (</a:t>
            </a:r>
            <a:r>
              <a:rPr lang="en-GB" b="0" dirty="0" err="1">
                <a:solidFill>
                  <a:srgbClr val="0563C1"/>
                </a:solidFill>
              </a:rPr>
              <a:t>e.e.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eich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annog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ddod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ôl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). </a:t>
            </a:r>
            <a:r>
              <a:rPr lang="en-GB" b="0" dirty="0" err="1">
                <a:solidFill>
                  <a:srgbClr val="0563C1"/>
                </a:solidFill>
              </a:rPr>
              <a:t>Bydd</a:t>
            </a:r>
            <a:r>
              <a:rPr lang="en-GB" b="0" dirty="0">
                <a:solidFill>
                  <a:srgbClr val="0563C1"/>
                </a:solidFill>
              </a:rPr>
              <a:t> yr </a:t>
            </a:r>
            <a:r>
              <a:rPr lang="en-GB" b="0" dirty="0" err="1">
                <a:solidFill>
                  <a:srgbClr val="0563C1"/>
                </a:solidFill>
              </a:rPr>
              <a:t>adnodd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hwn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edrych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sut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mae'n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rhaid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gwmnïau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ar-lein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drin</a:t>
            </a:r>
            <a:r>
              <a:rPr lang="en-GB" b="0" dirty="0">
                <a:solidFill>
                  <a:srgbClr val="0563C1"/>
                </a:solidFill>
              </a:rPr>
              <a:t> data personol plant a </a:t>
            </a:r>
            <a:r>
              <a:rPr lang="en-GB" b="0" dirty="0" err="1">
                <a:solidFill>
                  <a:srgbClr val="0563C1"/>
                </a:solidFill>
              </a:rPr>
              <a:t>phobl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ifanc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wahanol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i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ddata</a:t>
            </a:r>
            <a:r>
              <a:rPr lang="en-GB" b="0" dirty="0">
                <a:solidFill>
                  <a:srgbClr val="0563C1"/>
                </a:solidFill>
              </a:rPr>
              <a:t> personol </a:t>
            </a:r>
            <a:r>
              <a:rPr lang="en-GB" b="0" dirty="0" err="1">
                <a:solidFill>
                  <a:srgbClr val="0563C1"/>
                </a:solidFill>
              </a:rPr>
              <a:t>oedolion</a:t>
            </a:r>
            <a:r>
              <a:rPr lang="en-GB" b="0" dirty="0">
                <a:solidFill>
                  <a:srgbClr val="0563C1"/>
                </a:solidFill>
              </a:rPr>
              <a:t> (</a:t>
            </a:r>
            <a:r>
              <a:rPr lang="en-GB" b="0" dirty="0" err="1">
                <a:solidFill>
                  <a:srgbClr val="0563C1"/>
                </a:solidFill>
              </a:rPr>
              <a:t>e.e.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ddylen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nhw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ddim</a:t>
            </a:r>
            <a:r>
              <a:rPr lang="en-GB" b="0" dirty="0">
                <a:solidFill>
                  <a:srgbClr val="0563C1"/>
                </a:solidFill>
              </a:rPr>
              <a:t> bod </a:t>
            </a:r>
            <a:r>
              <a:rPr lang="en-GB" b="0" dirty="0" err="1">
                <a:solidFill>
                  <a:srgbClr val="0563C1"/>
                </a:solidFill>
              </a:rPr>
              <a:t>yn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dangos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hysbysebion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wedi'u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targedu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ar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blant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na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hysbysiadau</a:t>
            </a:r>
            <a:r>
              <a:rPr lang="en-GB" b="0" dirty="0">
                <a:solidFill>
                  <a:srgbClr val="0563C1"/>
                </a:solidFill>
              </a:rPr>
              <a:t> </a:t>
            </a:r>
            <a:r>
              <a:rPr lang="en-GB" b="0" dirty="0" err="1">
                <a:solidFill>
                  <a:srgbClr val="0563C1"/>
                </a:solidFill>
              </a:rPr>
              <a:t>gwthio</a:t>
            </a:r>
            <a:r>
              <a:rPr lang="en-GB" b="0" dirty="0">
                <a:solidFill>
                  <a:srgbClr val="0563C1"/>
                </a:solidFill>
              </a:rPr>
              <a:t>).</a:t>
            </a:r>
            <a:endParaRPr lang="en-GB" b="1" dirty="0">
              <a:solidFill>
                <a:srgbClr val="0563C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bod </a:t>
            </a:r>
            <a:r>
              <a:rPr lang="en-GB" dirty="0" err="1"/>
              <a:t>hi'n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bod data personol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ddiogelu</a:t>
            </a:r>
            <a:r>
              <a:rPr lang="en-GB" dirty="0"/>
              <a:t> </a:t>
            </a:r>
            <a:r>
              <a:rPr lang="en-GB" dirty="0" err="1"/>
              <a:t>a'i</a:t>
            </a:r>
            <a:r>
              <a:rPr lang="en-GB" dirty="0"/>
              <a:t> </a:t>
            </a:r>
            <a:r>
              <a:rPr lang="en-GB" dirty="0" err="1"/>
              <a:t>gadw'n</a:t>
            </a:r>
            <a:r>
              <a:rPr lang="en-GB" dirty="0"/>
              <a:t> </a:t>
            </a:r>
            <a:r>
              <a:rPr lang="en-GB" dirty="0" err="1"/>
              <a:t>breifat</a:t>
            </a:r>
            <a:r>
              <a:rPr lang="en-GB" dirty="0"/>
              <a:t> pan </a:t>
            </a:r>
            <a:r>
              <a:rPr lang="en-GB" dirty="0" err="1"/>
              <a:t>fyddan</a:t>
            </a:r>
            <a:r>
              <a:rPr lang="en-GB" dirty="0"/>
              <a:t> </a:t>
            </a:r>
            <a:r>
              <a:rPr lang="en-GB" dirty="0" err="1"/>
              <a:t>nhw'n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?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ddangos</a:t>
            </a:r>
            <a:r>
              <a:rPr lang="en-GB" dirty="0"/>
              <a:t> </a:t>
            </a:r>
            <a:r>
              <a:rPr lang="en-GB" dirty="0" err="1"/>
              <a:t>dwylo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 a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gyfiawnhau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barn. 
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 dirty="0" err="1"/>
              <a:t>Cwestiwn</a:t>
            </a:r>
            <a:r>
              <a:rPr lang="en-GB" b="1" dirty="0"/>
              <a:t> her: </a:t>
            </a:r>
            <a:r>
              <a:rPr lang="en-GB" b="0" dirty="0" err="1"/>
              <a:t>Holwch</a:t>
            </a:r>
            <a:r>
              <a:rPr lang="en-GB" b="0" dirty="0"/>
              <a:t> </a:t>
            </a:r>
            <a:r>
              <a:rPr lang="en-GB" b="0" dirty="0" err="1"/>
              <a:t>ymhellach</a:t>
            </a:r>
            <a:r>
              <a:rPr lang="en-GB" b="0" dirty="0"/>
              <a:t> </a:t>
            </a:r>
            <a:r>
              <a:rPr lang="en-GB" b="0" dirty="0" err="1"/>
              <a:t>drwy</a:t>
            </a:r>
            <a:r>
              <a:rPr lang="en-GB" b="0" dirty="0"/>
              <a:t> </a:t>
            </a:r>
            <a:r>
              <a:rPr lang="en-GB" b="0" dirty="0" err="1"/>
              <a:t>ofyn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disgyblion</a:t>
            </a:r>
            <a:r>
              <a:rPr lang="en-GB" b="0" dirty="0"/>
              <a:t> </a:t>
            </a:r>
            <a:r>
              <a:rPr lang="en-GB" b="0" dirty="0" err="1"/>
              <a:t>beth</a:t>
            </a:r>
            <a:r>
              <a:rPr lang="en-GB" b="0" dirty="0"/>
              <a:t> </a:t>
            </a:r>
            <a:r>
              <a:rPr lang="en-GB" b="0" dirty="0" err="1"/>
              <a:t>allai</a:t>
            </a:r>
            <a:r>
              <a:rPr lang="en-GB" b="0" dirty="0"/>
              <a:t> </a:t>
            </a:r>
            <a:r>
              <a:rPr lang="en-GB" b="0" dirty="0" err="1"/>
              <a:t>ddigwydd</a:t>
            </a:r>
            <a:r>
              <a:rPr lang="en-GB" b="0" dirty="0"/>
              <a:t> pe bai </a:t>
            </a:r>
            <a:r>
              <a:rPr lang="en-GB" b="0" dirty="0" err="1"/>
              <a:t>rhywun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cael</a:t>
            </a:r>
            <a:r>
              <a:rPr lang="en-GB" b="0" dirty="0"/>
              <a:t> </a:t>
            </a:r>
            <a:r>
              <a:rPr lang="en-GB" b="0" dirty="0" err="1"/>
              <a:t>gafael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</a:t>
            </a:r>
            <a:r>
              <a:rPr lang="en-GB" b="0" dirty="0" err="1"/>
              <a:t>ddata</a:t>
            </a:r>
            <a:r>
              <a:rPr lang="en-GB" b="0" dirty="0"/>
              <a:t> personol </a:t>
            </a:r>
            <a:r>
              <a:rPr lang="en-GB" b="0" dirty="0" err="1"/>
              <a:t>oedolyn</a:t>
            </a:r>
            <a:r>
              <a:rPr lang="en-GB" b="0" dirty="0"/>
              <a:t>, </a:t>
            </a:r>
            <a:r>
              <a:rPr lang="en-GB" b="0" dirty="0" err="1"/>
              <a:t>fel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cyfeiriad</a:t>
            </a:r>
            <a:r>
              <a:rPr lang="en-GB" b="0" dirty="0"/>
              <a:t> ebost,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cyfrinair</a:t>
            </a:r>
            <a:r>
              <a:rPr lang="en-GB" b="0" dirty="0"/>
              <a:t>, </a:t>
            </a:r>
            <a:r>
              <a:rPr lang="en-GB" b="0" dirty="0" err="1"/>
              <a:t>manylion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cyfrif</a:t>
            </a:r>
            <a:r>
              <a:rPr lang="en-GB" b="0" dirty="0"/>
              <a:t>, </a:t>
            </a:r>
            <a:r>
              <a:rPr lang="en-GB" b="0" dirty="0" err="1"/>
              <a:t>eu</a:t>
            </a:r>
            <a:r>
              <a:rPr lang="en-GB" b="0" dirty="0"/>
              <a:t> pen-</a:t>
            </a:r>
            <a:r>
              <a:rPr lang="en-GB" b="0" dirty="0" err="1"/>
              <a:t>blwydd</a:t>
            </a:r>
            <a:r>
              <a:rPr lang="en-GB" b="0" dirty="0"/>
              <a:t>. </a:t>
            </a:r>
            <a:r>
              <a:rPr lang="en-GB" b="0" dirty="0" err="1"/>
              <a:t>Efallai</a:t>
            </a:r>
            <a:r>
              <a:rPr lang="en-GB" b="0" dirty="0"/>
              <a:t> y </a:t>
            </a:r>
            <a:r>
              <a:rPr lang="en-GB" b="0" dirty="0" err="1"/>
              <a:t>bydd</a:t>
            </a:r>
            <a:r>
              <a:rPr lang="en-GB" b="0" dirty="0"/>
              <a:t> y </a:t>
            </a:r>
            <a:r>
              <a:rPr lang="en-GB" b="0" dirty="0" err="1"/>
              <a:t>disgyblion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cofio</a:t>
            </a:r>
            <a:r>
              <a:rPr lang="en-GB" b="0" dirty="0"/>
              <a:t> y </a:t>
            </a:r>
            <a:r>
              <a:rPr lang="en-GB" b="0" dirty="0" err="1"/>
              <a:t>gallai</a:t>
            </a:r>
            <a:r>
              <a:rPr lang="en-GB" b="0" dirty="0"/>
              <a:t> </a:t>
            </a:r>
            <a:r>
              <a:rPr lang="en-GB" b="0" dirty="0" err="1"/>
              <a:t>hyn</a:t>
            </a:r>
            <a:r>
              <a:rPr lang="en-GB" b="0" dirty="0"/>
              <a:t> </a:t>
            </a:r>
            <a:r>
              <a:rPr lang="en-GB" b="0" dirty="0" err="1"/>
              <a:t>roi'r</a:t>
            </a:r>
            <a:r>
              <a:rPr lang="en-GB" b="0" dirty="0"/>
              <a:t> </a:t>
            </a:r>
            <a:r>
              <a:rPr lang="en-GB" b="0" dirty="0" err="1"/>
              <a:t>oedolyn</a:t>
            </a:r>
            <a:r>
              <a:rPr lang="en-GB" b="0" dirty="0"/>
              <a:t> </a:t>
            </a:r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perygl</a:t>
            </a:r>
            <a:r>
              <a:rPr lang="en-GB" b="0" dirty="0"/>
              <a:t> o </a:t>
            </a:r>
            <a:r>
              <a:rPr lang="en-GB" b="0" dirty="0" err="1"/>
              <a:t>gael</a:t>
            </a:r>
            <a:r>
              <a:rPr lang="en-GB" b="0" dirty="0"/>
              <a:t> </a:t>
            </a:r>
            <a:r>
              <a:rPr lang="en-GB" b="0" dirty="0" err="1"/>
              <a:t>ei</a:t>
            </a:r>
            <a:r>
              <a:rPr lang="en-GB" b="0" dirty="0"/>
              <a:t> </a:t>
            </a:r>
            <a:r>
              <a:rPr lang="en-GB" b="0" dirty="0" err="1"/>
              <a:t>hunaniaeth</a:t>
            </a:r>
            <a:r>
              <a:rPr lang="en-GB" b="0" dirty="0"/>
              <a:t> neu </a:t>
            </a:r>
            <a:r>
              <a:rPr lang="en-GB" b="0" dirty="0" err="1"/>
              <a:t>ei</a:t>
            </a:r>
            <a:r>
              <a:rPr lang="en-GB" b="0" dirty="0"/>
              <a:t> </a:t>
            </a:r>
            <a:r>
              <a:rPr lang="en-GB" b="0" dirty="0" err="1"/>
              <a:t>arian</a:t>
            </a:r>
            <a:r>
              <a:rPr lang="en-GB" b="0" dirty="0"/>
              <a:t> </a:t>
            </a:r>
            <a:r>
              <a:rPr lang="en-GB" b="0" dirty="0" err="1"/>
              <a:t>wedi’u</a:t>
            </a:r>
            <a:r>
              <a:rPr lang="en-GB" b="0" dirty="0"/>
              <a:t> </a:t>
            </a:r>
            <a:r>
              <a:rPr lang="en-GB" b="0" dirty="0" err="1"/>
              <a:t>dwyn</a:t>
            </a:r>
            <a:r>
              <a:rPr lang="en-GB" b="0" dirty="0"/>
              <a:t>, </a:t>
            </a:r>
            <a:r>
              <a:rPr lang="en-GB" b="0" dirty="0" err="1"/>
              <a:t>gan</a:t>
            </a:r>
            <a:r>
              <a:rPr lang="en-GB" b="0" dirty="0"/>
              <a:t> </a:t>
            </a:r>
            <a:r>
              <a:rPr lang="en-GB" b="0" dirty="0" err="1"/>
              <a:t>ddangos</a:t>
            </a:r>
            <a:r>
              <a:rPr lang="en-GB" b="0" dirty="0"/>
              <a:t> felly mor </a:t>
            </a:r>
            <a:r>
              <a:rPr lang="en-GB" b="0" dirty="0" err="1"/>
              <a:t>bwysig</a:t>
            </a:r>
            <a:r>
              <a:rPr lang="en-GB" b="0" dirty="0"/>
              <a:t> </a:t>
            </a:r>
            <a:r>
              <a:rPr lang="en-GB" b="0" dirty="0" err="1"/>
              <a:t>yw</a:t>
            </a:r>
            <a:r>
              <a:rPr lang="en-GB" b="0" dirty="0"/>
              <a:t> </a:t>
            </a:r>
            <a:r>
              <a:rPr lang="en-GB" b="0" dirty="0" err="1"/>
              <a:t>cadw</a:t>
            </a:r>
            <a:r>
              <a:rPr lang="en-GB" b="0" dirty="0"/>
              <a:t> data personol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ddiogel</a:t>
            </a:r>
            <a:r>
              <a:rPr lang="en-GB" b="0" dirty="0"/>
              <a:t>.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 err="1"/>
              <a:t>Crynhowch</a:t>
            </a:r>
            <a:r>
              <a:rPr lang="en-GB" dirty="0"/>
              <a:t> rai o'r </a:t>
            </a:r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o'r </a:t>
            </a:r>
            <a:r>
              <a:rPr lang="en-GB" dirty="0" err="1"/>
              <a:t>gwersi</a:t>
            </a:r>
            <a:r>
              <a:rPr lang="en-GB" dirty="0"/>
              <a:t> </a:t>
            </a:r>
            <a:r>
              <a:rPr lang="en-GB" dirty="0" err="1"/>
              <a:t>blaenorol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400"/>
              <a:buChar char="●"/>
            </a:pPr>
            <a:r>
              <a:rPr lang="en-GB" dirty="0" err="1">
                <a:solidFill>
                  <a:srgbClr val="0563C1"/>
                </a:solidFill>
              </a:rPr>
              <a:t>Mae’ch</a:t>
            </a:r>
            <a:r>
              <a:rPr lang="en-GB" dirty="0">
                <a:solidFill>
                  <a:srgbClr val="0563C1"/>
                </a:solidFill>
              </a:rPr>
              <a:t> data personol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perthyn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chi a </a:t>
            </a:r>
            <a:r>
              <a:rPr lang="en-GB" dirty="0" err="1">
                <a:solidFill>
                  <a:srgbClr val="0563C1"/>
                </a:solidFill>
              </a:rPr>
              <a:t>dylai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gadw'n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breifat</a:t>
            </a:r>
            <a:r>
              <a:rPr lang="en-GB" dirty="0">
                <a:solidFill>
                  <a:srgbClr val="0563C1"/>
                </a:solidFill>
              </a:rPr>
              <a:t> pan </a:t>
            </a:r>
            <a:r>
              <a:rPr lang="en-GB" dirty="0" err="1">
                <a:solidFill>
                  <a:srgbClr val="0563C1"/>
                </a:solidFill>
              </a:rPr>
              <a:t>fyddwch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chi’n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mynd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. 
</a:t>
            </a:r>
            <a:r>
              <a:rPr lang="en-GB" dirty="0" err="1">
                <a:solidFill>
                  <a:srgbClr val="0563C1"/>
                </a:solidFill>
              </a:rPr>
              <a:t>Ddylai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ddim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defnyddio</a:t>
            </a:r>
            <a:r>
              <a:rPr lang="en-GB" dirty="0">
                <a:solidFill>
                  <a:srgbClr val="0563C1"/>
                </a:solidFill>
              </a:rPr>
              <a:t> data personol </a:t>
            </a:r>
            <a:r>
              <a:rPr lang="en-GB" dirty="0" err="1">
                <a:solidFill>
                  <a:srgbClr val="0563C1"/>
                </a:solidFill>
              </a:rPr>
              <a:t>pobl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i'w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hannog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brynu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pethau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heb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caniatâd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ymlaen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llaw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e.e.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ddangos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hysbysebion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wedi'u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targedu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iddyn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 neu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anfon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negeseuon</a:t>
            </a:r>
            <a:r>
              <a:rPr lang="en-GB" dirty="0">
                <a:solidFill>
                  <a:srgbClr val="0563C1"/>
                </a:solidFill>
              </a:rPr>
              <a:t> ebost </a:t>
            </a:r>
            <a:r>
              <a:rPr lang="en-GB" dirty="0" err="1">
                <a:solidFill>
                  <a:srgbClr val="0563C1"/>
                </a:solidFill>
              </a:rPr>
              <a:t>atyn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nhw</a:t>
            </a:r>
            <a:r>
              <a:rPr lang="en-GB" dirty="0">
                <a:solidFill>
                  <a:srgbClr val="0563C1"/>
                </a:solidFill>
              </a:rPr>
              <a:t>. 
</a:t>
            </a:r>
            <a:r>
              <a:rPr lang="en-GB" dirty="0" err="1">
                <a:solidFill>
                  <a:srgbClr val="0563C1"/>
                </a:solidFill>
              </a:rPr>
              <a:t>Rhaid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gwmnïau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ar-lein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gadw</a:t>
            </a:r>
            <a:r>
              <a:rPr lang="en-GB" dirty="0">
                <a:solidFill>
                  <a:srgbClr val="0563C1"/>
                </a:solidFill>
              </a:rPr>
              <a:t> data personol, </a:t>
            </a:r>
            <a:r>
              <a:rPr lang="en-GB" dirty="0" err="1">
                <a:solidFill>
                  <a:srgbClr val="0563C1"/>
                </a:solidFill>
              </a:rPr>
              <a:t>megis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cyfeiriadau</a:t>
            </a:r>
            <a:r>
              <a:rPr lang="en-GB" dirty="0">
                <a:solidFill>
                  <a:srgbClr val="0563C1"/>
                </a:solidFill>
              </a:rPr>
              <a:t> ebost a </a:t>
            </a:r>
            <a:r>
              <a:rPr lang="en-GB" dirty="0" err="1">
                <a:solidFill>
                  <a:srgbClr val="0563C1"/>
                </a:solidFill>
              </a:rPr>
              <a:t>chyfrineiriau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ddiogel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iawn</a:t>
            </a:r>
            <a:r>
              <a:rPr lang="en-GB" dirty="0">
                <a:solidFill>
                  <a:srgbClr val="0563C1"/>
                </a:solidFill>
              </a:rPr>
              <a:t>, </a:t>
            </a:r>
            <a:r>
              <a:rPr lang="en-GB" dirty="0" err="1">
                <a:solidFill>
                  <a:srgbClr val="0563C1"/>
                </a:solidFill>
              </a:rPr>
              <a:t>gan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gynnwys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cadw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oddi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wrth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bobl</a:t>
            </a:r>
            <a:r>
              <a:rPr lang="en-GB" dirty="0">
                <a:solidFill>
                  <a:srgbClr val="0563C1"/>
                </a:solidFill>
              </a:rPr>
              <a:t> a </a:t>
            </a:r>
            <a:r>
              <a:rPr lang="en-GB" dirty="0" err="1">
                <a:solidFill>
                  <a:srgbClr val="0563C1"/>
                </a:solidFill>
              </a:rPr>
              <a:t>allai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fod</a:t>
            </a:r>
            <a:r>
              <a:rPr lang="en-GB" dirty="0">
                <a:solidFill>
                  <a:srgbClr val="0563C1"/>
                </a:solidFill>
              </a:rPr>
              <a:t> am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gamddefnyddio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megis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werthu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ar</a:t>
            </a:r>
            <a:r>
              <a:rPr lang="en-GB" dirty="0">
                <a:solidFill>
                  <a:srgbClr val="0563C1"/>
                </a:solidFill>
              </a:rPr>
              <a:t> y </a:t>
            </a:r>
            <a:r>
              <a:rPr lang="en-GB" dirty="0" err="1">
                <a:solidFill>
                  <a:srgbClr val="0563C1"/>
                </a:solidFill>
              </a:rPr>
              <a:t>farchnad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ddu</a:t>
            </a:r>
            <a:r>
              <a:rPr lang="en-GB" dirty="0">
                <a:solidFill>
                  <a:srgbClr val="0563C1"/>
                </a:solidFill>
              </a:rPr>
              <a:t> neu </a:t>
            </a:r>
            <a:r>
              <a:rPr lang="en-GB" dirty="0" err="1">
                <a:solidFill>
                  <a:srgbClr val="0563C1"/>
                </a:solidFill>
              </a:rPr>
              <a:t>drwy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ei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ddefnyddio</a:t>
            </a:r>
            <a:r>
              <a:rPr lang="en-GB" dirty="0">
                <a:solidFill>
                  <a:srgbClr val="0563C1"/>
                </a:solidFill>
              </a:rPr>
              <a:t> er </a:t>
            </a:r>
            <a:r>
              <a:rPr lang="en-GB" dirty="0" err="1">
                <a:solidFill>
                  <a:srgbClr val="0563C1"/>
                </a:solidFill>
              </a:rPr>
              <a:t>mwyn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dwyn</a:t>
            </a:r>
            <a:r>
              <a:rPr lang="en-GB" dirty="0">
                <a:solidFill>
                  <a:srgbClr val="0563C1"/>
                </a:solidFill>
              </a:rPr>
              <a:t> </a:t>
            </a:r>
            <a:r>
              <a:rPr lang="en-GB" dirty="0" err="1">
                <a:solidFill>
                  <a:srgbClr val="0563C1"/>
                </a:solidFill>
              </a:rPr>
              <a:t>hunaniaeth</a:t>
            </a:r>
            <a:r>
              <a:rPr lang="en-GB" dirty="0">
                <a:solidFill>
                  <a:srgbClr val="0563C1"/>
                </a:solidFill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94C2A-5241-C34E-9027-7BE7D6F6F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AB82742-5D8A-5940-A702-E45E074F5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089" y="7725158"/>
            <a:ext cx="1671540" cy="7473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50ED6CD-2141-0647-9CB9-D72CAE61EC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06519" y="7529513"/>
            <a:ext cx="1556472" cy="110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3131DF-44F0-9843-8290-DBDC3BCAD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8306" t="759" r="18306" b="759"/>
          <a:stretch/>
        </p:blipFill>
        <p:spPr>
          <a:xfrm flipH="1">
            <a:off x="9055367" y="797149"/>
            <a:ext cx="4940180" cy="76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CE6816-30A2-F344-B62E-729E6E3FD8AC}"/>
              </a:ext>
            </a:extLst>
          </p:cNvPr>
          <p:cNvSpPr/>
          <p:nvPr userDrawn="1"/>
        </p:nvSpPr>
        <p:spPr>
          <a:xfrm>
            <a:off x="0" y="2405743"/>
            <a:ext cx="16257588" cy="6738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BD5CAF8-E4B2-BA4E-B4CF-12C93478C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55682" y="531010"/>
            <a:ext cx="1671540" cy="7473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3694D5-0D6C-DC46-BC43-1461E30D7715}"/>
              </a:ext>
            </a:extLst>
          </p:cNvPr>
          <p:cNvCxnSpPr>
            <a:cxnSpLocks/>
          </p:cNvCxnSpPr>
          <p:nvPr userDrawn="1"/>
        </p:nvCxnSpPr>
        <p:spPr>
          <a:xfrm>
            <a:off x="949352" y="8587318"/>
            <a:ext cx="14358885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724D92E8-10AF-DC41-BD30-75D3E59C4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658" y="7025331"/>
            <a:ext cx="1237392" cy="13815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CB06994-1007-F34B-81CC-BD0E14E51E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69796" y="3019551"/>
            <a:ext cx="876987" cy="12373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716145-489D-144C-A37E-8C2B5A9A36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59701" y="777703"/>
            <a:ext cx="366412" cy="3664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2D89B97-C00F-F34F-A4C5-3992718918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259701" y="1272348"/>
            <a:ext cx="366412" cy="3664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7A5840B-F2AF-C441-9A31-BC9455BE36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282575" y="276482"/>
            <a:ext cx="366412" cy="36641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4DB6011-20C1-EE45-835C-906E657609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997617" y="787551"/>
            <a:ext cx="366412" cy="36641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77B92AA-3B2A-B24E-B5F4-C39E5AAE10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988684" y="1276264"/>
            <a:ext cx="366412" cy="36641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5C43849-C3BA-F943-B0D9-73CA5552A3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988684" y="271162"/>
            <a:ext cx="366412" cy="36641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94A5868-1709-6A4E-B3E8-30E66F084B5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802128" y="2277933"/>
            <a:ext cx="876987" cy="141158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FE88D04-93BA-9943-B167-649F5BF0EF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429710" y="271162"/>
            <a:ext cx="1621824" cy="17539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26C4F9B-35C1-DA4B-BF84-32DA6C6B7CA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323" y="0"/>
            <a:ext cx="2259650" cy="43248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9206638-D5E3-0245-84BF-B7446AE571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97617" y="2098160"/>
            <a:ext cx="366412" cy="3664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8BA9779-41CD-304B-8046-D37EFE46716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590999" y="2098160"/>
            <a:ext cx="366412" cy="36641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07969A5-32AF-9446-B21C-626EAD2684C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398906" y="2120171"/>
            <a:ext cx="594669" cy="59466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E648337-676A-0845-90B3-83F9EBFCF33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679851" y="810998"/>
            <a:ext cx="366412" cy="36641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487AF5C-DE90-D243-8ADD-05546DFD355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692299" y="1273347"/>
            <a:ext cx="366412" cy="3664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59E1DBD-1CC0-A24C-B623-69400C5128A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684146" y="276482"/>
            <a:ext cx="366412" cy="36641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DCCCCD4-41D3-AF46-AD42-1F71CC874E2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81141" y="4685227"/>
            <a:ext cx="1615818" cy="14656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3A0E9F8-9223-A446-9AE6-4C85C6A6781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19127" y="6959257"/>
            <a:ext cx="1207358" cy="151370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8123055-3CB2-404B-8105-EDA71AA11A9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829711" y="2919153"/>
            <a:ext cx="1093229" cy="1447628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D3EB206-D2DD-2746-B6D1-B9843AC007C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739583" y="4649186"/>
            <a:ext cx="1435615" cy="153773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DBC5DA7-C95C-AB41-881C-7E02002920F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862237" y="2794082"/>
            <a:ext cx="1279439" cy="153773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FF7A56B-F782-5744-9854-9298D786C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758876" y="2942494"/>
            <a:ext cx="1453635" cy="139356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26F52E6-C59E-2049-8E6E-758573A776E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360031" y="7226558"/>
            <a:ext cx="678763" cy="97910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B3187A8-180B-4B4D-BBFE-C43C76CF61A3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536871" y="7238571"/>
            <a:ext cx="852959" cy="95507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085EAE2-30A2-684C-B1E0-A6BF6ED015E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268744" y="7187514"/>
            <a:ext cx="1279439" cy="10571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A29DEF-ED4E-364A-8A3B-A3451D58A90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602902" y="4928501"/>
            <a:ext cx="822925" cy="97910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B715117B-7427-814F-99B0-FAB67B65EDE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493126" y="4610143"/>
            <a:ext cx="1723939" cy="161581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61D45D7-0292-EE4F-A289-49B4979ECC0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887907" y="6959257"/>
            <a:ext cx="1507696" cy="151370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820A307-D351-5C44-8A9C-CB7E81A061E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3046263" y="7007311"/>
            <a:ext cx="1489675" cy="141759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B22C946-E6AA-BB4E-BD62-E51AC1BB150C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540140" y="3019551"/>
            <a:ext cx="1669879" cy="133950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D5B3B4F3-338C-1D4B-BEA1-0F4BD7561778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27219" y="3259994"/>
            <a:ext cx="1225379" cy="111725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A984F43-F307-C846-8DCF-78564E4F5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4562" y="7025331"/>
            <a:ext cx="1237392" cy="1381554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F2FD57F-17B0-6940-B9F5-51ADBEBDE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80" y="7097412"/>
            <a:ext cx="876987" cy="123739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0B79F2D-848D-7C4D-84AB-4B28A665AF3A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331770" y="4859423"/>
            <a:ext cx="1255412" cy="111725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B17CDF1-6635-3A4D-B249-0A8B46FA485A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22901451" y="5832211"/>
            <a:ext cx="3556646" cy="5591354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DE7581-6A09-DB46-80D9-6F8C73FD008E}"/>
              </a:ext>
            </a:extLst>
          </p:cNvPr>
          <p:cNvGrpSpPr/>
          <p:nvPr userDrawn="1"/>
        </p:nvGrpSpPr>
        <p:grpSpPr>
          <a:xfrm>
            <a:off x="16653554" y="-2118694"/>
            <a:ext cx="5553376" cy="10604928"/>
            <a:chOff x="1263049" y="254123"/>
            <a:chExt cx="5553376" cy="10604928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4574803E-59D6-EC4A-8517-DC64FECCBD92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80FA1D71-3639-1742-AFAB-FAA613231931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124E9427-1A45-D649-84DA-1094403BC8E6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B6AD7448-0FE1-9640-B0AD-A2995D032F3A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237D5E1-16B8-0E4C-9B28-3462F0565A11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71F528B-F78D-1342-977B-C823077CE249}"/>
              </a:ext>
            </a:extLst>
          </p:cNvPr>
          <p:cNvGrpSpPr/>
          <p:nvPr userDrawn="1"/>
        </p:nvGrpSpPr>
        <p:grpSpPr>
          <a:xfrm>
            <a:off x="17010956" y="138843"/>
            <a:ext cx="4838572" cy="5203012"/>
            <a:chOff x="1620451" y="2511660"/>
            <a:chExt cx="4838572" cy="520301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904EC91-0D2C-2B45-9943-97095EC99DFF}"/>
                </a:ext>
              </a:extLst>
            </p:cNvPr>
            <p:cNvGrpSpPr/>
            <p:nvPr/>
          </p:nvGrpSpPr>
          <p:grpSpPr>
            <a:xfrm>
              <a:off x="1620451" y="6798631"/>
              <a:ext cx="4838572" cy="916041"/>
              <a:chOff x="1620451" y="7515311"/>
              <a:chExt cx="4838572" cy="916041"/>
            </a:xfrm>
          </p:grpSpPr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A0D73DE2-20DF-D146-B9E7-BF85339C2B29}"/>
                  </a:ext>
                </a:extLst>
              </p:cNvPr>
              <p:cNvSpPr/>
              <p:nvPr/>
            </p:nvSpPr>
            <p:spPr>
              <a:xfrm>
                <a:off x="2196040" y="7515311"/>
                <a:ext cx="3688245" cy="900000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itle 1">
                <a:extLst>
                  <a:ext uri="{FF2B5EF4-FFF2-40B4-BE49-F238E27FC236}">
                    <a16:creationId xmlns:a16="http://schemas.microsoft.com/office/drawing/2014/main" id="{BE843A1B-7F7C-7745-A736-5308FE52B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1" y="7531352"/>
                <a:ext cx="4838572" cy="900000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ONLINE MAPS</a:t>
                </a:r>
              </a:p>
            </p:txBody>
          </p:sp>
        </p:grp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CDA4B565-5ACE-214B-997D-EF41A890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446119" y="2511660"/>
              <a:ext cx="3168618" cy="329621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F74D018-C038-7247-BED1-2869A7DF827D}"/>
              </a:ext>
            </a:extLst>
          </p:cNvPr>
          <p:cNvGrpSpPr/>
          <p:nvPr userDrawn="1"/>
        </p:nvGrpSpPr>
        <p:grpSpPr>
          <a:xfrm>
            <a:off x="-3978569" y="-6615478"/>
            <a:ext cx="8961555" cy="6048925"/>
            <a:chOff x="477369" y="833138"/>
            <a:chExt cx="8961555" cy="604892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BD43900-CC7F-9849-967A-A5D345F09FC2}"/>
                </a:ext>
              </a:extLst>
            </p:cNvPr>
            <p:cNvSpPr/>
            <p:nvPr/>
          </p:nvSpPr>
          <p:spPr>
            <a:xfrm>
              <a:off x="477369" y="833139"/>
              <a:ext cx="8961555" cy="60489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EE7E2F1-A9CA-A847-9FD1-559E09BBE4D9}"/>
                </a:ext>
              </a:extLst>
            </p:cNvPr>
            <p:cNvSpPr/>
            <p:nvPr/>
          </p:nvSpPr>
          <p:spPr>
            <a:xfrm>
              <a:off x="477370" y="833138"/>
              <a:ext cx="8961554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4BA16485-B010-9043-B8D3-C9CB63251A4C}"/>
                </a:ext>
              </a:extLst>
            </p:cNvPr>
            <p:cNvSpPr/>
            <p:nvPr/>
          </p:nvSpPr>
          <p:spPr>
            <a:xfrm>
              <a:off x="9090883" y="1581234"/>
              <a:ext cx="201578" cy="79222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3E0DC99-F567-2741-A10E-89D7F152202E}"/>
                </a:ext>
              </a:extLst>
            </p:cNvPr>
            <p:cNvGrpSpPr/>
            <p:nvPr/>
          </p:nvGrpSpPr>
          <p:grpSpPr>
            <a:xfrm>
              <a:off x="678185" y="1044692"/>
              <a:ext cx="624634" cy="177375"/>
              <a:chOff x="2886740" y="1651000"/>
              <a:chExt cx="651096" cy="175437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6DC22AE3-4D23-2F44-A165-F5E8D90BBFF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9670F76-33EB-3346-AFD7-CD47AA12E83B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46420BA-7AC5-1145-9CAE-D2B422F9CDDD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633A634-50F0-5347-85F5-CABA99051829}"/>
                </a:ext>
              </a:extLst>
            </p:cNvPr>
            <p:cNvGrpSpPr/>
            <p:nvPr/>
          </p:nvGrpSpPr>
          <p:grpSpPr>
            <a:xfrm>
              <a:off x="3042983" y="3981343"/>
              <a:ext cx="3363582" cy="590656"/>
              <a:chOff x="1620451" y="7515311"/>
              <a:chExt cx="4838572" cy="916041"/>
            </a:xfrm>
          </p:grpSpPr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A0CE4353-AF7F-834A-96AE-0719294A04EA}"/>
                  </a:ext>
                </a:extLst>
              </p:cNvPr>
              <p:cNvSpPr/>
              <p:nvPr/>
            </p:nvSpPr>
            <p:spPr>
              <a:xfrm>
                <a:off x="2196040" y="7515311"/>
                <a:ext cx="3688245" cy="900000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>
                <a:extLst>
                  <a:ext uri="{FF2B5EF4-FFF2-40B4-BE49-F238E27FC236}">
                    <a16:creationId xmlns:a16="http://schemas.microsoft.com/office/drawing/2014/main" id="{C0A1EE2F-3BE4-8D4C-857D-5C0463DB2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1" y="7531352"/>
                <a:ext cx="4838572" cy="900000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SEARCH</a:t>
                </a:r>
              </a:p>
            </p:txBody>
          </p:sp>
        </p:grp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EF4C524F-6562-8340-97B1-132ADB2BAFE7}"/>
                </a:ext>
              </a:extLst>
            </p:cNvPr>
            <p:cNvSpPr/>
            <p:nvPr/>
          </p:nvSpPr>
          <p:spPr>
            <a:xfrm>
              <a:off x="1361192" y="3159011"/>
              <a:ext cx="6727164" cy="590656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8B2EAB31-E16D-CD4F-92A9-75996E6B2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610473" y="3292901"/>
              <a:ext cx="341122" cy="343281"/>
            </a:xfrm>
            <a:prstGeom prst="rect">
              <a:avLst/>
            </a:prstGeom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3F2E505-570F-2440-AFB8-F18A4FE93BD8}"/>
              </a:ext>
            </a:extLst>
          </p:cNvPr>
          <p:cNvGrpSpPr/>
          <p:nvPr userDrawn="1"/>
        </p:nvGrpSpPr>
        <p:grpSpPr>
          <a:xfrm>
            <a:off x="6918360" y="-3591015"/>
            <a:ext cx="5855845" cy="2253964"/>
            <a:chOff x="692199" y="1719560"/>
            <a:chExt cx="5855845" cy="2253964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0F0FCBA-5406-654C-8D89-C861B3EC9A2E}"/>
                </a:ext>
              </a:extLst>
            </p:cNvPr>
            <p:cNvSpPr/>
            <p:nvPr/>
          </p:nvSpPr>
          <p:spPr>
            <a:xfrm>
              <a:off x="692199" y="1968404"/>
              <a:ext cx="5607001" cy="1754692"/>
            </a:xfrm>
            <a:prstGeom prst="rect">
              <a:avLst/>
            </a:prstGeom>
            <a:solidFill>
              <a:srgbClr val="019967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9" name="Content Placeholder 3">
              <a:extLst>
                <a:ext uri="{FF2B5EF4-FFF2-40B4-BE49-F238E27FC236}">
                  <a16:creationId xmlns:a16="http://schemas.microsoft.com/office/drawing/2014/main" id="{52B09211-0814-B244-8EBA-367B24277072}"/>
                </a:ext>
              </a:extLst>
            </p:cNvPr>
            <p:cNvSpPr txBox="1">
              <a:spLocks/>
            </p:cNvSpPr>
            <p:nvPr/>
          </p:nvSpPr>
          <p:spPr>
            <a:xfrm>
              <a:off x="946860" y="2355271"/>
              <a:ext cx="5352340" cy="1618253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/>
              <a:r>
                <a:rPr lang="en-GB" sz="2800" b="1" dirty="0">
                  <a:solidFill>
                    <a:schemeClr val="bg1"/>
                  </a:solidFill>
                </a:rPr>
                <a:t>Learning objectives</a:t>
              </a:r>
            </a:p>
            <a:p>
              <a:pPr lvl="3" algn="l"/>
              <a:r>
                <a:rPr lang="en-GB" sz="2800" b="1" dirty="0">
                  <a:solidFill>
                    <a:schemeClr val="bg1"/>
                  </a:solidFill>
                </a:rPr>
                <a:t>Students will learn: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6FBF0EC-2F17-0543-A00B-DC421ABDDEB4}"/>
                </a:ext>
              </a:extLst>
            </p:cNvPr>
            <p:cNvGrpSpPr/>
            <p:nvPr/>
          </p:nvGrpSpPr>
          <p:grpSpPr>
            <a:xfrm>
              <a:off x="6050356" y="1719560"/>
              <a:ext cx="497688" cy="572154"/>
              <a:chOff x="11546445" y="2781334"/>
              <a:chExt cx="497688" cy="57215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89DB295-8F0F-8D4B-8A60-8B50BAB16118}"/>
                  </a:ext>
                </a:extLst>
              </p:cNvPr>
              <p:cNvSpPr/>
              <p:nvPr/>
            </p:nvSpPr>
            <p:spPr>
              <a:xfrm>
                <a:off x="11546445" y="2781334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Content Placeholder 3">
                <a:extLst>
                  <a:ext uri="{FF2B5EF4-FFF2-40B4-BE49-F238E27FC236}">
                    <a16:creationId xmlns:a16="http://schemas.microsoft.com/office/drawing/2014/main" id="{CF6D9AF9-7260-0747-9B89-04AA3FCB93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71017" y="2829060"/>
                <a:ext cx="238616" cy="52442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CA80D26-E973-6644-8629-F5C05D20AB53}"/>
              </a:ext>
            </a:extLst>
          </p:cNvPr>
          <p:cNvGrpSpPr/>
          <p:nvPr userDrawn="1"/>
        </p:nvGrpSpPr>
        <p:grpSpPr>
          <a:xfrm>
            <a:off x="-7419094" y="2801284"/>
            <a:ext cx="6089399" cy="3767886"/>
            <a:chOff x="2588032" y="1980516"/>
            <a:chExt cx="6089399" cy="3767886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6F2EA58B-E54C-BB46-98E5-240D4B690463}"/>
                </a:ext>
              </a:extLst>
            </p:cNvPr>
            <p:cNvGrpSpPr/>
            <p:nvPr/>
          </p:nvGrpSpPr>
          <p:grpSpPr>
            <a:xfrm>
              <a:off x="2588032" y="1980516"/>
              <a:ext cx="6089399" cy="3767886"/>
              <a:chOff x="2686845" y="2695280"/>
              <a:chExt cx="5227994" cy="3234881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D8A89DC-70F1-4541-93E6-0E59AFB1CDED}"/>
                  </a:ext>
                </a:extLst>
              </p:cNvPr>
              <p:cNvSpPr/>
              <p:nvPr/>
            </p:nvSpPr>
            <p:spPr>
              <a:xfrm>
                <a:off x="2686845" y="2695281"/>
                <a:ext cx="5227994" cy="3234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69C6EF7-35B4-2C46-83CB-54733B805CA4}"/>
                  </a:ext>
                </a:extLst>
              </p:cNvPr>
              <p:cNvSpPr/>
              <p:nvPr/>
            </p:nvSpPr>
            <p:spPr>
              <a:xfrm>
                <a:off x="2686845" y="2695280"/>
                <a:ext cx="5227994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ounded Rectangle 177">
                <a:extLst>
                  <a:ext uri="{FF2B5EF4-FFF2-40B4-BE49-F238E27FC236}">
                    <a16:creationId xmlns:a16="http://schemas.microsoft.com/office/drawing/2014/main" id="{38CF5A59-5C0B-C148-9694-AE8100D7CAE0}"/>
                  </a:ext>
                </a:extLst>
              </p:cNvPr>
              <p:cNvSpPr/>
              <p:nvPr/>
            </p:nvSpPr>
            <p:spPr>
              <a:xfrm>
                <a:off x="7487341" y="3529305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B1BF016E-01AB-1946-BE88-6A310CE62FA1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AC05C744-9044-294D-B868-2B12AB3E134B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2321C921-5E61-7C40-A8B9-7C004AB25FE3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676B9096-F948-204F-AD27-88B1CE5CF429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6144A24D-04DC-EF4B-86F5-A28C23FC0D7C}"/>
                  </a:ext>
                </a:extLst>
              </p:cNvPr>
              <p:cNvSpPr/>
              <p:nvPr/>
            </p:nvSpPr>
            <p:spPr>
              <a:xfrm>
                <a:off x="3881306" y="2834651"/>
                <a:ext cx="3606036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5" name="Title 1">
              <a:extLst>
                <a:ext uri="{FF2B5EF4-FFF2-40B4-BE49-F238E27FC236}">
                  <a16:creationId xmlns:a16="http://schemas.microsoft.com/office/drawing/2014/main" id="{D725C849-0188-AF4C-A4FA-6719948C1596}"/>
                </a:ext>
              </a:extLst>
            </p:cNvPr>
            <p:cNvSpPr txBox="1">
              <a:spLocks/>
            </p:cNvSpPr>
            <p:nvPr/>
          </p:nvSpPr>
          <p:spPr>
            <a:xfrm>
              <a:off x="2934015" y="3060839"/>
              <a:ext cx="4676594" cy="2287697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Social media apps, like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collect our </a:t>
              </a:r>
              <a:r>
                <a:rPr lang="en-GB" sz="22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personal data,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for example: our location, our birthdays and the things that we are interested 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9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13" y="577851"/>
            <a:ext cx="10176825" cy="152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513" y="2764365"/>
            <a:ext cx="14022170" cy="499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513" y="8100485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dirty="0"/>
              <a:t>Project</a:t>
            </a: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432" y="8100485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</a:t>
            </a:r>
            <a:fld id="{432B18D9-5593-6942-891F-B8C99E4675E7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16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4" r:id="rId3"/>
    <p:sldLayoutId id="2147483686" r:id="rId4"/>
  </p:sldLayoutIdLst>
  <p:txStyles>
    <p:titleStyle>
      <a:lvl1pPr algn="l" defTabSz="1219170" rtl="0" eaLnBrk="1" latinLnBrk="0" hangingPunct="1">
        <a:lnSpc>
          <a:spcPts val="68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verpass Mono" pitchFamily="49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4000" b="1" i="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3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5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35.png"/><Relationship Id="rId5" Type="http://schemas.openxmlformats.org/officeDocument/2006/relationships/image" Target="../media/image53.svg"/><Relationship Id="rId10" Type="http://schemas.openxmlformats.org/officeDocument/2006/relationships/image" Target="../media/image2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posters-stickers-and-e-learning/school-resour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35.png"/><Relationship Id="rId5" Type="http://schemas.openxmlformats.org/officeDocument/2006/relationships/image" Target="../media/image53.svg"/><Relationship Id="rId10" Type="http://schemas.openxmlformats.org/officeDocument/2006/relationships/image" Target="../media/image2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AE1-015C-2444-BB1D-39A1298ED0FB}"/>
              </a:ext>
            </a:extLst>
          </p:cNvPr>
          <p:cNvSpPr txBox="1">
            <a:spLocks/>
          </p:cNvSpPr>
          <p:nvPr/>
        </p:nvSpPr>
        <p:spPr>
          <a:xfrm>
            <a:off x="906513" y="3257556"/>
            <a:ext cx="8999487" cy="992775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r>
              <a:rPr lang="en-US" b="1" dirty="0"/>
              <a:t>Y Cod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F824-C9CF-3642-9D8A-4956A047F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747A608-7506-AD47-B980-A737B98FB42F}"/>
              </a:ext>
            </a:extLst>
          </p:cNvPr>
          <p:cNvSpPr txBox="1">
            <a:spLocks/>
          </p:cNvSpPr>
          <p:nvPr/>
        </p:nvSpPr>
        <p:spPr>
          <a:xfrm>
            <a:off x="1861742" y="6210042"/>
            <a:ext cx="3198032" cy="49701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Grŵp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oedran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9-11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5E0AD-3ED8-FE41-B08C-478FACEF9F0C}"/>
              </a:ext>
            </a:extLst>
          </p:cNvPr>
          <p:cNvCxnSpPr>
            <a:cxnSpLocks/>
          </p:cNvCxnSpPr>
          <p:nvPr/>
        </p:nvCxnSpPr>
        <p:spPr>
          <a:xfrm>
            <a:off x="992190" y="4350871"/>
            <a:ext cx="8168139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EB7EAAC-0E70-4BF2-9C45-7A09342B550E}"/>
              </a:ext>
            </a:extLst>
          </p:cNvPr>
          <p:cNvSpPr/>
          <p:nvPr/>
        </p:nvSpPr>
        <p:spPr>
          <a:xfrm>
            <a:off x="906513" y="7630886"/>
            <a:ext cx="1706058" cy="992766"/>
          </a:xfrm>
          <a:prstGeom prst="rect">
            <a:avLst/>
          </a:prstGeom>
          <a:solidFill>
            <a:srgbClr val="F6E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8216B0-CBDA-49FD-926C-C15F3F146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375" y="7658944"/>
            <a:ext cx="209809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94A6EB-51A6-BA45-9176-495C0E68DB6A}"/>
              </a:ext>
            </a:extLst>
          </p:cNvPr>
          <p:cNvSpPr/>
          <p:nvPr/>
        </p:nvSpPr>
        <p:spPr>
          <a:xfrm>
            <a:off x="-192297" y="-228600"/>
            <a:ext cx="1008000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D345B6-A03C-9842-AD2F-D34B6D912BF5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60106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data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personol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personol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unrhyw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wybodaeth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bwy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chi neu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chi'n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wneud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Er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enghraifft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3E50B2-3204-4779-8409-3234DB0E01F1}"/>
              </a:ext>
            </a:extLst>
          </p:cNvPr>
          <p:cNvGrpSpPr/>
          <p:nvPr/>
        </p:nvGrpSpPr>
        <p:grpSpPr>
          <a:xfrm>
            <a:off x="462224" y="3734038"/>
            <a:ext cx="15442514" cy="3181134"/>
            <a:chOff x="462224" y="3734038"/>
            <a:chExt cx="15442514" cy="318113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A6C1779-543D-4E71-B49D-E5EA6B59D091}"/>
                </a:ext>
              </a:extLst>
            </p:cNvPr>
            <p:cNvGrpSpPr/>
            <p:nvPr/>
          </p:nvGrpSpPr>
          <p:grpSpPr>
            <a:xfrm>
              <a:off x="6712298" y="3734038"/>
              <a:ext cx="2942365" cy="3181134"/>
              <a:chOff x="6712298" y="3734038"/>
              <a:chExt cx="2942365" cy="318113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80E0E45-8D19-4851-8462-28EDA4B2B9CB}"/>
                  </a:ext>
                </a:extLst>
              </p:cNvPr>
              <p:cNvSpPr/>
              <p:nvPr/>
            </p:nvSpPr>
            <p:spPr>
              <a:xfrm>
                <a:off x="6712298" y="4038774"/>
                <a:ext cx="2637631" cy="2876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8B37CF7B-F5E0-4BF8-8453-44FF98312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45195" y="37340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98" name="Title 1">
                <a:extLst>
                  <a:ext uri="{FF2B5EF4-FFF2-40B4-BE49-F238E27FC236}">
                    <a16:creationId xmlns:a16="http://schemas.microsoft.com/office/drawing/2014/main" id="{957C4AEE-5F0E-45DA-8B16-6CA163DFC3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2298" y="5973665"/>
                <a:ext cx="2637631" cy="94150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Eich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lleoliad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
</a:t>
                </a:r>
                <a:endParaRPr lang="en-US" sz="2400" spc="-150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pic>
            <p:nvPicPr>
              <p:cNvPr id="99" name="Graphic 98">
                <a:extLst>
                  <a:ext uri="{FF2B5EF4-FFF2-40B4-BE49-F238E27FC236}">
                    <a16:creationId xmlns:a16="http://schemas.microsoft.com/office/drawing/2014/main" id="{6581D0D4-E247-449A-B548-B5F658041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78613" y="4275236"/>
                <a:ext cx="1714500" cy="1828800"/>
              </a:xfrm>
              <a:prstGeom prst="rect">
                <a:avLst/>
              </a:prstGeom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F83D30E-426E-4F13-A4BC-417075FA608C}"/>
                </a:ext>
              </a:extLst>
            </p:cNvPr>
            <p:cNvGrpSpPr/>
            <p:nvPr/>
          </p:nvGrpSpPr>
          <p:grpSpPr>
            <a:xfrm>
              <a:off x="9837335" y="3734038"/>
              <a:ext cx="2942365" cy="3181134"/>
              <a:chOff x="9837335" y="3734038"/>
              <a:chExt cx="2942365" cy="3181134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877ABF1-5DA1-49D6-97DB-3948C892C2AE}"/>
                  </a:ext>
                </a:extLst>
              </p:cNvPr>
              <p:cNvSpPr/>
              <p:nvPr/>
            </p:nvSpPr>
            <p:spPr>
              <a:xfrm>
                <a:off x="9837335" y="4038774"/>
                <a:ext cx="2637631" cy="2876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B162415-6990-4837-BD02-FA6674D31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170232" y="37340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03" name="Title 1">
                <a:extLst>
                  <a:ext uri="{FF2B5EF4-FFF2-40B4-BE49-F238E27FC236}">
                    <a16:creationId xmlns:a16="http://schemas.microsoft.com/office/drawing/2014/main" id="{11347200-C70B-431B-A999-EB53088F49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7336" y="5973665"/>
                <a:ext cx="2637630" cy="94150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Eich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cyfrineiriau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
</a:t>
                </a:r>
                <a:endParaRPr lang="en-US" sz="2400" spc="-150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pic>
            <p:nvPicPr>
              <p:cNvPr id="104" name="Graphic 103">
                <a:extLst>
                  <a:ext uri="{FF2B5EF4-FFF2-40B4-BE49-F238E27FC236}">
                    <a16:creationId xmlns:a16="http://schemas.microsoft.com/office/drawing/2014/main" id="{049F452A-37C7-4859-B9A6-0F409579E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75137" y="4622899"/>
                <a:ext cx="962025" cy="1133475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F51855A-1585-4905-80D9-2054A9D12832}"/>
                </a:ext>
              </a:extLst>
            </p:cNvPr>
            <p:cNvGrpSpPr/>
            <p:nvPr/>
          </p:nvGrpSpPr>
          <p:grpSpPr>
            <a:xfrm>
              <a:off x="3586270" y="3734038"/>
              <a:ext cx="2943356" cy="3181134"/>
              <a:chOff x="3586270" y="3734038"/>
              <a:chExt cx="2943356" cy="318113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8E70433-DC33-4BCB-BA62-2A00994D6679}"/>
                  </a:ext>
                </a:extLst>
              </p:cNvPr>
              <p:cNvSpPr/>
              <p:nvPr/>
            </p:nvSpPr>
            <p:spPr>
              <a:xfrm>
                <a:off x="3587261" y="4038774"/>
                <a:ext cx="2637631" cy="2876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97CA37E9-1F65-4D35-92DD-C582852A2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0158" y="37340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08" name="Title 1">
                <a:extLst>
                  <a:ext uri="{FF2B5EF4-FFF2-40B4-BE49-F238E27FC236}">
                    <a16:creationId xmlns:a16="http://schemas.microsoft.com/office/drawing/2014/main" id="{347E4A96-7F06-445E-BE61-2C3DFE1E5F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6270" y="5973665"/>
                <a:ext cx="2637630" cy="94150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Eich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hoff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raglen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deledu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
</a:t>
                </a:r>
                <a:endParaRPr lang="en-US" sz="2400" spc="-150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pic>
            <p:nvPicPr>
              <p:cNvPr id="109" name="Graphic 108">
                <a:extLst>
                  <a:ext uri="{FF2B5EF4-FFF2-40B4-BE49-F238E27FC236}">
                    <a16:creationId xmlns:a16="http://schemas.microsoft.com/office/drawing/2014/main" id="{B1C4C74C-EC86-4A87-A70F-E428BAA9A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41775" y="4360961"/>
                <a:ext cx="1733550" cy="165735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5500DCE-B9D8-4770-818E-047172B8EF5E}"/>
                </a:ext>
              </a:extLst>
            </p:cNvPr>
            <p:cNvGrpSpPr/>
            <p:nvPr/>
          </p:nvGrpSpPr>
          <p:grpSpPr>
            <a:xfrm>
              <a:off x="12962372" y="3734038"/>
              <a:ext cx="2942366" cy="3181134"/>
              <a:chOff x="12962372" y="3734038"/>
              <a:chExt cx="2942366" cy="3181134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0B527B5-B2AE-41E2-9ECA-63B5797F8B5C}"/>
                  </a:ext>
                </a:extLst>
              </p:cNvPr>
              <p:cNvSpPr/>
              <p:nvPr/>
            </p:nvSpPr>
            <p:spPr>
              <a:xfrm>
                <a:off x="12962373" y="4038774"/>
                <a:ext cx="2637631" cy="2876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3381D4C1-CA03-425A-BF69-5FA4DB4F8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95270" y="37340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13" name="Title 1">
                <a:extLst>
                  <a:ext uri="{FF2B5EF4-FFF2-40B4-BE49-F238E27FC236}">
                    <a16:creationId xmlns:a16="http://schemas.microsoft.com/office/drawing/2014/main" id="{8DE9BACC-71FC-4477-96F1-0DAF9BD1CF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62372" y="5973665"/>
                <a:ext cx="2637632" cy="94150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Eich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cofnodion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meddygol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
</a:t>
                </a:r>
                <a:endParaRPr lang="en-US" sz="2400" spc="-150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5110946B-7B84-4C93-9C97-E08E4A194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23883" y="4279448"/>
                <a:ext cx="1514609" cy="1820376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6E4300B-0CF4-4CF6-94E7-7460D8DBBC3F}"/>
                </a:ext>
              </a:extLst>
            </p:cNvPr>
            <p:cNvGrpSpPr/>
            <p:nvPr/>
          </p:nvGrpSpPr>
          <p:grpSpPr>
            <a:xfrm>
              <a:off x="462224" y="3734038"/>
              <a:ext cx="2942365" cy="3181134"/>
              <a:chOff x="462224" y="3734038"/>
              <a:chExt cx="2942365" cy="3181134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88B5B64-5A39-45EF-8BD5-9B0AB54F0C64}"/>
                  </a:ext>
                </a:extLst>
              </p:cNvPr>
              <p:cNvSpPr/>
              <p:nvPr/>
            </p:nvSpPr>
            <p:spPr>
              <a:xfrm>
                <a:off x="462224" y="4038774"/>
                <a:ext cx="2637631" cy="2876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C489195B-26A3-4082-BF77-DEB07F31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95121" y="37340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18" name="Title 1">
                <a:extLst>
                  <a:ext uri="{FF2B5EF4-FFF2-40B4-BE49-F238E27FC236}">
                    <a16:creationId xmlns:a16="http://schemas.microsoft.com/office/drawing/2014/main" id="{0151A802-3A5A-4F94-8112-0D1EDBF3D1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225" y="5973665"/>
                <a:ext cx="2637630" cy="94150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Eich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enw</a:t>
                </a:r>
                <a:r>
                  <a:rPr lang="en-US" sz="2400" b="1" spc="-150" dirty="0">
                    <a:solidFill>
                      <a:srgbClr val="019967"/>
                    </a:solidFill>
                    <a:latin typeface="Overpass Mono" pitchFamily="49" charset="77"/>
                  </a:rPr>
                  <a:t>
</a:t>
                </a:r>
                <a:endParaRPr lang="en-US" sz="2400" spc="-150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06181EE-7F2E-44B4-9871-F1357CA03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628" y="4293670"/>
                <a:ext cx="1784821" cy="1791932"/>
              </a:xfrm>
              <a:prstGeom prst="rect">
                <a:avLst/>
              </a:prstGeom>
            </p:spPr>
          </p:pic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A04A195-9DDF-1A49-9F16-9369D2B5A1B3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D44FF-D20F-364D-BF2C-800E0A0CDA89}"/>
              </a:ext>
            </a:extLst>
          </p:cNvPr>
          <p:cNvGrpSpPr/>
          <p:nvPr/>
        </p:nvGrpSpPr>
        <p:grpSpPr>
          <a:xfrm>
            <a:off x="4259578" y="4866550"/>
            <a:ext cx="11155513" cy="3370724"/>
            <a:chOff x="4259578" y="4866550"/>
            <a:chExt cx="11155513" cy="33707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6EB6E5-9E80-5B4F-9232-0FCD1E18AA3D}"/>
                </a:ext>
              </a:extLst>
            </p:cNvPr>
            <p:cNvGrpSpPr/>
            <p:nvPr/>
          </p:nvGrpSpPr>
          <p:grpSpPr>
            <a:xfrm>
              <a:off x="4259578" y="4866550"/>
              <a:ext cx="11155513" cy="3370724"/>
              <a:chOff x="4259578" y="4866550"/>
              <a:chExt cx="11155513" cy="337072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523EA51-A69F-1140-AC82-5CCAB79AF2C3}"/>
                  </a:ext>
                </a:extLst>
              </p:cNvPr>
              <p:cNvSpPr/>
              <p:nvPr/>
            </p:nvSpPr>
            <p:spPr>
              <a:xfrm>
                <a:off x="4259578" y="4866550"/>
                <a:ext cx="11155513" cy="33707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E2414AA-7DBC-3C4D-8087-E0B020ACAC8F}"/>
                  </a:ext>
                </a:extLst>
              </p:cNvPr>
              <p:cNvSpPr/>
              <p:nvPr/>
            </p:nvSpPr>
            <p:spPr>
              <a:xfrm>
                <a:off x="4259578" y="4866551"/>
                <a:ext cx="11155513" cy="580104"/>
              </a:xfrm>
              <a:prstGeom prst="rect">
                <a:avLst/>
              </a:prstGeom>
              <a:solidFill>
                <a:srgbClr val="01996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 Placeholder 9">
                <a:extLst>
                  <a:ext uri="{FF2B5EF4-FFF2-40B4-BE49-F238E27FC236}">
                    <a16:creationId xmlns:a16="http://schemas.microsoft.com/office/drawing/2014/main" id="{8ADBB51F-A83D-0C45-805C-559419A154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6498" y="4947099"/>
                <a:ext cx="9709955" cy="49955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err="1"/>
                  <a:t>Cwestiwn</a:t>
                </a:r>
                <a:r>
                  <a:rPr lang="en-GB" sz="2800" dirty="0"/>
                  <a:t> 2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73310B0-EE65-544F-B0AF-403F21E84E55}"/>
                  </a:ext>
                </a:extLst>
              </p:cNvPr>
              <p:cNvGrpSpPr/>
              <p:nvPr/>
            </p:nvGrpSpPr>
            <p:grpSpPr>
              <a:xfrm>
                <a:off x="4382097" y="4954187"/>
                <a:ext cx="366748" cy="366748"/>
                <a:chOff x="2118558" y="2663960"/>
                <a:chExt cx="366748" cy="36674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EF2E451-E7A6-564D-AE6D-5AAB361CCD27}"/>
                    </a:ext>
                  </a:extLst>
                </p:cNvPr>
                <p:cNvSpPr/>
                <p:nvPr/>
              </p:nvSpPr>
              <p:spPr>
                <a:xfrm>
                  <a:off x="2118558" y="2663960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BD13B51-A114-704E-9347-03371A050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0245" y="2847334"/>
                  <a:ext cx="183374" cy="0"/>
                </a:xfrm>
                <a:prstGeom prst="line">
                  <a:avLst/>
                </a:prstGeom>
                <a:ln w="28575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28B27DF-AEAB-4C4B-9134-5DEC82734A58}"/>
                  </a:ext>
                </a:extLst>
              </p:cNvPr>
              <p:cNvGrpSpPr/>
              <p:nvPr/>
            </p:nvGrpSpPr>
            <p:grpSpPr>
              <a:xfrm>
                <a:off x="14514965" y="4960161"/>
                <a:ext cx="776902" cy="366748"/>
                <a:chOff x="10581098" y="2669934"/>
                <a:chExt cx="776902" cy="366748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0366517-BA91-7B4D-BC0C-18518A2EA047}"/>
                    </a:ext>
                  </a:extLst>
                </p:cNvPr>
                <p:cNvSpPr/>
                <p:nvPr/>
              </p:nvSpPr>
              <p:spPr>
                <a:xfrm>
                  <a:off x="10581098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6C4349C-EAC1-3046-B129-C8565F7942C3}"/>
                    </a:ext>
                  </a:extLst>
                </p:cNvPr>
                <p:cNvSpPr/>
                <p:nvPr/>
              </p:nvSpPr>
              <p:spPr>
                <a:xfrm>
                  <a:off x="10991252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riangle 52">
                  <a:extLst>
                    <a:ext uri="{FF2B5EF4-FFF2-40B4-BE49-F238E27FC236}">
                      <a16:creationId xmlns:a16="http://schemas.microsoft.com/office/drawing/2014/main" id="{3DC48371-E856-F043-8D6F-A5E5FE716018}"/>
                    </a:ext>
                  </a:extLst>
                </p:cNvPr>
                <p:cNvSpPr/>
                <p:nvPr/>
              </p:nvSpPr>
              <p:spPr>
                <a:xfrm>
                  <a:off x="11095639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iangle 53">
                  <a:extLst>
                    <a:ext uri="{FF2B5EF4-FFF2-40B4-BE49-F238E27FC236}">
                      <a16:creationId xmlns:a16="http://schemas.microsoft.com/office/drawing/2014/main" id="{405E87A5-25DD-5B40-9EEE-929286122A69}"/>
                    </a:ext>
                  </a:extLst>
                </p:cNvPr>
                <p:cNvSpPr/>
                <p:nvPr/>
              </p:nvSpPr>
              <p:spPr>
                <a:xfrm rot="10800000">
                  <a:off x="10685485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" name="Text Placeholder 12">
              <a:extLst>
                <a:ext uri="{FF2B5EF4-FFF2-40B4-BE49-F238E27FC236}">
                  <a16:creationId xmlns:a16="http://schemas.microsoft.com/office/drawing/2014/main" id="{2C15A98C-8C39-E24D-BC01-047C66A12E8F}"/>
                </a:ext>
              </a:extLst>
            </p:cNvPr>
            <p:cNvSpPr txBox="1">
              <a:spLocks/>
            </p:cNvSpPr>
            <p:nvPr/>
          </p:nvSpPr>
          <p:spPr>
            <a:xfrm>
              <a:off x="4259578" y="5895571"/>
              <a:ext cx="11155513" cy="936616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Pa mor </a:t>
              </a:r>
              <a:r>
                <a:rPr lang="en-GB" sz="2400" b="0" dirty="0" err="1">
                  <a:solidFill>
                    <a:srgbClr val="019967"/>
                  </a:solidFill>
                </a:rPr>
                <a:t>bwysig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yw</a:t>
              </a:r>
              <a:r>
                <a:rPr lang="en-GB" sz="2400" b="0" dirty="0">
                  <a:solidFill>
                    <a:srgbClr val="019967"/>
                  </a:solidFill>
                </a:rPr>
                <a:t> hi </a:t>
              </a:r>
              <a:r>
                <a:rPr lang="en-GB" sz="2400" b="0" dirty="0" err="1">
                  <a:solidFill>
                    <a:srgbClr val="019967"/>
                  </a:solidFill>
                </a:rPr>
                <a:t>fod</a:t>
              </a:r>
              <a:r>
                <a:rPr lang="en-GB" sz="2400" b="0" dirty="0">
                  <a:solidFill>
                    <a:srgbClr val="019967"/>
                  </a:solidFill>
                </a:rPr>
                <a:t> data personol </a:t>
              </a:r>
              <a:r>
                <a:rPr lang="en-GB" sz="2400" b="0" dirty="0" err="1">
                  <a:solidFill>
                    <a:srgbClr val="019967"/>
                  </a:solidFill>
                </a:rPr>
                <a:t>pobl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cael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ddiogelu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a'i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gadw'n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breifat</a:t>
              </a:r>
              <a:r>
                <a:rPr lang="en-GB" sz="2400" b="0" dirty="0">
                  <a:solidFill>
                    <a:srgbClr val="019967"/>
                  </a:solidFill>
                </a:rPr>
                <a:t> pan </a:t>
              </a:r>
              <a:r>
                <a:rPr lang="en-GB" sz="2400" b="0" dirty="0" err="1">
                  <a:solidFill>
                    <a:srgbClr val="019967"/>
                  </a:solidFill>
                </a:rPr>
                <a:t>fyddan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nhw’n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mynd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ar-lein</a:t>
              </a:r>
              <a:r>
                <a:rPr lang="en-GB" sz="2400" b="0" dirty="0">
                  <a:solidFill>
                    <a:srgbClr val="019967"/>
                  </a:solidFill>
                </a:rPr>
                <a:t>? 
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652CE4-9B15-7143-B88E-65EAB769AB48}"/>
                </a:ext>
              </a:extLst>
            </p:cNvPr>
            <p:cNvGrpSpPr/>
            <p:nvPr/>
          </p:nvGrpSpPr>
          <p:grpSpPr>
            <a:xfrm>
              <a:off x="4992734" y="7198206"/>
              <a:ext cx="2270719" cy="580104"/>
              <a:chOff x="4992734" y="7092402"/>
              <a:chExt cx="2270719" cy="580104"/>
            </a:xfrm>
          </p:grpSpPr>
          <p:sp>
            <p:nvSpPr>
              <p:cNvPr id="61" name="Text Placeholder 12">
                <a:extLst>
                  <a:ext uri="{FF2B5EF4-FFF2-40B4-BE49-F238E27FC236}">
                    <a16:creationId xmlns:a16="http://schemas.microsoft.com/office/drawing/2014/main" id="{84991AA3-3958-324E-98E9-8DDF16B2B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9146" y="7092402"/>
                <a:ext cx="1904307" cy="58010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b="0" dirty="0" err="1">
                    <a:solidFill>
                      <a:srgbClr val="019967"/>
                    </a:solidFill>
                  </a:rPr>
                  <a:t>Pwysig</a:t>
                </a:r>
                <a:endParaRPr lang="en-GB" sz="2400" b="0" dirty="0">
                  <a:solidFill>
                    <a:srgbClr val="019967"/>
                  </a:solidFill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0A74A1D-08FC-EC42-8581-0925EE0B4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92734" y="7151374"/>
                <a:ext cx="366412" cy="366412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B2F137-7B58-F74E-8966-2C0F15F2C9E4}"/>
                </a:ext>
              </a:extLst>
            </p:cNvPr>
            <p:cNvGrpSpPr/>
            <p:nvPr/>
          </p:nvGrpSpPr>
          <p:grpSpPr>
            <a:xfrm>
              <a:off x="8238351" y="7208254"/>
              <a:ext cx="2049962" cy="580104"/>
              <a:chOff x="8238351" y="7102450"/>
              <a:chExt cx="2049962" cy="580104"/>
            </a:xfrm>
          </p:grpSpPr>
          <p:sp>
            <p:nvSpPr>
              <p:cNvPr id="65" name="Text Placeholder 12">
                <a:extLst>
                  <a:ext uri="{FF2B5EF4-FFF2-40B4-BE49-F238E27FC236}">
                    <a16:creationId xmlns:a16="http://schemas.microsoft.com/office/drawing/2014/main" id="{EE833EDB-E8EC-FB40-A80D-06EA9F81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4974" y="7102450"/>
                <a:ext cx="1703339" cy="58010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b="0" dirty="0" err="1">
                    <a:solidFill>
                      <a:srgbClr val="019967"/>
                    </a:solidFill>
                  </a:rPr>
                  <a:t>Ansicr</a:t>
                </a:r>
                <a:endParaRPr lang="en-GB" sz="2400" b="0" dirty="0">
                  <a:solidFill>
                    <a:srgbClr val="019967"/>
                  </a:solidFill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9863C15-83D3-DD44-A107-94C70E01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38351" y="7151374"/>
                <a:ext cx="366412" cy="366412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3AE638-9893-F54F-98D0-F53A1F83BEBA}"/>
                </a:ext>
              </a:extLst>
            </p:cNvPr>
            <p:cNvGrpSpPr/>
            <p:nvPr/>
          </p:nvGrpSpPr>
          <p:grpSpPr>
            <a:xfrm>
              <a:off x="11609834" y="7208254"/>
              <a:ext cx="3682033" cy="521729"/>
              <a:chOff x="12448610" y="7102450"/>
              <a:chExt cx="3682033" cy="521729"/>
            </a:xfrm>
          </p:grpSpPr>
          <p:sp>
            <p:nvSpPr>
              <p:cNvPr id="66" name="Text Placeholder 12">
                <a:extLst>
                  <a:ext uri="{FF2B5EF4-FFF2-40B4-BE49-F238E27FC236}">
                    <a16:creationId xmlns:a16="http://schemas.microsoft.com/office/drawing/2014/main" id="{64BD9F65-BBB9-004D-A2E7-E246BEA3E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1421" y="7102450"/>
                <a:ext cx="3119222" cy="5217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b="0" dirty="0" err="1">
                    <a:solidFill>
                      <a:srgbClr val="019967"/>
                    </a:solidFill>
                  </a:rPr>
                  <a:t>Ddim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yn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bwysig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
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84899CC-E003-5A44-A1AE-2A73030BD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48610" y="7151374"/>
                <a:ext cx="366412" cy="366412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4D09DA-4522-7345-95DD-4242C58AA416}"/>
              </a:ext>
            </a:extLst>
          </p:cNvPr>
          <p:cNvGrpSpPr/>
          <p:nvPr/>
        </p:nvGrpSpPr>
        <p:grpSpPr>
          <a:xfrm>
            <a:off x="342401" y="1638135"/>
            <a:ext cx="11155513" cy="2503167"/>
            <a:chOff x="2035553" y="2593256"/>
            <a:chExt cx="11155513" cy="250316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E60CEA-9BE4-7D41-B60E-B0345F859BB6}"/>
                </a:ext>
              </a:extLst>
            </p:cNvPr>
            <p:cNvSpPr/>
            <p:nvPr/>
          </p:nvSpPr>
          <p:spPr>
            <a:xfrm>
              <a:off x="2035553" y="2593256"/>
              <a:ext cx="11155513" cy="25031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98D94A-E560-BD4F-95E2-AC204039892C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Placeholder 9">
              <a:extLst>
                <a:ext uri="{FF2B5EF4-FFF2-40B4-BE49-F238E27FC236}">
                  <a16:creationId xmlns:a16="http://schemas.microsoft.com/office/drawing/2014/main" id="{F6406CA3-1514-954D-9E88-712BED41C2F5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Cwestiwn</a:t>
              </a:r>
              <a:r>
                <a:rPr lang="en-GB" sz="2800" dirty="0"/>
                <a:t> 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FBF254-7370-4D45-A5AF-E36F7C1DD33C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4B01A17-5776-8C44-B368-BFED2D12F55B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1FB4F1-4313-804D-ABD4-149E39D64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E8AD1F-087A-5048-ABE9-20D8588D1BB6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8DE972C-83B9-AA42-80BE-6E368493FE07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76B858-3803-FA4F-8CD4-F7B361317C8A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9F9087D4-975C-A34F-8C79-B416F62D8888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BEC1EE91-6057-CC48-BF38-4F938CA955A9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8E362175-D4E3-8E4C-8A2A-4AB8D640EC87}"/>
                </a:ext>
              </a:extLst>
            </p:cNvPr>
            <p:cNvSpPr txBox="1">
              <a:spLocks/>
            </p:cNvSpPr>
            <p:nvPr/>
          </p:nvSpPr>
          <p:spPr>
            <a:xfrm>
              <a:off x="2694499" y="3844839"/>
              <a:ext cx="9837620" cy="580104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Pam </a:t>
              </a:r>
              <a:r>
                <a:rPr lang="en-GB" sz="2400" b="0" dirty="0" err="1">
                  <a:solidFill>
                    <a:srgbClr val="019967"/>
                  </a:solidFill>
                </a:rPr>
                <a:t>mae</a:t>
              </a:r>
              <a:r>
                <a:rPr lang="en-GB" sz="2400" b="0" dirty="0">
                  <a:solidFill>
                    <a:srgbClr val="019967"/>
                  </a:solidFill>
                </a:rPr>
                <a:t> apiau a </a:t>
              </a:r>
              <a:r>
                <a:rPr lang="en-GB" sz="2400" b="0" dirty="0" err="1">
                  <a:solidFill>
                    <a:srgbClr val="019967"/>
                  </a:solidFill>
                </a:rPr>
                <a:t>gwefannau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casglu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data’r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defnyddwyr</a:t>
              </a:r>
              <a:r>
                <a:rPr lang="en-GB" sz="2400" b="0" dirty="0">
                  <a:solidFill>
                    <a:srgbClr val="019967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5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39098C-FF7A-DD47-A74A-5FDE4F50579C}"/>
              </a:ext>
            </a:extLst>
          </p:cNvPr>
          <p:cNvGrpSpPr/>
          <p:nvPr/>
        </p:nvGrpSpPr>
        <p:grpSpPr>
          <a:xfrm>
            <a:off x="815023" y="1721033"/>
            <a:ext cx="10015689" cy="10309011"/>
            <a:chOff x="2522805" y="2024604"/>
            <a:chExt cx="11228866" cy="1155771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F595858-F4C3-CA4B-96FE-6A0A51282AF6}"/>
                </a:ext>
              </a:extLst>
            </p:cNvPr>
            <p:cNvSpPr/>
            <p:nvPr/>
          </p:nvSpPr>
          <p:spPr>
            <a:xfrm>
              <a:off x="2522805" y="2024604"/>
              <a:ext cx="11228866" cy="11557717"/>
            </a:xfrm>
            <a:prstGeom prst="roundRect">
              <a:avLst>
                <a:gd name="adj" fmla="val 3402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B0C53C0-B5BF-4446-A113-0E418B935774}"/>
                </a:ext>
              </a:extLst>
            </p:cNvPr>
            <p:cNvSpPr/>
            <p:nvPr/>
          </p:nvSpPr>
          <p:spPr>
            <a:xfrm>
              <a:off x="2912317" y="2679299"/>
              <a:ext cx="10432954" cy="984060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BFE076F-926D-0440-B4B5-B5F6D79FC46F}"/>
                </a:ext>
              </a:extLst>
            </p:cNvPr>
            <p:cNvSpPr/>
            <p:nvPr/>
          </p:nvSpPr>
          <p:spPr>
            <a:xfrm>
              <a:off x="7773626" y="12771310"/>
              <a:ext cx="547666" cy="5473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67E796F-C729-A948-8E17-C43818EEB5CC}"/>
                </a:ext>
              </a:extLst>
            </p:cNvPr>
            <p:cNvSpPr/>
            <p:nvPr/>
          </p:nvSpPr>
          <p:spPr>
            <a:xfrm>
              <a:off x="7412032" y="2357492"/>
              <a:ext cx="723187" cy="7039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E6DD3F-296A-834C-8737-0874FE4765FE}"/>
                </a:ext>
              </a:extLst>
            </p:cNvPr>
            <p:cNvSpPr/>
            <p:nvPr/>
          </p:nvSpPr>
          <p:spPr>
            <a:xfrm>
              <a:off x="8334010" y="2306766"/>
              <a:ext cx="189395" cy="187387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4B61A-014C-DA4D-980D-A256F9D990EE}"/>
              </a:ext>
            </a:extLst>
          </p:cNvPr>
          <p:cNvSpPr/>
          <p:nvPr/>
        </p:nvSpPr>
        <p:spPr>
          <a:xfrm>
            <a:off x="1741628" y="2969739"/>
            <a:ext cx="7884694" cy="582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0"/>
              </a:spcAft>
            </a:pPr>
            <a:r>
              <a:rPr lang="cy-GB" sz="2400" dirty="0">
                <a:latin typeface="Overpass Mono" pitchFamily="49" charset="77"/>
              </a:rPr>
              <a:t>Ers mis Medi 2021, mae'r gyfraith yn dweud bod angen i gwmnïau ar-lein fod yn ofalus iawn wrth ddefnyddio data personol plant.</a:t>
            </a:r>
          </a:p>
          <a:p>
            <a:pPr>
              <a:spcAft>
                <a:spcPts val="2000"/>
              </a:spcAft>
            </a:pPr>
            <a:r>
              <a:rPr lang="en-US" sz="2400" dirty="0" err="1">
                <a:latin typeface="Overpass Mono" pitchFamily="49" charset="77"/>
              </a:rPr>
              <a:t>Rhaid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i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gwmnïau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ddilyn</a:t>
            </a:r>
            <a:r>
              <a:rPr lang="en-US" sz="2400" dirty="0">
                <a:latin typeface="Overpass Mono" pitchFamily="49" charset="77"/>
              </a:rPr>
              <a:t> 15 o </a:t>
            </a:r>
            <a:r>
              <a:rPr lang="en-US" sz="2400" dirty="0" err="1">
                <a:latin typeface="Overpass Mono" pitchFamily="49" charset="77"/>
              </a:rPr>
              <a:t>reolau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sy'n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sicrhau</a:t>
            </a:r>
            <a:r>
              <a:rPr lang="en-US" sz="2400" dirty="0">
                <a:latin typeface="Overpass Mono" pitchFamily="49" charset="77"/>
              </a:rPr>
              <a:t> bod </a:t>
            </a:r>
            <a:r>
              <a:rPr lang="en-US" sz="2400" dirty="0" err="1">
                <a:latin typeface="Overpass Mono" pitchFamily="49" charset="77"/>
              </a:rPr>
              <a:t>eu</a:t>
            </a:r>
            <a:r>
              <a:rPr lang="en-US" sz="2400" dirty="0">
                <a:latin typeface="Overpass Mono" pitchFamily="49" charset="77"/>
              </a:rPr>
              <a:t> data personol </a:t>
            </a:r>
            <a:r>
              <a:rPr lang="en-US" sz="2400" dirty="0" err="1">
                <a:latin typeface="Overpass Mono" pitchFamily="49" charset="77"/>
              </a:rPr>
              <a:t>yn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cael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ei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ddiogelu</a:t>
            </a:r>
            <a:r>
              <a:rPr lang="en-US" sz="2400" dirty="0">
                <a:latin typeface="Overpass Mono" pitchFamily="49" charset="77"/>
              </a:rPr>
              <a:t> pan </a:t>
            </a:r>
            <a:r>
              <a:rPr lang="en-US" sz="2400" dirty="0" err="1">
                <a:latin typeface="Overpass Mono" pitchFamily="49" charset="77"/>
              </a:rPr>
              <a:t>fydd</a:t>
            </a:r>
            <a:r>
              <a:rPr lang="en-US" sz="2400" dirty="0">
                <a:latin typeface="Overpass Mono" pitchFamily="49" charset="77"/>
              </a:rPr>
              <a:t> plant </a:t>
            </a:r>
            <a:r>
              <a:rPr lang="en-US" sz="2400" dirty="0" err="1">
                <a:latin typeface="Overpass Mono" pitchFamily="49" charset="77"/>
              </a:rPr>
              <a:t>yn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defnyddio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eu</a:t>
            </a:r>
            <a:r>
              <a:rPr lang="en-US" sz="2400" dirty="0">
                <a:latin typeface="Overpass Mono" pitchFamily="49" charset="77"/>
              </a:rPr>
              <a:t> hap, </a:t>
            </a:r>
            <a:r>
              <a:rPr lang="en-US" sz="2400" dirty="0" err="1">
                <a:latin typeface="Overpass Mono" pitchFamily="49" charset="77"/>
              </a:rPr>
              <a:t>eu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gwefan</a:t>
            </a:r>
            <a:r>
              <a:rPr lang="en-US" sz="2400" dirty="0">
                <a:latin typeface="Overpass Mono" pitchFamily="49" charset="77"/>
              </a:rPr>
              <a:t> neu </a:t>
            </a:r>
            <a:r>
              <a:rPr lang="en-US" sz="2400" dirty="0" err="1">
                <a:latin typeface="Overpass Mono" pitchFamily="49" charset="77"/>
              </a:rPr>
              <a:t>eu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gwasanaeth</a:t>
            </a:r>
            <a:r>
              <a:rPr lang="en-US" sz="2400" dirty="0">
                <a:latin typeface="Overpass Mono" pitchFamily="49" charset="77"/>
              </a:rPr>
              <a:t>. </a:t>
            </a:r>
          </a:p>
          <a:p>
            <a:pPr>
              <a:spcAft>
                <a:spcPts val="2000"/>
              </a:spcAft>
            </a:pPr>
            <a:r>
              <a:rPr lang="en-US" sz="2400" dirty="0" err="1">
                <a:latin typeface="Overpass Mono" pitchFamily="49" charset="77"/>
              </a:rPr>
              <a:t>Gyda'i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gilydd</a:t>
            </a:r>
            <a:r>
              <a:rPr lang="en-US" sz="2400" dirty="0">
                <a:latin typeface="Overpass Mono" pitchFamily="49" charset="77"/>
              </a:rPr>
              <a:t>, </a:t>
            </a:r>
            <a:r>
              <a:rPr lang="en-US" sz="2400" dirty="0" err="1">
                <a:latin typeface="Overpass Mono" pitchFamily="49" charset="77"/>
              </a:rPr>
              <a:t>yr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enw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ar</a:t>
            </a:r>
            <a:r>
              <a:rPr lang="en-US" sz="2400" dirty="0">
                <a:latin typeface="Overpass Mono" pitchFamily="49" charset="77"/>
              </a:rPr>
              <a:t> y </a:t>
            </a:r>
            <a:r>
              <a:rPr lang="en-US" sz="2400" dirty="0" err="1">
                <a:latin typeface="Overpass Mono" pitchFamily="49" charset="77"/>
              </a:rPr>
              <a:t>rheolau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hyn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yw’r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b="1" dirty="0">
                <a:latin typeface="Overpass Mono" pitchFamily="49" charset="77"/>
              </a:rPr>
              <a:t>Cod Plant</a:t>
            </a:r>
            <a:r>
              <a:rPr lang="en-US" sz="2400" dirty="0">
                <a:latin typeface="Overpass Mono" pitchFamily="49" charset="77"/>
              </a:rPr>
              <a:t>. </a:t>
            </a:r>
          </a:p>
          <a:p>
            <a:pPr>
              <a:spcAft>
                <a:spcPts val="2000"/>
              </a:spcAft>
            </a:pPr>
            <a:r>
              <a:rPr lang="en-US" sz="2400" dirty="0" err="1">
                <a:latin typeface="Overpass Mono" pitchFamily="49" charset="77"/>
              </a:rPr>
              <a:t>Cafodd</a:t>
            </a:r>
            <a:r>
              <a:rPr lang="en-US" sz="2400" dirty="0">
                <a:latin typeface="Overpass Mono" pitchFamily="49" charset="77"/>
              </a:rPr>
              <a:t> y Cod Plant </a:t>
            </a:r>
            <a:r>
              <a:rPr lang="en-US" sz="2400" dirty="0" err="1">
                <a:latin typeface="Overpass Mono" pitchFamily="49" charset="77"/>
              </a:rPr>
              <a:t>ei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greu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gan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sefydliad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o'r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enw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yr</a:t>
            </a:r>
            <a:r>
              <a:rPr lang="en-US" sz="2400" dirty="0">
                <a:latin typeface="Overpass Mono" pitchFamily="49" charset="77"/>
              </a:rPr>
              <a:t> ICO. </a:t>
            </a:r>
            <a:r>
              <a:rPr lang="en-US" sz="2400" dirty="0" err="1">
                <a:latin typeface="Overpass Mono" pitchFamily="49" charset="77"/>
              </a:rPr>
              <a:t>Yr</a:t>
            </a:r>
            <a:r>
              <a:rPr lang="en-US" sz="2400" dirty="0">
                <a:latin typeface="Overpass Mono" pitchFamily="49" charset="77"/>
              </a:rPr>
              <a:t> ICO </a:t>
            </a:r>
            <a:r>
              <a:rPr lang="en-US" sz="2400" dirty="0" err="1">
                <a:latin typeface="Overpass Mono" pitchFamily="49" charset="77"/>
              </a:rPr>
              <a:t>sy’n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gyfrifol</a:t>
            </a:r>
            <a:r>
              <a:rPr lang="en-US" sz="2400" dirty="0">
                <a:latin typeface="Overpass Mono" pitchFamily="49" charset="77"/>
              </a:rPr>
              <a:t> am </a:t>
            </a:r>
            <a:r>
              <a:rPr lang="en-US" sz="2400" dirty="0" err="1">
                <a:latin typeface="Overpass Mono" pitchFamily="49" charset="77"/>
              </a:rPr>
              <a:t>gadw’n</a:t>
            </a:r>
            <a:r>
              <a:rPr lang="en-US" sz="2400" dirty="0">
                <a:latin typeface="Overpass Mono" pitchFamily="49" charset="77"/>
              </a:rPr>
              <a:t> data </a:t>
            </a:r>
            <a:r>
              <a:rPr lang="en-US" sz="2400" dirty="0" err="1">
                <a:latin typeface="Overpass Mono" pitchFamily="49" charset="77"/>
              </a:rPr>
              <a:t>personol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yn</a:t>
            </a:r>
            <a:r>
              <a:rPr lang="en-US" sz="2400" dirty="0">
                <a:latin typeface="Overpass Mono" pitchFamily="49" charset="77"/>
              </a:rPr>
              <a:t> </a:t>
            </a:r>
            <a:r>
              <a:rPr lang="en-US" sz="2400" dirty="0" err="1">
                <a:latin typeface="Overpass Mono" pitchFamily="49" charset="77"/>
              </a:rPr>
              <a:t>ddiogel</a:t>
            </a:r>
            <a:r>
              <a:rPr lang="en-US" sz="2400" dirty="0">
                <a:latin typeface="Overpass Mono" pitchFamily="49" charset="77"/>
              </a:rPr>
              <a:t>. </a:t>
            </a:r>
            <a:r>
              <a:rPr lang="en-US" sz="2400" b="1" dirty="0">
                <a:latin typeface="Overpass Mono" pitchFamily="49" charset="77"/>
              </a:rPr>
              <a:t>
</a:t>
            </a:r>
            <a:endParaRPr lang="en-US" sz="2400" dirty="0">
              <a:latin typeface="Overpass Mono" pitchFamily="49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5023E3-D852-4D42-924A-7FE63A1D4D3E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14534547" cy="110990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1A740-E402-E84C-BE02-51348354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27958" y="2304994"/>
            <a:ext cx="3904075" cy="61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096809C-1049-BF49-89DE-4729F40F4218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14534547" cy="78237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</a:t>
            </a:r>
          </a:p>
          <a:p>
            <a:pPr>
              <a:lnSpc>
                <a:spcPct val="100000"/>
              </a:lnSpc>
            </a:pP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Preifatrwydd</a:t>
            </a:r>
            <a:endParaRPr lang="en-GB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0A752B-AA7B-EB4A-A763-C41BD494B5BD}"/>
              </a:ext>
            </a:extLst>
          </p:cNvPr>
          <p:cNvGrpSpPr/>
          <p:nvPr/>
        </p:nvGrpSpPr>
        <p:grpSpPr>
          <a:xfrm>
            <a:off x="585389" y="2035172"/>
            <a:ext cx="6981994" cy="3385076"/>
            <a:chOff x="946692" y="1527309"/>
            <a:chExt cx="6981994" cy="33850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B7CEBA-4A30-4B40-BBA6-28CF90ED6D0C}"/>
                </a:ext>
              </a:extLst>
            </p:cNvPr>
            <p:cNvSpPr/>
            <p:nvPr/>
          </p:nvSpPr>
          <p:spPr>
            <a:xfrm>
              <a:off x="1175658" y="1776154"/>
              <a:ext cx="6753028" cy="313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540000" rtlCol="0" anchor="ctr"/>
            <a:lstStyle/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Dylai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gosodiad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preifatrwydd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plant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fod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wedi’i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osod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uchel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awtomatig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.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94A28C-2262-3E46-AFB1-D15CB988C38E}"/>
                </a:ext>
              </a:extLst>
            </p:cNvPr>
            <p:cNvGrpSpPr/>
            <p:nvPr/>
          </p:nvGrpSpPr>
          <p:grpSpPr>
            <a:xfrm>
              <a:off x="946692" y="1527309"/>
              <a:ext cx="497688" cy="497689"/>
              <a:chOff x="8292539" y="1401052"/>
              <a:chExt cx="497688" cy="49768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581D43F-9CE3-7949-96CA-F6A1B12BEE46}"/>
                  </a:ext>
                </a:extLst>
              </p:cNvPr>
              <p:cNvSpPr/>
              <p:nvPr/>
            </p:nvSpPr>
            <p:spPr>
              <a:xfrm>
                <a:off x="829253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9C7BE670-AAC5-8F4C-86DA-1C4CEB1772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462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1</a:t>
                </a: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476F517-80BB-504B-92B1-1DB2D8E1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" r="44"/>
          <a:stretch/>
        </p:blipFill>
        <p:spPr>
          <a:xfrm>
            <a:off x="8690207" y="320224"/>
            <a:ext cx="6350195" cy="88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096809C-1049-BF49-89DE-4729F40F4218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14534547" cy="78237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 </a:t>
            </a:r>
            <a:b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Proffilio</a:t>
            </a:r>
            <a:endParaRPr lang="en-GB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D12248-296C-3240-BF83-BB4D8E9B67FD}"/>
              </a:ext>
            </a:extLst>
          </p:cNvPr>
          <p:cNvGrpSpPr/>
          <p:nvPr/>
        </p:nvGrpSpPr>
        <p:grpSpPr>
          <a:xfrm>
            <a:off x="585389" y="2025124"/>
            <a:ext cx="6981994" cy="3385076"/>
            <a:chOff x="946692" y="1527309"/>
            <a:chExt cx="6981994" cy="33850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2B3D64-6B74-404E-8693-D536DB8A9148}"/>
                </a:ext>
              </a:extLst>
            </p:cNvPr>
            <p:cNvSpPr/>
            <p:nvPr/>
          </p:nvSpPr>
          <p:spPr>
            <a:xfrm>
              <a:off x="1175658" y="1776154"/>
              <a:ext cx="6753028" cy="313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540000" rtlCol="0" anchor="ctr"/>
            <a:lstStyle/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Dylai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proffilio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fod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wedi’i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ddiffodd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ddiofyn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gyfrifon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plant.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15B1D0-D095-AA4D-A190-E4CC10DEE549}"/>
                </a:ext>
              </a:extLst>
            </p:cNvPr>
            <p:cNvGrpSpPr/>
            <p:nvPr/>
          </p:nvGrpSpPr>
          <p:grpSpPr>
            <a:xfrm>
              <a:off x="946692" y="1527309"/>
              <a:ext cx="497688" cy="497689"/>
              <a:chOff x="8292539" y="1401052"/>
              <a:chExt cx="497688" cy="49768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7212732-74B4-6949-B765-441280327976}"/>
                  </a:ext>
                </a:extLst>
              </p:cNvPr>
              <p:cNvSpPr/>
              <p:nvPr/>
            </p:nvSpPr>
            <p:spPr>
              <a:xfrm>
                <a:off x="829253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ontent Placeholder 3">
                <a:extLst>
                  <a:ext uri="{FF2B5EF4-FFF2-40B4-BE49-F238E27FC236}">
                    <a16:creationId xmlns:a16="http://schemas.microsoft.com/office/drawing/2014/main" id="{03998EDD-B364-054F-B344-666F31BFF2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462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2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3A14C1-CBFA-6D41-9112-9746ED9EAF75}"/>
              </a:ext>
            </a:extLst>
          </p:cNvPr>
          <p:cNvGrpSpPr/>
          <p:nvPr/>
        </p:nvGrpSpPr>
        <p:grpSpPr>
          <a:xfrm>
            <a:off x="6156359" y="791757"/>
            <a:ext cx="9709955" cy="3462109"/>
            <a:chOff x="2562473" y="2593255"/>
            <a:chExt cx="9709955" cy="346210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47A7A9-1075-C84B-97F2-E156361D1E6D}"/>
                </a:ext>
              </a:extLst>
            </p:cNvPr>
            <p:cNvSpPr/>
            <p:nvPr/>
          </p:nvSpPr>
          <p:spPr>
            <a:xfrm>
              <a:off x="3180798" y="2593255"/>
              <a:ext cx="8865024" cy="34621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3A5F73-91F3-B743-8800-5C9DBFC376C7}"/>
                </a:ext>
              </a:extLst>
            </p:cNvPr>
            <p:cNvSpPr/>
            <p:nvPr/>
          </p:nvSpPr>
          <p:spPr>
            <a:xfrm>
              <a:off x="3160700" y="2593257"/>
              <a:ext cx="8905220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Placeholder 9">
              <a:extLst>
                <a:ext uri="{FF2B5EF4-FFF2-40B4-BE49-F238E27FC236}">
                  <a16:creationId xmlns:a16="http://schemas.microsoft.com/office/drawing/2014/main" id="{C60E1CC2-CBFE-B142-96B1-1F5699E3EB69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Proffilio</a:t>
              </a:r>
              <a:endParaRPr lang="en-GB" sz="28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7CD591-C70F-AF47-BB5C-9E0F9F8274B9}"/>
                </a:ext>
              </a:extLst>
            </p:cNvPr>
            <p:cNvGrpSpPr/>
            <p:nvPr/>
          </p:nvGrpSpPr>
          <p:grpSpPr>
            <a:xfrm>
              <a:off x="3283217" y="2680893"/>
              <a:ext cx="366748" cy="366748"/>
              <a:chOff x="3243703" y="2663960"/>
              <a:chExt cx="366748" cy="36674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88460EF-C024-4348-AD12-1ED7E61B9EFE}"/>
                  </a:ext>
                </a:extLst>
              </p:cNvPr>
              <p:cNvSpPr/>
              <p:nvPr/>
            </p:nvSpPr>
            <p:spPr>
              <a:xfrm>
                <a:off x="3243703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A5FB3EE-D34A-9E48-BDB4-A84CFF4BF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390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6B8481-5E41-A445-889B-11A62219F6C0}"/>
                </a:ext>
              </a:extLst>
            </p:cNvPr>
            <p:cNvGrpSpPr/>
            <p:nvPr/>
          </p:nvGrpSpPr>
          <p:grpSpPr>
            <a:xfrm>
              <a:off x="11098160" y="2686867"/>
              <a:ext cx="776902" cy="366748"/>
              <a:chOff x="9388318" y="2669934"/>
              <a:chExt cx="776902" cy="36674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698C97-98CD-174A-B011-232F277CEE07}"/>
                  </a:ext>
                </a:extLst>
              </p:cNvPr>
              <p:cNvSpPr/>
              <p:nvPr/>
            </p:nvSpPr>
            <p:spPr>
              <a:xfrm>
                <a:off x="938831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987D997-DFAB-1346-87D3-6B639BAE7236}"/>
                  </a:ext>
                </a:extLst>
              </p:cNvPr>
              <p:cNvSpPr/>
              <p:nvPr/>
            </p:nvSpPr>
            <p:spPr>
              <a:xfrm>
                <a:off x="979847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riangle 51">
                <a:extLst>
                  <a:ext uri="{FF2B5EF4-FFF2-40B4-BE49-F238E27FC236}">
                    <a16:creationId xmlns:a16="http://schemas.microsoft.com/office/drawing/2014/main" id="{0B23B722-5780-194B-91F8-A064AF3CAFEA}"/>
                  </a:ext>
                </a:extLst>
              </p:cNvPr>
              <p:cNvSpPr/>
              <p:nvPr/>
            </p:nvSpPr>
            <p:spPr>
              <a:xfrm>
                <a:off x="990285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iangle 52">
                <a:extLst>
                  <a:ext uri="{FF2B5EF4-FFF2-40B4-BE49-F238E27FC236}">
                    <a16:creationId xmlns:a16="http://schemas.microsoft.com/office/drawing/2014/main" id="{650CBEE7-34F3-AB42-89E7-37D07B611240}"/>
                  </a:ext>
                </a:extLst>
              </p:cNvPr>
              <p:cNvSpPr/>
              <p:nvPr/>
            </p:nvSpPr>
            <p:spPr>
              <a:xfrm rot="10800000">
                <a:off x="949270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7EB08808-D66A-4645-A0E6-3AB083899B81}"/>
                </a:ext>
              </a:extLst>
            </p:cNvPr>
            <p:cNvSpPr txBox="1">
              <a:spLocks/>
            </p:cNvSpPr>
            <p:nvPr/>
          </p:nvSpPr>
          <p:spPr>
            <a:xfrm>
              <a:off x="4246179" y="3714287"/>
              <a:ext cx="7445508" cy="1220047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Proffilio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yw</a:t>
              </a:r>
              <a:r>
                <a:rPr lang="en-GB" sz="2400" b="0" dirty="0">
                  <a:solidFill>
                    <a:srgbClr val="019967"/>
                  </a:solidFill>
                </a:rPr>
                <a:t> pan </a:t>
              </a:r>
              <a:r>
                <a:rPr lang="en-GB" sz="2400" b="0" dirty="0" err="1">
                  <a:solidFill>
                    <a:srgbClr val="019967"/>
                  </a:solidFill>
                </a:rPr>
                <a:t>fydd</a:t>
              </a:r>
              <a:r>
                <a:rPr lang="en-GB" sz="2400" b="0" dirty="0">
                  <a:solidFill>
                    <a:srgbClr val="019967"/>
                  </a:solidFill>
                </a:rPr>
                <a:t> ap neu </a:t>
              </a:r>
              <a:r>
                <a:rPr lang="en-GB" sz="2400" b="0" dirty="0" err="1">
                  <a:solidFill>
                    <a:srgbClr val="019967"/>
                  </a:solidFill>
                </a:rPr>
                <a:t>wefan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olrhain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dirty="0" err="1">
                  <a:solidFill>
                    <a:srgbClr val="019967"/>
                  </a:solidFill>
                </a:rPr>
                <a:t>gweithgaredd</a:t>
              </a:r>
              <a:r>
                <a:rPr lang="en-GB" sz="2400" dirty="0">
                  <a:solidFill>
                    <a:srgbClr val="019967"/>
                  </a:solidFill>
                </a:rPr>
                <a:t> </a:t>
              </a:r>
              <a:r>
                <a:rPr lang="en-GB" sz="2400" dirty="0" err="1">
                  <a:solidFill>
                    <a:srgbClr val="019967"/>
                  </a:solidFill>
                </a:rPr>
                <a:t>ar-lein</a:t>
              </a:r>
              <a:r>
                <a:rPr lang="en-GB" sz="240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>
                  <a:solidFill>
                    <a:srgbClr val="019967"/>
                  </a:solidFill>
                </a:rPr>
                <a:t>y </a:t>
              </a:r>
              <a:r>
                <a:rPr lang="en-GB" sz="2400" b="0" dirty="0" err="1">
                  <a:solidFill>
                    <a:srgbClr val="019967"/>
                  </a:solidFill>
                </a:rPr>
                <a:t>defnyddiwr</a:t>
              </a:r>
              <a:r>
                <a:rPr lang="en-GB" sz="2400" b="0" dirty="0">
                  <a:solidFill>
                    <a:srgbClr val="019967"/>
                  </a:solidFill>
                </a:rPr>
                <a:t>, er </a:t>
              </a:r>
              <a:r>
                <a:rPr lang="en-GB" sz="2400" b="0" dirty="0" err="1">
                  <a:solidFill>
                    <a:srgbClr val="019967"/>
                  </a:solidFill>
                </a:rPr>
                <a:t>enghraifft</a:t>
              </a:r>
              <a:r>
                <a:rPr lang="en-GB" sz="2400" b="0" dirty="0">
                  <a:solidFill>
                    <a:srgbClr val="019967"/>
                  </a:solidFill>
                </a:rPr>
                <a:t>, </a:t>
              </a:r>
              <a:r>
                <a:rPr lang="en-GB" sz="2400" b="0" dirty="0" err="1">
                  <a:solidFill>
                    <a:srgbClr val="019967"/>
                  </a:solidFill>
                </a:rPr>
                <a:t>beth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brynu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neu'r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fideos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hoffi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gwylio</a:t>
              </a:r>
              <a:r>
                <a:rPr lang="en-GB" sz="2400" b="0" dirty="0">
                  <a:solidFill>
                    <a:srgbClr val="019967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2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A3A14C1-CBFA-6D41-9112-9746ED9EAF75}"/>
              </a:ext>
            </a:extLst>
          </p:cNvPr>
          <p:cNvGrpSpPr/>
          <p:nvPr/>
        </p:nvGrpSpPr>
        <p:grpSpPr>
          <a:xfrm>
            <a:off x="6156359" y="791757"/>
            <a:ext cx="9709955" cy="3462109"/>
            <a:chOff x="2562473" y="2593255"/>
            <a:chExt cx="9709955" cy="346210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47A7A9-1075-C84B-97F2-E156361D1E6D}"/>
                </a:ext>
              </a:extLst>
            </p:cNvPr>
            <p:cNvSpPr/>
            <p:nvPr/>
          </p:nvSpPr>
          <p:spPr>
            <a:xfrm>
              <a:off x="3180798" y="2593255"/>
              <a:ext cx="8865024" cy="34621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3A5F73-91F3-B743-8800-5C9DBFC376C7}"/>
                </a:ext>
              </a:extLst>
            </p:cNvPr>
            <p:cNvSpPr/>
            <p:nvPr/>
          </p:nvSpPr>
          <p:spPr>
            <a:xfrm>
              <a:off x="3160700" y="2593257"/>
              <a:ext cx="8905220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Placeholder 9">
              <a:extLst>
                <a:ext uri="{FF2B5EF4-FFF2-40B4-BE49-F238E27FC236}">
                  <a16:creationId xmlns:a16="http://schemas.microsoft.com/office/drawing/2014/main" id="{C60E1CC2-CBFE-B142-96B1-1F5699E3EB69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Proffilio</a:t>
              </a:r>
              <a:endParaRPr lang="en-GB" sz="28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7CD591-C70F-AF47-BB5C-9E0F9F8274B9}"/>
                </a:ext>
              </a:extLst>
            </p:cNvPr>
            <p:cNvGrpSpPr/>
            <p:nvPr/>
          </p:nvGrpSpPr>
          <p:grpSpPr>
            <a:xfrm>
              <a:off x="3283217" y="2680893"/>
              <a:ext cx="366748" cy="366748"/>
              <a:chOff x="3243703" y="2663960"/>
              <a:chExt cx="366748" cy="36674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88460EF-C024-4348-AD12-1ED7E61B9EFE}"/>
                  </a:ext>
                </a:extLst>
              </p:cNvPr>
              <p:cNvSpPr/>
              <p:nvPr/>
            </p:nvSpPr>
            <p:spPr>
              <a:xfrm>
                <a:off x="3243703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A5FB3EE-D34A-9E48-BDB4-A84CFF4BF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390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6B8481-5E41-A445-889B-11A62219F6C0}"/>
                </a:ext>
              </a:extLst>
            </p:cNvPr>
            <p:cNvGrpSpPr/>
            <p:nvPr/>
          </p:nvGrpSpPr>
          <p:grpSpPr>
            <a:xfrm>
              <a:off x="11098160" y="2686867"/>
              <a:ext cx="776902" cy="366748"/>
              <a:chOff x="9388318" y="2669934"/>
              <a:chExt cx="776902" cy="36674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698C97-98CD-174A-B011-232F277CEE07}"/>
                  </a:ext>
                </a:extLst>
              </p:cNvPr>
              <p:cNvSpPr/>
              <p:nvPr/>
            </p:nvSpPr>
            <p:spPr>
              <a:xfrm>
                <a:off x="938831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987D997-DFAB-1346-87D3-6B639BAE7236}"/>
                  </a:ext>
                </a:extLst>
              </p:cNvPr>
              <p:cNvSpPr/>
              <p:nvPr/>
            </p:nvSpPr>
            <p:spPr>
              <a:xfrm>
                <a:off x="979847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riangle 51">
                <a:extLst>
                  <a:ext uri="{FF2B5EF4-FFF2-40B4-BE49-F238E27FC236}">
                    <a16:creationId xmlns:a16="http://schemas.microsoft.com/office/drawing/2014/main" id="{0B23B722-5780-194B-91F8-A064AF3CAFEA}"/>
                  </a:ext>
                </a:extLst>
              </p:cNvPr>
              <p:cNvSpPr/>
              <p:nvPr/>
            </p:nvSpPr>
            <p:spPr>
              <a:xfrm>
                <a:off x="990285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iangle 52">
                <a:extLst>
                  <a:ext uri="{FF2B5EF4-FFF2-40B4-BE49-F238E27FC236}">
                    <a16:creationId xmlns:a16="http://schemas.microsoft.com/office/drawing/2014/main" id="{650CBEE7-34F3-AB42-89E7-37D07B611240}"/>
                  </a:ext>
                </a:extLst>
              </p:cNvPr>
              <p:cNvSpPr/>
              <p:nvPr/>
            </p:nvSpPr>
            <p:spPr>
              <a:xfrm rot="10800000">
                <a:off x="949270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7EB08808-D66A-4645-A0E6-3AB083899B81}"/>
                </a:ext>
              </a:extLst>
            </p:cNvPr>
            <p:cNvSpPr txBox="1">
              <a:spLocks/>
            </p:cNvSpPr>
            <p:nvPr/>
          </p:nvSpPr>
          <p:spPr>
            <a:xfrm>
              <a:off x="4246914" y="3713098"/>
              <a:ext cx="7445508" cy="1889895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Proffilio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yw</a:t>
              </a:r>
              <a:r>
                <a:rPr lang="en-GB" sz="2400" b="0" dirty="0">
                  <a:solidFill>
                    <a:srgbClr val="019967"/>
                  </a:solidFill>
                </a:rPr>
                <a:t> pan </a:t>
              </a:r>
              <a:r>
                <a:rPr lang="en-GB" sz="2400" b="0" dirty="0" err="1">
                  <a:solidFill>
                    <a:srgbClr val="019967"/>
                  </a:solidFill>
                </a:rPr>
                <a:t>fydd</a:t>
              </a:r>
              <a:r>
                <a:rPr lang="en-GB" sz="2400" b="0" dirty="0">
                  <a:solidFill>
                    <a:srgbClr val="019967"/>
                  </a:solidFill>
                </a:rPr>
                <a:t> ap neu </a:t>
              </a:r>
              <a:r>
                <a:rPr lang="en-GB" sz="2400" b="0" dirty="0" err="1">
                  <a:solidFill>
                    <a:srgbClr val="019967"/>
                  </a:solidFill>
                </a:rPr>
                <a:t>wefan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olrhain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dirty="0" err="1">
                  <a:solidFill>
                    <a:srgbClr val="019967"/>
                  </a:solidFill>
                </a:rPr>
                <a:t>gweithgaredd</a:t>
              </a:r>
              <a:r>
                <a:rPr lang="en-GB" sz="2400" dirty="0">
                  <a:solidFill>
                    <a:srgbClr val="019967"/>
                  </a:solidFill>
                </a:rPr>
                <a:t> </a:t>
              </a:r>
              <a:r>
                <a:rPr lang="en-GB" sz="2400" dirty="0" err="1">
                  <a:solidFill>
                    <a:srgbClr val="019967"/>
                  </a:solidFill>
                </a:rPr>
                <a:t>ar-lein</a:t>
              </a:r>
              <a:r>
                <a:rPr lang="en-GB" sz="240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>
                  <a:solidFill>
                    <a:srgbClr val="019967"/>
                  </a:solidFill>
                </a:rPr>
                <a:t>y </a:t>
              </a:r>
              <a:r>
                <a:rPr lang="en-GB" sz="2400" b="0" dirty="0" err="1">
                  <a:solidFill>
                    <a:srgbClr val="019967"/>
                  </a:solidFill>
                </a:rPr>
                <a:t>defnyddiwr</a:t>
              </a:r>
              <a:r>
                <a:rPr lang="en-GB" sz="2400" b="0" dirty="0">
                  <a:solidFill>
                    <a:srgbClr val="019967"/>
                  </a:solidFill>
                </a:rPr>
                <a:t>, er </a:t>
              </a:r>
              <a:r>
                <a:rPr lang="en-GB" sz="2400" b="0" dirty="0" err="1">
                  <a:solidFill>
                    <a:srgbClr val="019967"/>
                  </a:solidFill>
                </a:rPr>
                <a:t>enghraifft</a:t>
              </a:r>
              <a:r>
                <a:rPr lang="en-GB" sz="2400" b="0" dirty="0">
                  <a:solidFill>
                    <a:srgbClr val="019967"/>
                  </a:solidFill>
                </a:rPr>
                <a:t>, </a:t>
              </a:r>
              <a:r>
                <a:rPr lang="en-GB" sz="2400" b="0" dirty="0" err="1">
                  <a:solidFill>
                    <a:srgbClr val="019967"/>
                  </a:solidFill>
                </a:rPr>
                <a:t>beth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brynu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neu'r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fideos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hoffi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gwylio</a:t>
              </a:r>
              <a:r>
                <a:rPr lang="en-GB" sz="2400" b="0" dirty="0">
                  <a:solidFill>
                    <a:srgbClr val="019967"/>
                  </a:solidFill>
                </a:rPr>
                <a:t>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D12248-296C-3240-BF83-BB4D8E9B67FD}"/>
              </a:ext>
            </a:extLst>
          </p:cNvPr>
          <p:cNvGrpSpPr/>
          <p:nvPr/>
        </p:nvGrpSpPr>
        <p:grpSpPr>
          <a:xfrm>
            <a:off x="585389" y="2025124"/>
            <a:ext cx="6981994" cy="3385076"/>
            <a:chOff x="946692" y="1527309"/>
            <a:chExt cx="6981994" cy="33850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2B3D64-6B74-404E-8693-D536DB8A9148}"/>
                </a:ext>
              </a:extLst>
            </p:cNvPr>
            <p:cNvSpPr/>
            <p:nvPr/>
          </p:nvSpPr>
          <p:spPr>
            <a:xfrm>
              <a:off x="1175658" y="1776154"/>
              <a:ext cx="6753028" cy="313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540000" rtlCol="0" anchor="ctr"/>
            <a:lstStyle/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Dylai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proffilio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fod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wedi’i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ddiffodd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ddiofyn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gyfrifon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plant.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15B1D0-D095-AA4D-A190-E4CC10DEE549}"/>
                </a:ext>
              </a:extLst>
            </p:cNvPr>
            <p:cNvGrpSpPr/>
            <p:nvPr/>
          </p:nvGrpSpPr>
          <p:grpSpPr>
            <a:xfrm>
              <a:off x="946692" y="1527309"/>
              <a:ext cx="497688" cy="497689"/>
              <a:chOff x="8292539" y="1401052"/>
              <a:chExt cx="497688" cy="49768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7212732-74B4-6949-B765-441280327976}"/>
                  </a:ext>
                </a:extLst>
              </p:cNvPr>
              <p:cNvSpPr/>
              <p:nvPr/>
            </p:nvSpPr>
            <p:spPr>
              <a:xfrm>
                <a:off x="829253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ontent Placeholder 3">
                <a:extLst>
                  <a:ext uri="{FF2B5EF4-FFF2-40B4-BE49-F238E27FC236}">
                    <a16:creationId xmlns:a16="http://schemas.microsoft.com/office/drawing/2014/main" id="{03998EDD-B364-054F-B344-666F31BFF2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462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2</a:t>
                </a: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18FDC-F542-8344-9FE4-B574941ACDB0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96809C-1049-BF49-89DE-4729F40F4218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14534547" cy="78237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</a:t>
            </a:r>
            <a:b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Proffilio</a:t>
            </a:r>
            <a:endParaRPr lang="en-GB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6D27B3-1CE5-1042-B5A2-B395EF23D9C4}"/>
              </a:ext>
            </a:extLst>
          </p:cNvPr>
          <p:cNvGrpSpPr/>
          <p:nvPr/>
        </p:nvGrpSpPr>
        <p:grpSpPr>
          <a:xfrm>
            <a:off x="1574407" y="1452410"/>
            <a:ext cx="11168909" cy="4281677"/>
            <a:chOff x="2022157" y="2571620"/>
            <a:chExt cx="11168909" cy="42816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343A4E-5CFC-4144-8170-2F8B5EB0D8BD}"/>
                </a:ext>
              </a:extLst>
            </p:cNvPr>
            <p:cNvSpPr/>
            <p:nvPr/>
          </p:nvSpPr>
          <p:spPr>
            <a:xfrm>
              <a:off x="2022157" y="2571620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3D9CB7-EAE3-6548-ACAA-7B4D01881AAC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Placeholder 9">
              <a:extLst>
                <a:ext uri="{FF2B5EF4-FFF2-40B4-BE49-F238E27FC236}">
                  <a16:creationId xmlns:a16="http://schemas.microsoft.com/office/drawing/2014/main" id="{4206E90C-2868-C340-92EF-064F1A941569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Defnyddio</a:t>
              </a:r>
              <a:r>
                <a:rPr lang="en-GB" sz="2800" dirty="0"/>
                <a:t> data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9D11587-80EF-5A4A-ACDA-18E2D370D3FC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B2F90F-19A2-B74B-8520-A9F9837E4318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7C0F6A7-C0C4-0249-9616-3B71D57F3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8B03E9-9541-7E4E-988B-2694F6AB2E5B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D94B8D-F75F-054D-9023-08D50BCAD1B2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DEA2BE7-1B7B-D743-93D5-992D8E36960A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9F65F1F6-EA9F-E549-9A15-58EDFD13498E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597A945D-8F34-7140-969A-0B5809456C88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8466D16E-4A9D-FD4D-BC00-8C4F9DDC3AFE}"/>
                </a:ext>
              </a:extLst>
            </p:cNvPr>
            <p:cNvSpPr txBox="1">
              <a:spLocks/>
            </p:cNvSpPr>
            <p:nvPr/>
          </p:nvSpPr>
          <p:spPr>
            <a:xfrm>
              <a:off x="2380030" y="3375063"/>
              <a:ext cx="10466558" cy="2406619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Mae </a:t>
              </a:r>
              <a:r>
                <a:rPr lang="en-GB" sz="2400" b="0" dirty="0" err="1">
                  <a:solidFill>
                    <a:srgbClr val="019967"/>
                  </a:solidFill>
                </a:rPr>
                <a:t>cwmnïau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ar-lein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defnyddio'r</a:t>
              </a:r>
              <a:r>
                <a:rPr lang="en-GB" sz="2400" b="0" dirty="0">
                  <a:solidFill>
                    <a:srgbClr val="019967"/>
                  </a:solidFill>
                </a:rPr>
                <a:t> data </a:t>
              </a:r>
              <a:r>
                <a:rPr lang="en-GB" sz="2400" b="0" dirty="0" err="1">
                  <a:solidFill>
                    <a:srgbClr val="019967"/>
                  </a:solidFill>
                </a:rPr>
                <a:t>hwn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mewn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llawer</a:t>
              </a:r>
              <a:r>
                <a:rPr lang="en-GB" sz="2400" b="0" dirty="0">
                  <a:solidFill>
                    <a:srgbClr val="019967"/>
                  </a:solidFill>
                </a:rPr>
                <a:t> o </a:t>
              </a:r>
              <a:r>
                <a:rPr lang="en-GB" sz="2400" b="0" dirty="0" err="1">
                  <a:solidFill>
                    <a:srgbClr val="019967"/>
                  </a:solidFill>
                </a:rPr>
                <a:t>ffyrdd</a:t>
              </a:r>
              <a:r>
                <a:rPr lang="en-GB" sz="2400" b="0" dirty="0">
                  <a:solidFill>
                    <a:srgbClr val="019967"/>
                  </a:solidFill>
                </a:rPr>
                <a:t>, er </a:t>
              </a:r>
              <a:r>
                <a:rPr lang="en-GB" sz="2400" b="0" dirty="0" err="1">
                  <a:solidFill>
                    <a:srgbClr val="019967"/>
                  </a:solidFill>
                </a:rPr>
                <a:t>enghraifft</a:t>
              </a:r>
              <a:r>
                <a:rPr lang="en-GB" sz="2400" b="0" dirty="0">
                  <a:solidFill>
                    <a:srgbClr val="019967"/>
                  </a:solidFill>
                </a:rPr>
                <a:t>: 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2400" b="0" dirty="0" err="1">
                  <a:solidFill>
                    <a:srgbClr val="019967"/>
                  </a:solidFill>
                </a:rPr>
                <a:t>argymell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pethau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newydd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i'w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gwylio</a:t>
              </a:r>
              <a:r>
                <a:rPr lang="en-GB" sz="2400" b="0" dirty="0">
                  <a:solidFill>
                    <a:srgbClr val="019967"/>
                  </a:solidFill>
                </a:rPr>
                <a:t>;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2400" b="0" dirty="0" err="1">
                  <a:solidFill>
                    <a:srgbClr val="019967"/>
                  </a:solidFill>
                </a:rPr>
                <a:t>anfon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hysbysiadau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annog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defnyddwyr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brynu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pethau</a:t>
              </a:r>
              <a:r>
                <a:rPr lang="en-GB" sz="2400" b="0" dirty="0">
                  <a:solidFill>
                    <a:srgbClr val="019967"/>
                  </a:solidFill>
                </a:rPr>
                <a:t>; a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2400" b="0" dirty="0" err="1">
                  <a:solidFill>
                    <a:srgbClr val="019967"/>
                  </a:solidFill>
                </a:rPr>
                <a:t>dangos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hysbysebion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</a:t>
              </a:r>
              <a:r>
                <a:rPr lang="en-GB" sz="2400" b="0" dirty="0">
                  <a:solidFill>
                    <a:srgbClr val="019967"/>
                  </a:solidFill>
                </a:rPr>
                <a:t> sail </a:t>
              </a:r>
              <a:r>
                <a:rPr lang="en-GB" sz="2400" b="0" dirty="0" err="1">
                  <a:solidFill>
                    <a:srgbClr val="019967"/>
                  </a:solidFill>
                </a:rPr>
                <a:t>gweithgarwch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ar-lein</a:t>
              </a:r>
              <a:r>
                <a:rPr lang="en-GB" sz="2400" b="0" dirty="0">
                  <a:solidFill>
                    <a:srgbClr val="019967"/>
                  </a:solidFill>
                </a:rPr>
                <a:t>. 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384E95-B188-7349-BAB6-2259D6C12007}"/>
              </a:ext>
            </a:extLst>
          </p:cNvPr>
          <p:cNvGrpSpPr/>
          <p:nvPr/>
        </p:nvGrpSpPr>
        <p:grpSpPr>
          <a:xfrm>
            <a:off x="2939047" y="5139842"/>
            <a:ext cx="4304804" cy="2897393"/>
            <a:chOff x="2717788" y="4990838"/>
            <a:chExt cx="4304804" cy="289739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374D58-9842-9F46-845D-2980FAD52141}"/>
                </a:ext>
              </a:extLst>
            </p:cNvPr>
            <p:cNvSpPr/>
            <p:nvPr/>
          </p:nvSpPr>
          <p:spPr>
            <a:xfrm>
              <a:off x="2717788" y="5295572"/>
              <a:ext cx="4000072" cy="25926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46800" rIns="360000" rtlCol="0" anchor="ctr"/>
            <a:lstStyle/>
            <a:p>
              <a:pPr algn="ctr"/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Ddylai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cwmnïau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ddim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proffilio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plant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oni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bai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bod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gwir</a:t>
              </a:r>
              <a:r>
                <a:rPr lang="fr-FR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fr-FR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angen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944F9AF-9C14-FC46-A78A-19998C177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C526101-B429-564B-B116-590AA49E8164}"/>
              </a:ext>
            </a:extLst>
          </p:cNvPr>
          <p:cNvGrpSpPr/>
          <p:nvPr/>
        </p:nvGrpSpPr>
        <p:grpSpPr>
          <a:xfrm>
            <a:off x="7807420" y="5134338"/>
            <a:ext cx="7036663" cy="2902897"/>
            <a:chOff x="-14071" y="4990838"/>
            <a:chExt cx="7036663" cy="290289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2F04F1-90DC-2349-BD6A-0FAFADF922E3}"/>
                </a:ext>
              </a:extLst>
            </p:cNvPr>
            <p:cNvSpPr/>
            <p:nvPr/>
          </p:nvSpPr>
          <p:spPr>
            <a:xfrm>
              <a:off x="-14071" y="5295572"/>
              <a:ext cx="6731930" cy="2598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Dylai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cwmnïau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roi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dewis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blant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
a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phobl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ifanc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o ran pa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ddata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maen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nhw’n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rannu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, ac a hoffen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nhw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newid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y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proffilio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ôl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er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mwyn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derbyn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hysbysiadau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,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hysbysebion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neu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argymhellion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F2CE45C-502A-034F-8197-D72D7C77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096809C-1049-BF49-89DE-4729F40F4218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14534547" cy="249381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Traciwr </a:t>
            </a: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lleoliad</a:t>
            </a:r>
            <a:endParaRPr lang="en-GB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C14A7B-F90C-2548-A5CB-F823380D0FB3}"/>
              </a:ext>
            </a:extLst>
          </p:cNvPr>
          <p:cNvGrpSpPr/>
          <p:nvPr/>
        </p:nvGrpSpPr>
        <p:grpSpPr>
          <a:xfrm>
            <a:off x="585389" y="2025124"/>
            <a:ext cx="6981994" cy="3385076"/>
            <a:chOff x="946692" y="1527309"/>
            <a:chExt cx="6981994" cy="33850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9914E8-6CAF-D14D-BEB4-8425343A14FB}"/>
                </a:ext>
              </a:extLst>
            </p:cNvPr>
            <p:cNvSpPr/>
            <p:nvPr/>
          </p:nvSpPr>
          <p:spPr>
            <a:xfrm>
              <a:off x="1175658" y="1776154"/>
              <a:ext cx="6753028" cy="313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540000" rtlCol="0" anchor="ctr"/>
            <a:lstStyle/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Dylai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traciwr </a:t>
              </a: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lleoliad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plant </a:t>
              </a: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fod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wedi’i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ddiffodd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awtomatig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oni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bai bod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gwir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angen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amdano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. 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7D610A-ABD2-9941-9331-CF6CA703770B}"/>
                </a:ext>
              </a:extLst>
            </p:cNvPr>
            <p:cNvGrpSpPr/>
            <p:nvPr/>
          </p:nvGrpSpPr>
          <p:grpSpPr>
            <a:xfrm>
              <a:off x="946692" y="1527309"/>
              <a:ext cx="497688" cy="497689"/>
              <a:chOff x="8292539" y="1401052"/>
              <a:chExt cx="497688" cy="49768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F2DC6-2C65-C440-9015-F800689BF199}"/>
                  </a:ext>
                </a:extLst>
              </p:cNvPr>
              <p:cNvSpPr/>
              <p:nvPr/>
            </p:nvSpPr>
            <p:spPr>
              <a:xfrm>
                <a:off x="829253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ontent Placeholder 3">
                <a:extLst>
                  <a:ext uri="{FF2B5EF4-FFF2-40B4-BE49-F238E27FC236}">
                    <a16:creationId xmlns:a16="http://schemas.microsoft.com/office/drawing/2014/main" id="{F691EA5B-B306-C649-BC6D-BB8E737316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462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3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B96DBB-DF39-4444-BD87-FC38497B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" r="46"/>
          <a:stretch/>
        </p:blipFill>
        <p:spPr>
          <a:xfrm>
            <a:off x="8690206" y="1177474"/>
            <a:ext cx="6350195" cy="79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11AC9D-CA56-264D-B753-C3F8FF4DBCF3}"/>
              </a:ext>
            </a:extLst>
          </p:cNvPr>
          <p:cNvGrpSpPr/>
          <p:nvPr/>
        </p:nvGrpSpPr>
        <p:grpSpPr>
          <a:xfrm>
            <a:off x="585389" y="2025124"/>
            <a:ext cx="6981994" cy="4276285"/>
            <a:chOff x="946692" y="1527309"/>
            <a:chExt cx="6981994" cy="427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1FC383-8EFC-004D-AF9C-C1E5E49C4989}"/>
                </a:ext>
              </a:extLst>
            </p:cNvPr>
            <p:cNvSpPr/>
            <p:nvPr/>
          </p:nvSpPr>
          <p:spPr>
            <a:xfrm>
              <a:off x="1175658" y="1776154"/>
              <a:ext cx="6753028" cy="40274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540000" rtlCol="0" anchor="ctr"/>
            <a:lstStyle/>
            <a:p>
              <a:pPr algn="ctr"/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Dylai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gwefannau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, apiau 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gemau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esbonio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sut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bydd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data personol plant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cael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ddefnyddio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mewn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iaith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sy'n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syml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ac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hawdd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deall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Malgun Gothic" panose="020B0503020000020004" pitchFamily="34" charset="-127"/>
                  <a:cs typeface="Calibri"/>
                  <a:sym typeface="Calibri"/>
                </a:rPr>
                <a:t>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DA06FC-5016-2D4E-8063-7C43B218359C}"/>
                </a:ext>
              </a:extLst>
            </p:cNvPr>
            <p:cNvGrpSpPr/>
            <p:nvPr/>
          </p:nvGrpSpPr>
          <p:grpSpPr>
            <a:xfrm>
              <a:off x="946692" y="1527309"/>
              <a:ext cx="497688" cy="497689"/>
              <a:chOff x="8292539" y="1401052"/>
              <a:chExt cx="497688" cy="49768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3C3E3CF-FBC2-7149-843C-AD4DDE4D7420}"/>
                  </a:ext>
                </a:extLst>
              </p:cNvPr>
              <p:cNvSpPr/>
              <p:nvPr/>
            </p:nvSpPr>
            <p:spPr>
              <a:xfrm>
                <a:off x="829253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A1AD7793-9252-4846-BB3B-1B63CA62D4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462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4</a:t>
                </a:r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096809C-1049-BF49-89DE-4729F40F4218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14534547" cy="249381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Plant </a:t>
            </a:r>
          </a:p>
          <a:p>
            <a:pPr>
              <a:lnSpc>
                <a:spcPct val="100000"/>
              </a:lnSpc>
            </a:pP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Polisi</a:t>
            </a:r>
            <a:r>
              <a:rPr lang="en-GB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preifatrwydd</a:t>
            </a:r>
            <a:endParaRPr lang="en-GB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EE8A9-D4C5-904F-ACB1-B95B94DDF773}"/>
              </a:ext>
            </a:extLst>
          </p:cNvPr>
          <p:cNvGrpSpPr/>
          <p:nvPr/>
        </p:nvGrpSpPr>
        <p:grpSpPr>
          <a:xfrm>
            <a:off x="2824563" y="5370505"/>
            <a:ext cx="4212083" cy="2267011"/>
            <a:chOff x="2810509" y="4990838"/>
            <a:chExt cx="4212083" cy="22670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9BBAC6-ABD1-3949-8217-AC38A68BF70F}"/>
                </a:ext>
              </a:extLst>
            </p:cNvPr>
            <p:cNvSpPr/>
            <p:nvPr/>
          </p:nvSpPr>
          <p:spPr>
            <a:xfrm>
              <a:off x="2810509" y="5295572"/>
              <a:ext cx="3907350" cy="19622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Yr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enw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ar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hyn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yw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‘</a:t>
              </a:r>
              <a:r>
                <a:rPr lang="en-US" sz="2400" b="1" spc="-150" dirty="0" err="1">
                  <a:solidFill>
                    <a:srgbClr val="791D7E"/>
                  </a:solidFill>
                  <a:latin typeface="Overpass Mono" pitchFamily="49" charset="77"/>
                </a:rPr>
                <a:t>polisi</a:t>
              </a:r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791D7E"/>
                  </a:solidFill>
                  <a:latin typeface="Overpass Mono" pitchFamily="49" charset="77"/>
                </a:rPr>
                <a:t>preifatrwydd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’.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E581D0-52D9-9B48-B1B6-CF78AF3D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8265A-FFB6-F849-ACD1-7EEB2720A00A}"/>
              </a:ext>
            </a:extLst>
          </p:cNvPr>
          <p:cNvGrpSpPr/>
          <p:nvPr/>
        </p:nvGrpSpPr>
        <p:grpSpPr>
          <a:xfrm>
            <a:off x="8293932" y="813359"/>
            <a:ext cx="9492049" cy="5488050"/>
            <a:chOff x="8293932" y="813359"/>
            <a:chExt cx="9492049" cy="54880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206145-DDE0-964E-AF08-08E1EEF5F668}"/>
                </a:ext>
              </a:extLst>
            </p:cNvPr>
            <p:cNvGrpSpPr/>
            <p:nvPr/>
          </p:nvGrpSpPr>
          <p:grpSpPr>
            <a:xfrm>
              <a:off x="8293932" y="813359"/>
              <a:ext cx="9492049" cy="5488050"/>
              <a:chOff x="8293932" y="813359"/>
              <a:chExt cx="9492049" cy="54880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DFCC43-8176-664B-B022-4095FC7D3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3932" y="813359"/>
                <a:ext cx="9492049" cy="548805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49229F9-5B8B-294F-B96C-E4D421EB05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2120" r="12120"/>
              <a:stretch/>
            </p:blipFill>
            <p:spPr>
              <a:xfrm>
                <a:off x="8333397" y="1309477"/>
                <a:ext cx="8105592" cy="49386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949E06-49FB-5941-928E-674EFC635529}"/>
                </a:ext>
              </a:extLst>
            </p:cNvPr>
            <p:cNvSpPr txBox="1"/>
            <p:nvPr/>
          </p:nvSpPr>
          <p:spPr>
            <a:xfrm>
              <a:off x="11286047" y="937701"/>
              <a:ext cx="33951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1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www.lego.com</a:t>
              </a:r>
              <a:r>
                <a:rPr lang="en-GB" sz="1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/kids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5FEAF4-B39A-0B4C-B22A-0EA53C636C27}"/>
              </a:ext>
            </a:extLst>
          </p:cNvPr>
          <p:cNvGrpSpPr/>
          <p:nvPr/>
        </p:nvGrpSpPr>
        <p:grpSpPr>
          <a:xfrm>
            <a:off x="9306339" y="5145967"/>
            <a:ext cx="6159707" cy="3386909"/>
            <a:chOff x="9381020" y="350988"/>
            <a:chExt cx="6159707" cy="338690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8A4E07-DD36-684D-AD0C-B006ED71D845}"/>
                </a:ext>
              </a:extLst>
            </p:cNvPr>
            <p:cNvSpPr/>
            <p:nvPr/>
          </p:nvSpPr>
          <p:spPr>
            <a:xfrm>
              <a:off x="9381020" y="599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6D7459F-647C-2D48-84EE-8D7AEB94C77B}"/>
                </a:ext>
              </a:extLst>
            </p:cNvPr>
            <p:cNvGrpSpPr/>
            <p:nvPr/>
          </p:nvGrpSpPr>
          <p:grpSpPr>
            <a:xfrm>
              <a:off x="15043039" y="350988"/>
              <a:ext cx="497688" cy="497689"/>
              <a:chOff x="15025689" y="1401052"/>
              <a:chExt cx="497688" cy="49768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716A797-ED08-0B4D-8876-6BA6C22AAFCC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ontent Placeholder 3">
                <a:extLst>
                  <a:ext uri="{FF2B5EF4-FFF2-40B4-BE49-F238E27FC236}">
                    <a16:creationId xmlns:a16="http://schemas.microsoft.com/office/drawing/2014/main" id="{A229430D-9CC1-F64D-981F-E3DFA92F60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!</a:t>
                </a:r>
              </a:p>
            </p:txBody>
          </p:sp>
        </p:grp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B535CF16-1455-E941-BB22-E86FD2C2F732}"/>
                </a:ext>
              </a:extLst>
            </p:cNvPr>
            <p:cNvSpPr txBox="1">
              <a:spLocks/>
            </p:cNvSpPr>
            <p:nvPr/>
          </p:nvSpPr>
          <p:spPr>
            <a:xfrm>
              <a:off x="9841780" y="611125"/>
              <a:ext cx="4952415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gwefan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Lego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defnyddio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fideo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hwyliog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esbonio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digwydd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ddata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personol plant pan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fyddan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nhw’n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defnyddio'r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wefan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0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94A6EB-51A6-BA45-9176-495C0E68DB6A}"/>
              </a:ext>
            </a:extLst>
          </p:cNvPr>
          <p:cNvSpPr/>
          <p:nvPr/>
        </p:nvSpPr>
        <p:spPr>
          <a:xfrm>
            <a:off x="-192297" y="-228600"/>
            <a:ext cx="1240811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D345B6-A03C-9842-AD2F-D34B6D912BF5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60106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Gweithgaredd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1: </a:t>
            </a:r>
            <a:b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Geiriau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allweddol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chi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baru’r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geiriau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â’u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diffiniadau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Gweithiwch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mewn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parau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gwblhau'r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daflen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waith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CF2413-0E35-9346-BD53-767D8530556B}"/>
              </a:ext>
            </a:extLst>
          </p:cNvPr>
          <p:cNvGrpSpPr/>
          <p:nvPr/>
        </p:nvGrpSpPr>
        <p:grpSpPr>
          <a:xfrm>
            <a:off x="9091595" y="420377"/>
            <a:ext cx="6262705" cy="11959489"/>
            <a:chOff x="1263049" y="254123"/>
            <a:chExt cx="5553376" cy="10604928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B274459-24AB-6E4F-8263-9DBA363CF1AC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B01F867-2DF7-F846-B5D3-E0EE3B42C84C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35C434C-9D8E-494F-8E5E-93372C8C67A4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2694DD3-1446-D845-9C73-7660C5983081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F6B867-3793-A54F-A7B1-97324BFC23E8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30027549-850C-4683-9647-0974CCAE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025" y="1367982"/>
            <a:ext cx="5456601" cy="76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94A6EB-51A6-BA45-9176-495C0E68DB6A}"/>
              </a:ext>
            </a:extLst>
          </p:cNvPr>
          <p:cNvSpPr/>
          <p:nvPr/>
        </p:nvSpPr>
        <p:spPr>
          <a:xfrm>
            <a:off x="-192297" y="-228600"/>
            <a:ext cx="1240811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D345B6-A03C-9842-AD2F-D34B6D912BF5}"/>
              </a:ext>
            </a:extLst>
          </p:cNvPr>
          <p:cNvSpPr txBox="1">
            <a:spLocks/>
          </p:cNvSpPr>
          <p:nvPr/>
        </p:nvSpPr>
        <p:spPr>
          <a:xfrm>
            <a:off x="692202" y="611124"/>
            <a:ext cx="7318190" cy="4062475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Gweithgaredd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2: </a:t>
            </a:r>
            <a:b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Cadw’r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cod neu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dorri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Mewn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grwpiau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darllenwch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straeon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phenderfynwch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ydy'r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ap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neu'r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gêm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ym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mhob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stori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cod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neu’n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torri</a:t>
            </a: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cod.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Defnyddiwch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sticeri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tic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chroes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ddangos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penderfyniad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grŵp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7580C7-3CDA-D941-B0BD-16AEC97E6980}"/>
              </a:ext>
            </a:extLst>
          </p:cNvPr>
          <p:cNvGrpSpPr/>
          <p:nvPr/>
        </p:nvGrpSpPr>
        <p:grpSpPr>
          <a:xfrm>
            <a:off x="9091595" y="420377"/>
            <a:ext cx="6262705" cy="11959489"/>
            <a:chOff x="1263049" y="254123"/>
            <a:chExt cx="5553376" cy="1060492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12C820-D6DE-C74D-A5FD-06BB8DD4CE47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3D2BD4-4C5D-1649-9D40-B65D5381BC77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24D3D27-E229-BD4C-A76B-21F0A9B87F11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3F0026D-7076-D840-A704-9C96DA143062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5A76A9-25A8-F64C-AC56-62D2E9B6D2E2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5893CA-738A-4727-9EA0-DD8673455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0"/>
          <a:stretch/>
        </p:blipFill>
        <p:spPr>
          <a:xfrm>
            <a:off x="9514114" y="1400640"/>
            <a:ext cx="5414854" cy="7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94A6EB-51A6-BA45-9176-495C0E68DB6A}"/>
              </a:ext>
            </a:extLst>
          </p:cNvPr>
          <p:cNvSpPr/>
          <p:nvPr/>
        </p:nvSpPr>
        <p:spPr>
          <a:xfrm>
            <a:off x="-192297" y="-228600"/>
            <a:ext cx="1240811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2509FA-BD0E-6F43-8A69-39985AAD7409}"/>
              </a:ext>
            </a:extLst>
          </p:cNvPr>
          <p:cNvGrpSpPr/>
          <p:nvPr/>
        </p:nvGrpSpPr>
        <p:grpSpPr>
          <a:xfrm>
            <a:off x="9091595" y="420377"/>
            <a:ext cx="6262705" cy="11959489"/>
            <a:chOff x="1263049" y="254123"/>
            <a:chExt cx="5553376" cy="10604928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AD6D24BA-DCCB-2E49-ACD8-1325B93B466A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375AB92-07E7-0342-B877-60E907D67349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2B0B621-313F-9041-9ACB-071E69DFC899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5E828BB-5D63-5A48-972F-B5767BA9B1E1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89C18A8-CA08-5C4E-897E-558B63D9BBE6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B8D345B6-A03C-9842-AD2F-D34B6D912BF5}"/>
              </a:ext>
            </a:extLst>
          </p:cNvPr>
          <p:cNvSpPr txBox="1">
            <a:spLocks/>
          </p:cNvSpPr>
          <p:nvPr/>
        </p:nvSpPr>
        <p:spPr>
          <a:xfrm>
            <a:off x="692202" y="611124"/>
            <a:ext cx="7318190" cy="4062475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Gweithgaredd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2: </a:t>
            </a:r>
            <a:b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Cadw’r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cod neu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dorri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Mewn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grwpiau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darllenwch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straeon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phenderfynwch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ydy’r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ap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neu’r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gêm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ym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mhob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stori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</a:t>
            </a: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neu’n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torri</a:t>
            </a: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 cod.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Defnyddiwch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sticeri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tic 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chroes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ddangos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penderfyniad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grŵp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50" name="Picture 49" descr="Text&#10;&#10;Description automatically generated">
            <a:extLst>
              <a:ext uri="{FF2B5EF4-FFF2-40B4-BE49-F238E27FC236}">
                <a16:creationId xmlns:a16="http://schemas.microsoft.com/office/drawing/2014/main" id="{F548D5B1-3E2B-4A47-9EAC-4BA92CC17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0"/>
          <a:stretch/>
        </p:blipFill>
        <p:spPr>
          <a:xfrm>
            <a:off x="9514114" y="1400640"/>
            <a:ext cx="5414854" cy="78425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42722E-32C7-4E3C-95EA-26173A5D0AAB}"/>
              </a:ext>
            </a:extLst>
          </p:cNvPr>
          <p:cNvGrpSpPr/>
          <p:nvPr/>
        </p:nvGrpSpPr>
        <p:grpSpPr>
          <a:xfrm>
            <a:off x="0" y="0"/>
            <a:ext cx="16257588" cy="9144000"/>
            <a:chOff x="0" y="0"/>
            <a:chExt cx="16257588" cy="914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59D6CA-0532-2E4D-8E0A-619CBDE3B3D3}"/>
                </a:ext>
              </a:extLst>
            </p:cNvPr>
            <p:cNvSpPr/>
            <p:nvPr/>
          </p:nvSpPr>
          <p:spPr>
            <a:xfrm>
              <a:off x="0" y="0"/>
              <a:ext cx="16257588" cy="9144000"/>
            </a:xfrm>
            <a:prstGeom prst="rect">
              <a:avLst/>
            </a:prstGeom>
            <a:solidFill>
              <a:srgbClr val="F6E24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1D7D22-19F0-824C-BA63-7AF7DE292666}"/>
                </a:ext>
              </a:extLst>
            </p:cNvPr>
            <p:cNvGrpSpPr/>
            <p:nvPr/>
          </p:nvGrpSpPr>
          <p:grpSpPr>
            <a:xfrm>
              <a:off x="1970468" y="2713394"/>
              <a:ext cx="11155513" cy="4281677"/>
              <a:chOff x="2035553" y="2593255"/>
              <a:chExt cx="11155513" cy="42816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D30ECD-F962-6846-9DBC-25F79C48927D}"/>
                  </a:ext>
                </a:extLst>
              </p:cNvPr>
              <p:cNvSpPr/>
              <p:nvPr/>
            </p:nvSpPr>
            <p:spPr>
              <a:xfrm>
                <a:off x="2035553" y="2593255"/>
                <a:ext cx="11155513" cy="42816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A5B4E5-F970-0A4F-A6B9-021CBB818AD6}"/>
                  </a:ext>
                </a:extLst>
              </p:cNvPr>
              <p:cNvSpPr/>
              <p:nvPr/>
            </p:nvSpPr>
            <p:spPr>
              <a:xfrm>
                <a:off x="2035553" y="2593257"/>
                <a:ext cx="11155513" cy="580104"/>
              </a:xfrm>
              <a:prstGeom prst="rect">
                <a:avLst/>
              </a:prstGeom>
              <a:solidFill>
                <a:srgbClr val="01996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 Placeholder 9">
                <a:extLst>
                  <a:ext uri="{FF2B5EF4-FFF2-40B4-BE49-F238E27FC236}">
                    <a16:creationId xmlns:a16="http://schemas.microsoft.com/office/drawing/2014/main" id="{D6E6D94B-CDDE-1943-8B97-10A66FC2AF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73" y="2673805"/>
                <a:ext cx="9709955" cy="49955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err="1"/>
                  <a:t>Gweithgaredd</a:t>
                </a:r>
                <a:r>
                  <a:rPr lang="en-GB" sz="2800" dirty="0"/>
                  <a:t> 2: </a:t>
                </a:r>
                <a:r>
                  <a:rPr lang="en-GB" sz="2800" dirty="0" err="1"/>
                  <a:t>Atebion</a:t>
                </a:r>
                <a:endParaRPr lang="en-GB" sz="2800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840120A-7B3D-3645-882E-757E3BB47BC0}"/>
                  </a:ext>
                </a:extLst>
              </p:cNvPr>
              <p:cNvGrpSpPr/>
              <p:nvPr/>
            </p:nvGrpSpPr>
            <p:grpSpPr>
              <a:xfrm>
                <a:off x="2158072" y="2680893"/>
                <a:ext cx="366748" cy="366748"/>
                <a:chOff x="2118558" y="2663960"/>
                <a:chExt cx="366748" cy="36674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FD07A0B-6739-4F44-934A-9D4340F2F9AE}"/>
                    </a:ext>
                  </a:extLst>
                </p:cNvPr>
                <p:cNvSpPr/>
                <p:nvPr/>
              </p:nvSpPr>
              <p:spPr>
                <a:xfrm>
                  <a:off x="2118558" y="2663960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D39DEE3-16B3-9046-8503-B2A1ABA38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0245" y="2847334"/>
                  <a:ext cx="183374" cy="0"/>
                </a:xfrm>
                <a:prstGeom prst="line">
                  <a:avLst/>
                </a:prstGeom>
                <a:ln w="28575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5D04DA8-7727-2149-88FA-666A1AB93AE5}"/>
                  </a:ext>
                </a:extLst>
              </p:cNvPr>
              <p:cNvGrpSpPr/>
              <p:nvPr/>
            </p:nvGrpSpPr>
            <p:grpSpPr>
              <a:xfrm>
                <a:off x="12290940" y="2686867"/>
                <a:ext cx="776902" cy="366748"/>
                <a:chOff x="10581098" y="2669934"/>
                <a:chExt cx="776902" cy="36674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605BC2B-6485-234B-A367-9CCFA60719B0}"/>
                    </a:ext>
                  </a:extLst>
                </p:cNvPr>
                <p:cNvSpPr/>
                <p:nvPr/>
              </p:nvSpPr>
              <p:spPr>
                <a:xfrm>
                  <a:off x="10581098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ACF9D43-779A-6840-B7F8-09FB79F71033}"/>
                    </a:ext>
                  </a:extLst>
                </p:cNvPr>
                <p:cNvSpPr/>
                <p:nvPr/>
              </p:nvSpPr>
              <p:spPr>
                <a:xfrm>
                  <a:off x="10991252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id="{8CF22573-D345-5043-ADBF-4772C3E80260}"/>
                    </a:ext>
                  </a:extLst>
                </p:cNvPr>
                <p:cNvSpPr/>
                <p:nvPr/>
              </p:nvSpPr>
              <p:spPr>
                <a:xfrm>
                  <a:off x="11095639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id="{13921F7A-1893-6245-AB33-EE942089DE79}"/>
                    </a:ext>
                  </a:extLst>
                </p:cNvPr>
                <p:cNvSpPr/>
                <p:nvPr/>
              </p:nvSpPr>
              <p:spPr>
                <a:xfrm rot="10800000">
                  <a:off x="10685485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 Placeholder 12">
                <a:extLst>
                  <a:ext uri="{FF2B5EF4-FFF2-40B4-BE49-F238E27FC236}">
                    <a16:creationId xmlns:a16="http://schemas.microsoft.com/office/drawing/2014/main" id="{CF48C6BC-DFA7-834F-A034-B92CC2701D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4791" y="3985640"/>
                <a:ext cx="9317035" cy="17447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dirty="0" err="1">
                    <a:solidFill>
                      <a:srgbClr val="019967"/>
                    </a:solidFill>
                  </a:rPr>
                  <a:t>Gêm</a:t>
                </a:r>
                <a:r>
                  <a:rPr lang="en-GB" sz="2400" dirty="0">
                    <a:solidFill>
                      <a:srgbClr val="019967"/>
                    </a:solidFill>
                  </a:rPr>
                  <a:t> Noah 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–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Cadw’r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cod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dirty="0">
                    <a:solidFill>
                      <a:srgbClr val="019967"/>
                    </a:solidFill>
                  </a:rPr>
                  <a:t>Ap </a:t>
                </a:r>
                <a:r>
                  <a:rPr lang="en-GB" sz="2400" dirty="0" err="1">
                    <a:solidFill>
                      <a:srgbClr val="019967"/>
                    </a:solidFill>
                  </a:rPr>
                  <a:t>Shareen</a:t>
                </a:r>
                <a:r>
                  <a:rPr lang="en-GB" sz="2400" dirty="0">
                    <a:solidFill>
                      <a:srgbClr val="019967"/>
                    </a:solidFill>
                  </a:rPr>
                  <a:t> 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–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Torri’r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cod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dirty="0" err="1">
                    <a:solidFill>
                      <a:srgbClr val="019967"/>
                    </a:solidFill>
                  </a:rPr>
                  <a:t>Gêm</a:t>
                </a:r>
                <a:r>
                  <a:rPr lang="en-GB" sz="2400" dirty="0">
                    <a:solidFill>
                      <a:srgbClr val="019967"/>
                    </a:solidFill>
                  </a:rPr>
                  <a:t> Ella 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–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Torri’r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cod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400" dirty="0">
                    <a:solidFill>
                      <a:srgbClr val="019967"/>
                    </a:solidFill>
                  </a:rPr>
                  <a:t>Ap Jaden 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– </a:t>
                </a:r>
                <a:r>
                  <a:rPr lang="en-GB" sz="2400" b="0" dirty="0" err="1">
                    <a:solidFill>
                      <a:srgbClr val="019967"/>
                    </a:solidFill>
                  </a:rPr>
                  <a:t>Cadw’r</a:t>
                </a:r>
                <a:r>
                  <a:rPr lang="en-GB" sz="2400" b="0" dirty="0">
                    <a:solidFill>
                      <a:srgbClr val="019967"/>
                    </a:solidFill>
                  </a:rPr>
                  <a:t> cod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045D79-EEB3-C549-89CE-57A1C292EDAC}"/>
                </a:ext>
              </a:extLst>
            </p:cNvPr>
            <p:cNvGrpSpPr/>
            <p:nvPr/>
          </p:nvGrpSpPr>
          <p:grpSpPr>
            <a:xfrm>
              <a:off x="9755621" y="3908413"/>
              <a:ext cx="4968581" cy="2231000"/>
              <a:chOff x="2356050" y="4296893"/>
              <a:chExt cx="4968581" cy="2231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3BFE196-4ED5-084E-958C-B395B9133572}"/>
                  </a:ext>
                </a:extLst>
              </p:cNvPr>
              <p:cNvSpPr/>
              <p:nvPr/>
            </p:nvSpPr>
            <p:spPr>
              <a:xfrm>
                <a:off x="2356050" y="4545737"/>
                <a:ext cx="4719737" cy="19821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Beth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fyddech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chi'n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cynghori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Shareen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ac Ella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i'w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wneud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yn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eu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sefyllfaoedd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nhw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?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AB371B-E883-A846-8D0C-261EA04E1271}"/>
                  </a:ext>
                </a:extLst>
              </p:cNvPr>
              <p:cNvGrpSpPr/>
              <p:nvPr/>
            </p:nvGrpSpPr>
            <p:grpSpPr>
              <a:xfrm>
                <a:off x="6826943" y="4296893"/>
                <a:ext cx="497688" cy="572154"/>
                <a:chOff x="5648881" y="1820770"/>
                <a:chExt cx="497688" cy="57215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AB0D26-A2B9-4545-929D-09973B078425}"/>
                    </a:ext>
                  </a:extLst>
                </p:cNvPr>
                <p:cNvSpPr/>
                <p:nvPr/>
              </p:nvSpPr>
              <p:spPr>
                <a:xfrm>
                  <a:off x="5648881" y="1820770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Content Placeholder 3">
                  <a:extLst>
                    <a:ext uri="{FF2B5EF4-FFF2-40B4-BE49-F238E27FC236}">
                      <a16:creationId xmlns:a16="http://schemas.microsoft.com/office/drawing/2014/main" id="{4FCFC359-D487-D44B-BC19-256408EB7C6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773453" y="1868496"/>
                  <a:ext cx="238616" cy="524428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/>
                    <a:t>?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20BE2A-5883-F740-973A-3D4C7B03C45C}"/>
                </a:ext>
              </a:extLst>
            </p:cNvPr>
            <p:cNvGrpSpPr/>
            <p:nvPr/>
          </p:nvGrpSpPr>
          <p:grpSpPr>
            <a:xfrm>
              <a:off x="9755621" y="6343388"/>
              <a:ext cx="4968581" cy="2231000"/>
              <a:chOff x="2356050" y="4296893"/>
              <a:chExt cx="4968581" cy="2231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BA7895-90BE-2745-8B1C-B678518AAEFC}"/>
                  </a:ext>
                </a:extLst>
              </p:cNvPr>
              <p:cNvSpPr/>
              <p:nvPr/>
            </p:nvSpPr>
            <p:spPr>
              <a:xfrm>
                <a:off x="2356050" y="4545737"/>
                <a:ext cx="4719737" cy="19821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Sut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gallai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ap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Shareen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gêm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Ella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gael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eu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newid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er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mwyn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peidio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â </a:t>
                </a:r>
                <a:r>
                  <a:rPr lang="en-US" sz="2000" dirty="0" err="1">
                    <a:solidFill>
                      <a:schemeClr val="tx1"/>
                    </a:solidFill>
                    <a:latin typeface="Overpass Mono" pitchFamily="49" charset="77"/>
                  </a:rPr>
                  <a:t>thorri'r</a:t>
                </a:r>
                <a:r>
                  <a:rPr lang="en-US" sz="2000" dirty="0">
                    <a:solidFill>
                      <a:schemeClr val="tx1"/>
                    </a:solidFill>
                    <a:latin typeface="Overpass Mono" pitchFamily="49" charset="77"/>
                  </a:rPr>
                  <a:t> Cod Plant? 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07F3388-373A-DC48-BB77-4292D78E86FE}"/>
                  </a:ext>
                </a:extLst>
              </p:cNvPr>
              <p:cNvGrpSpPr/>
              <p:nvPr/>
            </p:nvGrpSpPr>
            <p:grpSpPr>
              <a:xfrm>
                <a:off x="6826943" y="4296893"/>
                <a:ext cx="497688" cy="572154"/>
                <a:chOff x="5648881" y="1820770"/>
                <a:chExt cx="497688" cy="572154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69B3157-3AD6-5F44-B9C0-0D397801D720}"/>
                    </a:ext>
                  </a:extLst>
                </p:cNvPr>
                <p:cNvSpPr/>
                <p:nvPr/>
              </p:nvSpPr>
              <p:spPr>
                <a:xfrm>
                  <a:off x="5648881" y="1820770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Content Placeholder 3">
                  <a:extLst>
                    <a:ext uri="{FF2B5EF4-FFF2-40B4-BE49-F238E27FC236}">
                      <a16:creationId xmlns:a16="http://schemas.microsoft.com/office/drawing/2014/main" id="{2FC6FFBF-59F7-F341-BED0-9FFEA9A190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773453" y="1868496"/>
                  <a:ext cx="238616" cy="524428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/>
                    <a:t>?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995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AE5CE-6E6F-49CE-B898-D30C9600DC05}"/>
              </a:ext>
            </a:extLst>
          </p:cNvPr>
          <p:cNvSpPr/>
          <p:nvPr/>
        </p:nvSpPr>
        <p:spPr>
          <a:xfrm>
            <a:off x="13574487" y="522514"/>
            <a:ext cx="1817914" cy="827315"/>
          </a:xfrm>
          <a:prstGeom prst="rect">
            <a:avLst/>
          </a:prstGeom>
          <a:solidFill>
            <a:srgbClr val="F6E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73853C49-419C-404F-96CF-D81673511831}"/>
              </a:ext>
            </a:extLst>
          </p:cNvPr>
          <p:cNvSpPr txBox="1">
            <a:spLocks/>
          </p:cNvSpPr>
          <p:nvPr/>
        </p:nvSpPr>
        <p:spPr>
          <a:xfrm>
            <a:off x="1417321" y="145617"/>
            <a:ext cx="12048113" cy="151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6600"/>
            </a:pPr>
            <a:r>
              <a:rPr lang="en-GB" sz="3600" b="1" dirty="0" err="1">
                <a:ea typeface="Calibri"/>
                <a:cs typeface="Calibri"/>
                <a:sym typeface="Calibri"/>
              </a:rPr>
              <a:t>Rhagymadrodd</a:t>
            </a:r>
            <a:endParaRPr lang="en-GB" sz="3600" b="1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7C6DA2A-C266-4748-A17E-C43D194D4486}"/>
              </a:ext>
            </a:extLst>
          </p:cNvPr>
          <p:cNvSpPr/>
          <p:nvPr/>
        </p:nvSpPr>
        <p:spPr>
          <a:xfrm>
            <a:off x="1388745" y="2600283"/>
            <a:ext cx="6087230" cy="499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7999"/>
              </a:lnSpc>
            </a:pP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Ym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mis Medi 2021,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lansiodd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yr ICO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reolau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newydd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sy’n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llywodraethu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sut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gwasanaethau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ar-lein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casglu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ac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defnyddio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data personol plant a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phobl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ifanc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</a:p>
          <a:p>
            <a:pPr lvl="0">
              <a:lnSpc>
                <a:spcPct val="117999"/>
              </a:lnSpc>
            </a:pPr>
            <a:endParaRPr lang="en-GB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117999"/>
              </a:lnSpc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Yr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enw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rheolau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yw’r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Cod Plant, ac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nhw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wedi’u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cynllunio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ddiogelu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data personol plant a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phobl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ifanc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</a:p>
          <a:p>
            <a:pPr lvl="0">
              <a:lnSpc>
                <a:spcPct val="117999"/>
              </a:lnSpc>
            </a:pPr>
            <a:endParaRPr lang="en-GB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117999"/>
              </a:lnSpc>
            </a:pP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Mae’r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adnodd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hwn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wedi’i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ddylunio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ddilyn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yr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adnoddau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Mae’ch</a:t>
            </a:r>
            <a:r>
              <a:rPr lang="en-GB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 Data </a:t>
            </a:r>
            <a:r>
              <a:rPr lang="en-GB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Chi’n</a:t>
            </a:r>
            <a:r>
              <a:rPr lang="en-GB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 </a:t>
            </a:r>
            <a:r>
              <a:rPr lang="en-GB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Cyfrif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ysgolion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Y nod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gwneud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eich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disgyblion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ymwybodol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beth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yw’r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Cod Plant, a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sut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mae'n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effeithio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arnyn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nhw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</a:p>
          <a:p>
            <a:pPr lvl="0">
              <a:lnSpc>
                <a:spcPct val="117999"/>
              </a:lnSpc>
            </a:pPr>
            <a:endParaRPr lang="en-GB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117999"/>
              </a:lnSpc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gyd-fynd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â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hyn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modd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lawrlwytho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dogfen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 Cod Plant: </a:t>
            </a:r>
            <a:r>
              <a:rPr lang="en-GB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crynodeb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sy’n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amlinellu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gwybodaeth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allweddol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am y Cod Plant.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ED953ADB-1455-3F41-9833-72831C65ED52}"/>
              </a:ext>
            </a:extLst>
          </p:cNvPr>
          <p:cNvSpPr txBox="1"/>
          <p:nvPr/>
        </p:nvSpPr>
        <p:spPr>
          <a:xfrm>
            <a:off x="8531242" y="2600283"/>
            <a:ext cx="6309025" cy="586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Oedran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Disgyblion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9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11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oed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400" dirty="0">
                <a:ea typeface="Century Gothic"/>
                <a:cs typeface="Century Gothic"/>
                <a:sym typeface="Century Gothic"/>
              </a:rPr>
              <a:t>40 – 55 </a:t>
            </a:r>
            <a:r>
              <a:rPr lang="en-GB" sz="1400" dirty="0" err="1">
                <a:ea typeface="Century Gothic"/>
                <a:cs typeface="Century Gothic"/>
                <a:sym typeface="Century Gothic"/>
              </a:rPr>
              <a:t>munud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Adnoddau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Y </a:t>
            </a:r>
            <a:r>
              <a:rPr lang="en-GB" sz="1400" dirty="0" err="1"/>
              <a:t>cyflwyniad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y Cod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Gweithgaredd</a:t>
            </a:r>
            <a:r>
              <a:rPr lang="en-GB" sz="1400" dirty="0"/>
              <a:t> 1: y Cod Plant – </a:t>
            </a:r>
            <a:r>
              <a:rPr lang="en-GB" sz="1400" dirty="0" err="1"/>
              <a:t>geiriau</a:t>
            </a:r>
            <a:r>
              <a:rPr lang="en-GB" sz="1400" dirty="0"/>
              <a:t> </a:t>
            </a:r>
            <a:r>
              <a:rPr lang="en-GB" sz="1400" dirty="0" err="1"/>
              <a:t>allweddol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Gweithgaredd</a:t>
            </a:r>
            <a:r>
              <a:rPr lang="en-GB" sz="1400" dirty="0"/>
              <a:t> 2: y Cod Plant – </a:t>
            </a:r>
            <a:r>
              <a:rPr lang="en-GB" sz="1400" dirty="0" err="1"/>
              <a:t>cadw</a:t>
            </a:r>
            <a:r>
              <a:rPr lang="en-GB" sz="1400" dirty="0"/>
              <a:t> neu </a:t>
            </a:r>
            <a:r>
              <a:rPr lang="en-GB" sz="1400" dirty="0" err="1"/>
              <a:t>dorri</a:t>
            </a:r>
            <a:r>
              <a:rPr lang="en-GB" sz="1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Cardiau</a:t>
            </a:r>
            <a:r>
              <a:rPr lang="en-GB" sz="1400" dirty="0"/>
              <a:t> </a:t>
            </a:r>
            <a:r>
              <a:rPr lang="en-GB" sz="1400" dirty="0" err="1"/>
              <a:t>gorffen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Cefndir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athrawon</a:t>
            </a:r>
            <a:r>
              <a:rPr lang="en-GB" sz="1400" dirty="0"/>
              <a:t>: </a:t>
            </a:r>
            <a:r>
              <a:rPr lang="en-GB" sz="1400" dirty="0" err="1"/>
              <a:t>crynodeb</a:t>
            </a:r>
            <a:r>
              <a:rPr lang="en-GB" sz="1400" dirty="0"/>
              <a:t> o’r Cod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Glud</a:t>
            </a:r>
            <a:r>
              <a:rPr lang="en-GB" sz="1400" dirty="0"/>
              <a:t> a </a:t>
            </a:r>
            <a:r>
              <a:rPr lang="en-GB" sz="1400" dirty="0" err="1"/>
              <a:t>sisyrnau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Cwestiynau</a:t>
            </a:r>
            <a:r>
              <a:rPr lang="en-GB" sz="1400" dirty="0"/>
              <a:t> </a:t>
            </a:r>
            <a:r>
              <a:rPr lang="en-GB" sz="1400" dirty="0" err="1"/>
              <a:t>Cyffredin</a:t>
            </a:r>
            <a:r>
              <a:rPr lang="en-GB" sz="1400" dirty="0"/>
              <a:t> </a:t>
            </a:r>
            <a:r>
              <a:rPr lang="en-GB" sz="1400" dirty="0" err="1"/>
              <a:t>athrawon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Ffeithlun y Cod Plant – </a:t>
            </a:r>
            <a:r>
              <a:rPr lang="en-GB" sz="1400" dirty="0" err="1"/>
              <a:t>i’w</a:t>
            </a:r>
            <a:r>
              <a:rPr lang="en-GB" sz="1400" dirty="0"/>
              <a:t> </a:t>
            </a:r>
            <a:r>
              <a:rPr lang="en-GB" sz="1400" dirty="0" err="1"/>
              <a:t>anfon</a:t>
            </a:r>
            <a:r>
              <a:rPr lang="en-GB" sz="1400" dirty="0"/>
              <a:t> </a:t>
            </a:r>
            <a:r>
              <a:rPr lang="en-GB" sz="1400" dirty="0" err="1"/>
              <a:t>adref</a:t>
            </a:r>
            <a:r>
              <a:rPr lang="en-GB" sz="1400" dirty="0"/>
              <a:t> at y </a:t>
            </a:r>
            <a:r>
              <a:rPr lang="en-GB" sz="1400" dirty="0" err="1"/>
              <a:t>rhieni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Canllawiau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wrth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addysgu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</a:t>
            </a:r>
            <a:b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endParaRPr lang="en-GB" sz="1400" dirty="0"/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Cymerwch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osod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rheolau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sylfaenol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clir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gwrando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parchu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pheidio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â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defnyddio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enghreifftiau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personol neu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sensitif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greu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diwylliant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dosbarth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cadarnhaol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lle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mae’r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myfyrwyr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gallu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cwestiynau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ganddyn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nhw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hawl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hefyd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basio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nad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ydyn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gyffyrddus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ateb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
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Gofalwch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gyfarwydd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â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pholisi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gweithdrefnau’ch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ysgol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ynglŷn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â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diogelu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gan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gynnwys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beth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sy'n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digwydd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bydd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myfyriwr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gwneud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datgeliad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
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Gofalwch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fod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unrhyw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bolisïau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ysgol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gyfan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eraill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cael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dilyn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megis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e-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ddiogelwch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4EE80-DB89-624E-86B0-A9682AAAB03F}"/>
              </a:ext>
            </a:extLst>
          </p:cNvPr>
          <p:cNvSpPr txBox="1"/>
          <p:nvPr/>
        </p:nvSpPr>
        <p:spPr>
          <a:xfrm>
            <a:off x="4241800" y="-347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9BBDC5-09ED-49D7-9F25-68B1A5F5C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4306" y="467846"/>
            <a:ext cx="209809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5DCB68-CB06-FF4E-AE1B-CD8F1D965480}"/>
              </a:ext>
            </a:extLst>
          </p:cNvPr>
          <p:cNvSpPr/>
          <p:nvPr/>
        </p:nvSpPr>
        <p:spPr>
          <a:xfrm>
            <a:off x="-179200" y="-77001"/>
            <a:ext cx="11328464" cy="4649002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4790B6-2546-AB45-B7DC-4C94D9DEC920}"/>
              </a:ext>
            </a:extLst>
          </p:cNvPr>
          <p:cNvGrpSpPr/>
          <p:nvPr/>
        </p:nvGrpSpPr>
        <p:grpSpPr>
          <a:xfrm>
            <a:off x="813803" y="6653739"/>
            <a:ext cx="11460771" cy="1879136"/>
            <a:chOff x="-3794595" y="5006258"/>
            <a:chExt cx="11460771" cy="18791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E03137-C145-7E4C-B399-FE3B91D6129D}"/>
                </a:ext>
              </a:extLst>
            </p:cNvPr>
            <p:cNvSpPr/>
            <p:nvPr/>
          </p:nvSpPr>
          <p:spPr>
            <a:xfrm>
              <a:off x="-3794595" y="5255104"/>
              <a:ext cx="11211928" cy="163029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540000" rtlCol="0" anchor="ctr"/>
            <a:lstStyle/>
            <a:p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nad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yw’ch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rhiant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neu’ch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gofalwr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fodlon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yr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ymateb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gallan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nhw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gysylltu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â'r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ICO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help: </a:t>
              </a:r>
              <a:r>
                <a:rPr lang="en-GB" sz="2400" b="1" dirty="0">
                  <a:solidFill>
                    <a:srgbClr val="019967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https://cy.ico.org.uk/global/contact-us</a:t>
              </a:r>
              <a:endPara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1F39A9-1D72-8C4D-BE09-3AFBFCE01D6F}"/>
                </a:ext>
              </a:extLst>
            </p:cNvPr>
            <p:cNvGrpSpPr/>
            <p:nvPr/>
          </p:nvGrpSpPr>
          <p:grpSpPr>
            <a:xfrm>
              <a:off x="7168488" y="5006258"/>
              <a:ext cx="497688" cy="497689"/>
              <a:chOff x="15025689" y="1401052"/>
              <a:chExt cx="497688" cy="49768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9C35B71-F2AB-0B47-95DC-A8604E50661C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ontent Placeholder 3">
                <a:extLst>
                  <a:ext uri="{FF2B5EF4-FFF2-40B4-BE49-F238E27FC236}">
                    <a16:creationId xmlns:a16="http://schemas.microsoft.com/office/drawing/2014/main" id="{C5306F00-8524-BC4E-A9E8-0BED23D397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!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691A54-79D6-CA43-AD39-BA0545AD0E08}"/>
              </a:ext>
            </a:extLst>
          </p:cNvPr>
          <p:cNvGrpSpPr/>
          <p:nvPr/>
        </p:nvGrpSpPr>
        <p:grpSpPr>
          <a:xfrm>
            <a:off x="9070881" y="2755900"/>
            <a:ext cx="5828073" cy="3409554"/>
            <a:chOff x="1123025" y="5062332"/>
            <a:chExt cx="5828073" cy="34095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E5283C-0C50-7A44-9342-1686BF9C3EC3}"/>
                </a:ext>
              </a:extLst>
            </p:cNvPr>
            <p:cNvSpPr/>
            <p:nvPr/>
          </p:nvSpPr>
          <p:spPr>
            <a:xfrm>
              <a:off x="1123025" y="5295572"/>
              <a:ext cx="5594834" cy="31763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rtlCol="0" anchor="ctr"/>
            <a:lstStyle/>
            <a:p>
              <a:pPr algn="ctr"/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Cofiwch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: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os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oes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gennych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unrhyw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bryderon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ynghylch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sut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mae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gwefan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neu ap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defnyddio’ch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data,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siaradwch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â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rhiant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neu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ofalwr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 Gall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eich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rhiant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neu’ch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gofalwr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gysylltu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â'r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wefan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neu'r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ap.</a:t>
              </a:r>
              <a:endParaRPr lang="en-US" sz="2400" b="1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1EB18C-3389-6145-9AC6-2DDD1991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5062332"/>
              <a:ext cx="537974" cy="537974"/>
            </a:xfrm>
            <a:prstGeom prst="rect">
              <a:avLst/>
            </a:prstGeom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66C81223-B5F3-D841-B5B6-84675E1E35D5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60106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Tocynnau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gorffen</a:t>
            </a:r>
            <a:endParaRPr lang="en-GB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tocynnau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gorffen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ysgrifennwch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chi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wedi'i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ddysgu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heddiw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 ac 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unrhyw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gwestiynau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sydd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gennych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hyd.</a:t>
            </a:r>
          </a:p>
        </p:txBody>
      </p:sp>
    </p:spTree>
    <p:extLst>
      <p:ext uri="{BB962C8B-B14F-4D97-AF65-F5344CB8AC3E}">
        <p14:creationId xmlns:p14="http://schemas.microsoft.com/office/powerpoint/2010/main" val="19008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9500B9E-9C59-DA40-A4A1-A9C50E5EF01F}"/>
              </a:ext>
            </a:extLst>
          </p:cNvPr>
          <p:cNvGrpSpPr/>
          <p:nvPr/>
        </p:nvGrpSpPr>
        <p:grpSpPr>
          <a:xfrm>
            <a:off x="815023" y="1721033"/>
            <a:ext cx="10015689" cy="10309011"/>
            <a:chOff x="2522805" y="2024604"/>
            <a:chExt cx="11228866" cy="1155771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FD96FB9-B1E9-7F4E-980D-05FC8F35A9B6}"/>
                </a:ext>
              </a:extLst>
            </p:cNvPr>
            <p:cNvSpPr/>
            <p:nvPr/>
          </p:nvSpPr>
          <p:spPr>
            <a:xfrm>
              <a:off x="2522805" y="2024604"/>
              <a:ext cx="11228866" cy="11557717"/>
            </a:xfrm>
            <a:prstGeom prst="roundRect">
              <a:avLst>
                <a:gd name="adj" fmla="val 3402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F620CC3-DAF2-B844-B4AD-8DFF4F4A4463}"/>
                </a:ext>
              </a:extLst>
            </p:cNvPr>
            <p:cNvSpPr/>
            <p:nvPr/>
          </p:nvSpPr>
          <p:spPr>
            <a:xfrm>
              <a:off x="2912317" y="2679299"/>
              <a:ext cx="10432954" cy="984060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83C9C2F-AE1C-014C-941E-C64B5719A1A7}"/>
                </a:ext>
              </a:extLst>
            </p:cNvPr>
            <p:cNvSpPr/>
            <p:nvPr/>
          </p:nvSpPr>
          <p:spPr>
            <a:xfrm>
              <a:off x="7773626" y="12771310"/>
              <a:ext cx="547666" cy="5473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CFBD729-6FB7-1E4E-A28B-A27902C4EFB2}"/>
                </a:ext>
              </a:extLst>
            </p:cNvPr>
            <p:cNvSpPr/>
            <p:nvPr/>
          </p:nvSpPr>
          <p:spPr>
            <a:xfrm>
              <a:off x="7412032" y="2357492"/>
              <a:ext cx="723187" cy="7039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781EB8-87AD-4C4E-B174-60855FB7BAE1}"/>
                </a:ext>
              </a:extLst>
            </p:cNvPr>
            <p:cNvSpPr/>
            <p:nvPr/>
          </p:nvSpPr>
          <p:spPr>
            <a:xfrm>
              <a:off x="8334010" y="2306766"/>
              <a:ext cx="189395" cy="187387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1F750-4B8E-5B46-8199-42E86F53E4DA}"/>
              </a:ext>
            </a:extLst>
          </p:cNvPr>
          <p:cNvSpPr/>
          <p:nvPr/>
        </p:nvSpPr>
        <p:spPr>
          <a:xfrm>
            <a:off x="1741627" y="2969739"/>
            <a:ext cx="8926374" cy="486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0"/>
              </a:spcAft>
            </a:pPr>
            <a:r>
              <a:rPr lang="cy-GB" sz="2400" dirty="0">
                <a:latin typeface="Overpass Mono" pitchFamily="49" charset="77"/>
              </a:rPr>
              <a:t>Os oes gennych chi unrhyw gwestiynau neu bryderon am y pwnc hwn: 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y-GB" sz="2400" dirty="0">
                <a:latin typeface="Overpass Mono" pitchFamily="49" charset="77"/>
              </a:rPr>
              <a:t>siaradwch â'ch rhiant neu’ch gofalwr amdano; 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y-GB" sz="2400" dirty="0">
                <a:latin typeface="Overpass Mono" pitchFamily="49" charset="77"/>
              </a:rPr>
              <a:t>sgwrsiwch gydag athro, athrawes neu aelod o staff yr ysgol; neu 
edrychwch ar y gwefannau hyn: </a:t>
            </a:r>
          </a:p>
          <a:p>
            <a:pPr marL="1257300" lvl="2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rgbClr val="019967"/>
                </a:solidFill>
                <a:latin typeface="Overpass Mono" pitchFamily="49" charset="77"/>
              </a:rPr>
              <a:t>cy.ico.org.uk</a:t>
            </a:r>
          </a:p>
          <a:p>
            <a:pPr marL="1257300" lvl="2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rgbClr val="019967"/>
                </a:solidFill>
                <a:latin typeface="Overpass Mono" pitchFamily="49" charset="77"/>
              </a:rPr>
              <a:t>nspcc.org.uk</a:t>
            </a:r>
          </a:p>
          <a:p>
            <a:pPr marL="1257300" lvl="2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rgbClr val="019967"/>
                </a:solidFill>
                <a:latin typeface="Overpass Mono" pitchFamily="49" charset="77"/>
              </a:rPr>
              <a:t>thinkuknow.co.uk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4D60F9-FB4A-C745-9E4F-057C9FFA5931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14534547" cy="110990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Help a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chefnogaeth</a:t>
            </a:r>
            <a:endParaRPr lang="en-GB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3AA217-CB5B-974B-BD42-9805A7638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79652" y="2304994"/>
            <a:ext cx="3262913" cy="62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E0D1B-2FD8-6C48-8F11-73B16A6A0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 t="3027" r="3355" b="1336"/>
          <a:stretch/>
        </p:blipFill>
        <p:spPr>
          <a:xfrm>
            <a:off x="9948813" y="688489"/>
            <a:ext cx="5243769" cy="7906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8CD8F-F6DE-2349-A42A-43014C7983E5}"/>
              </a:ext>
            </a:extLst>
          </p:cNvPr>
          <p:cNvSpPr/>
          <p:nvPr/>
        </p:nvSpPr>
        <p:spPr>
          <a:xfrm>
            <a:off x="1065006" y="1258645"/>
            <a:ext cx="9978798" cy="5110202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6E76B7B-BCA1-4B4C-81EC-6B8E6BF61EC5}"/>
              </a:ext>
            </a:extLst>
          </p:cNvPr>
          <p:cNvSpPr txBox="1">
            <a:spLocks/>
          </p:cNvSpPr>
          <p:nvPr/>
        </p:nvSpPr>
        <p:spPr>
          <a:xfrm>
            <a:off x="1742248" y="1948979"/>
            <a:ext cx="8540147" cy="37181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0" dirty="0">
                <a:solidFill>
                  <a:srgbClr val="019967"/>
                </a:solidFill>
              </a:rPr>
              <a:t>“</a:t>
            </a:r>
            <a:r>
              <a:rPr lang="en-GB" sz="2400" b="0" dirty="0" err="1">
                <a:solidFill>
                  <a:srgbClr val="019967"/>
                </a:solidFill>
              </a:rPr>
              <a:t>Mae'r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adnodd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hwn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ynghylch</a:t>
            </a:r>
            <a:r>
              <a:rPr lang="en-GB" sz="2400" b="0" dirty="0">
                <a:solidFill>
                  <a:srgbClr val="019967"/>
                </a:solidFill>
              </a:rPr>
              <a:t> y Cod Plant </a:t>
            </a:r>
            <a:r>
              <a:rPr lang="en-GB" sz="2400" b="0" dirty="0" err="1">
                <a:solidFill>
                  <a:srgbClr val="019967"/>
                </a:solidFill>
              </a:rPr>
              <a:t>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ardderchog</a:t>
            </a:r>
            <a:r>
              <a:rPr lang="en-GB" sz="2400" b="0" dirty="0">
                <a:solidFill>
                  <a:srgbClr val="019967"/>
                </a:solidFill>
              </a:rPr>
              <a:t> - </a:t>
            </a:r>
            <a:r>
              <a:rPr lang="en-GB" sz="2400" b="0" dirty="0" err="1">
                <a:solidFill>
                  <a:srgbClr val="019967"/>
                </a:solidFill>
              </a:rPr>
              <a:t>mae'r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wybodaeth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wedi'i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rhannu'n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dda</a:t>
            </a:r>
            <a:r>
              <a:rPr lang="en-GB" sz="2400" b="0" dirty="0">
                <a:solidFill>
                  <a:srgbClr val="019967"/>
                </a:solidFill>
              </a:rPr>
              <a:t> ac </a:t>
            </a:r>
            <a:r>
              <a:rPr lang="en-GB" sz="2400" b="0" dirty="0" err="1">
                <a:solidFill>
                  <a:srgbClr val="019967"/>
                </a:solidFill>
              </a:rPr>
              <a:t>mae'n</a:t>
            </a:r>
            <a:r>
              <a:rPr lang="en-GB" sz="2400" b="0" dirty="0">
                <a:solidFill>
                  <a:srgbClr val="019967"/>
                </a:solidFill>
              </a:rPr>
              <a:t> addas </a:t>
            </a:r>
            <a:r>
              <a:rPr lang="en-GB" sz="2400" b="0" dirty="0" err="1">
                <a:solidFill>
                  <a:srgbClr val="019967"/>
                </a:solidFill>
              </a:rPr>
              <a:t>iawn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i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blant</a:t>
            </a:r>
            <a:r>
              <a:rPr lang="en-GB" sz="2400" b="0" dirty="0">
                <a:solidFill>
                  <a:srgbClr val="019967"/>
                </a:solidFill>
              </a:rPr>
              <a:t>. 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400" b="0" dirty="0">
              <a:solidFill>
                <a:srgbClr val="019967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0" dirty="0" err="1">
                <a:solidFill>
                  <a:srgbClr val="019967"/>
                </a:solidFill>
              </a:rPr>
              <a:t>Bydd</a:t>
            </a:r>
            <a:r>
              <a:rPr lang="en-GB" sz="2400" b="0" dirty="0">
                <a:solidFill>
                  <a:srgbClr val="019967"/>
                </a:solidFill>
              </a:rPr>
              <a:t> yr </a:t>
            </a:r>
            <a:r>
              <a:rPr lang="en-GB" sz="2400" b="0" dirty="0" err="1">
                <a:solidFill>
                  <a:srgbClr val="019967"/>
                </a:solidFill>
              </a:rPr>
              <a:t>adnodd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gwneud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disgyblion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fwy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ymwybodol</a:t>
            </a:r>
            <a:r>
              <a:rPr lang="en-GB" sz="2400" b="0" dirty="0">
                <a:solidFill>
                  <a:srgbClr val="019967"/>
                </a:solidFill>
              </a:rPr>
              <a:t> o'r data personol </a:t>
            </a:r>
            <a:r>
              <a:rPr lang="en-GB" sz="2400" b="0" dirty="0" err="1">
                <a:solidFill>
                  <a:srgbClr val="019967"/>
                </a:solidFill>
              </a:rPr>
              <a:t>maen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nhw’n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ei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rannu</a:t>
            </a:r>
            <a:r>
              <a:rPr lang="en-GB" sz="2400" b="0" dirty="0">
                <a:solidFill>
                  <a:srgbClr val="019967"/>
                </a:solidFill>
              </a:rPr>
              <a:t>, ac </a:t>
            </a:r>
            <a:r>
              <a:rPr lang="en-GB" sz="2400" b="0" dirty="0" err="1">
                <a:solidFill>
                  <a:srgbClr val="019967"/>
                </a:solidFill>
              </a:rPr>
              <a:t>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amlygu’r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materion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pwysig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mae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angen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i</a:t>
            </a:r>
            <a:r>
              <a:rPr lang="en-GB" sz="2400" b="0" dirty="0">
                <a:solidFill>
                  <a:srgbClr val="019967"/>
                </a:solidFill>
              </a:rPr>
              <a:t> bob un </a:t>
            </a:r>
            <a:r>
              <a:rPr lang="en-GB" sz="2400" b="0" dirty="0" err="1">
                <a:solidFill>
                  <a:srgbClr val="019967"/>
                </a:solidFill>
              </a:rPr>
              <a:t>o'n</a:t>
            </a:r>
            <a:r>
              <a:rPr lang="en-GB" sz="2400" b="0" dirty="0">
                <a:solidFill>
                  <a:srgbClr val="019967"/>
                </a:solidFill>
              </a:rPr>
              <a:t> staff </a:t>
            </a:r>
            <a:r>
              <a:rPr lang="en-GB" sz="2400" b="0" dirty="0" err="1">
                <a:solidFill>
                  <a:srgbClr val="019967"/>
                </a:solidFill>
              </a:rPr>
              <a:t>fod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ymwybodol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ohonynt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mewn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byd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digidol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sy'n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newid</a:t>
            </a:r>
            <a:r>
              <a:rPr lang="en-GB" sz="2400" b="0" dirty="0">
                <a:solidFill>
                  <a:srgbClr val="019967"/>
                </a:solidFill>
              </a:rPr>
              <a:t> o hyd."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6D0F6-03B9-7344-9F86-B734D7B518F7}"/>
              </a:ext>
            </a:extLst>
          </p:cNvPr>
          <p:cNvSpPr/>
          <p:nvPr/>
        </p:nvSpPr>
        <p:spPr>
          <a:xfrm>
            <a:off x="4402070" y="5915567"/>
            <a:ext cx="5795587" cy="2102144"/>
          </a:xfrm>
          <a:prstGeom prst="rect">
            <a:avLst/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540000" rtlCol="0" anchor="ctr"/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Mrs Siobhan Gillen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Pennaeth</a:t>
            </a:r>
            <a:endParaRPr lang="en-GB" sz="2400" dirty="0">
              <a:solidFill>
                <a:schemeClr val="dk1"/>
              </a:solidFill>
              <a:latin typeface="Overpass Mono" pitchFamily="49" charset="77"/>
              <a:ea typeface="Malgun Gothic" panose="020B0503020000020004" pitchFamily="34" charset="-127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Ysgol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Gynradd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Malgun Gothic" panose="020B0503020000020004" pitchFamily="34" charset="-127"/>
                <a:cs typeface="Calibri"/>
                <a:sym typeface="Calibri"/>
              </a:rPr>
              <a:t> Steelstown
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3918-902A-7F41-AD62-D4699DD2BF7F}"/>
              </a:ext>
            </a:extLst>
          </p:cNvPr>
          <p:cNvGrpSpPr/>
          <p:nvPr/>
        </p:nvGrpSpPr>
        <p:grpSpPr>
          <a:xfrm>
            <a:off x="9948813" y="5666723"/>
            <a:ext cx="497688" cy="497688"/>
            <a:chOff x="11448333" y="3259976"/>
            <a:chExt cx="497688" cy="49768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1382D6-55EE-E949-8455-FBB3A7842844}"/>
                </a:ext>
              </a:extLst>
            </p:cNvPr>
            <p:cNvSpPr/>
            <p:nvPr userDrawn="1"/>
          </p:nvSpPr>
          <p:spPr>
            <a:xfrm>
              <a:off x="11448333" y="3259976"/>
              <a:ext cx="497688" cy="4976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BAF17F-5658-584B-99F4-294CAC9AAF2C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1697177" y="3364820"/>
              <a:ext cx="0" cy="288000"/>
            </a:xfrm>
            <a:prstGeom prst="line">
              <a:avLst/>
            </a:prstGeom>
            <a:ln w="28575">
              <a:solidFill>
                <a:srgbClr val="019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BEE7646-9AE0-C14A-855C-B65B4CDFD3FB}"/>
                </a:ext>
              </a:extLst>
            </p:cNvPr>
            <p:cNvCxnSpPr>
              <a:cxnSpLocks/>
            </p:cNvCxnSpPr>
            <p:nvPr userDrawn="1"/>
          </p:nvCxnSpPr>
          <p:spPr>
            <a:xfrm rot="-2700000">
              <a:off x="11697177" y="3364820"/>
              <a:ext cx="0" cy="288000"/>
            </a:xfrm>
            <a:prstGeom prst="line">
              <a:avLst/>
            </a:prstGeom>
            <a:ln w="28575">
              <a:solidFill>
                <a:srgbClr val="0199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C2CAC25-6113-9C49-B0CC-56E1766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345" y="5412042"/>
            <a:ext cx="932056" cy="9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54402 -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ED953ADB-1455-3F41-9833-72831C65ED52}"/>
              </a:ext>
            </a:extLst>
          </p:cNvPr>
          <p:cNvSpPr txBox="1"/>
          <p:nvPr/>
        </p:nvSpPr>
        <p:spPr>
          <a:xfrm>
            <a:off x="8531242" y="2679795"/>
            <a:ext cx="6309025" cy="288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u="sng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Curriculum Links to PSHE programme of Study: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u="sng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r>
              <a:rPr lang="en-GB" sz="1400" u="sng" dirty="0"/>
              <a:t>KS2</a:t>
            </a:r>
            <a:endParaRPr lang="en-GB" sz="1400" dirty="0"/>
          </a:p>
          <a:p>
            <a:r>
              <a:rPr lang="en-GB" sz="1400" b="1" dirty="0"/>
              <a:t>H37. </a:t>
            </a:r>
            <a:r>
              <a:rPr lang="en-GB" sz="1400" dirty="0"/>
              <a:t>reasons for following and complying with regulations and restrictions (including age restrictions); how they promote personal safety and wellbeing with reference to social media, television programmes, films, games and online gaming </a:t>
            </a:r>
          </a:p>
          <a:p>
            <a:br>
              <a:rPr lang="en-GB" sz="1400" dirty="0"/>
            </a:br>
            <a:r>
              <a:rPr lang="en-GB" sz="1400" b="1" dirty="0"/>
              <a:t>L11. </a:t>
            </a:r>
            <a:r>
              <a:rPr lang="en-GB" sz="1400" dirty="0"/>
              <a:t>recognise ways in which the internet and social media can be used both positively and negatively </a:t>
            </a:r>
          </a:p>
          <a:p>
            <a:br>
              <a:rPr lang="en-GB" sz="1400" dirty="0"/>
            </a:br>
            <a:r>
              <a:rPr lang="en-GB" sz="1400" b="1" dirty="0"/>
              <a:t>L13. </a:t>
            </a:r>
            <a:r>
              <a:rPr lang="en-GB" sz="1400" dirty="0"/>
              <a:t>about some of the different ways information and data is shared and used online, including for commercial purposes </a:t>
            </a:r>
            <a:endParaRPr lang="en-GB" sz="1400" dirty="0">
              <a:effectLst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106BD6F0-BB2D-544A-B94C-DE8C25DEEA6B}"/>
              </a:ext>
            </a:extLst>
          </p:cNvPr>
          <p:cNvSpPr txBox="1"/>
          <p:nvPr/>
        </p:nvSpPr>
        <p:spPr>
          <a:xfrm>
            <a:off x="1370012" y="2679794"/>
            <a:ext cx="6309025" cy="358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b="1" dirty="0" err="1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Lloegr</a:t>
            </a:r>
            <a:endParaRPr lang="en-GB" b="1" dirty="0">
              <a:solidFill>
                <a:schemeClr val="dk1"/>
              </a:solidFill>
              <a:latin typeface="Overpass Mono" pitchFamily="49" charset="77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DFE RSE and Health Guidance: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Pupils should know: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how information and data is shared and used online.</a:t>
            </a:r>
          </a:p>
          <a:p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Ofsted personal development judgement</a:t>
            </a:r>
            <a:b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endParaRPr lang="en-GB" sz="1400" dirty="0"/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Schools support pupils to develop in many diverse aspects of life including: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enabling pupils to recognise online and offline risks to their well-being and making them aware of the support available to them 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enabling pupils to recognise the dangers of inappropriate use of mobile technology and social media.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A736D8CE-6AC3-9146-874E-133C981077D0}"/>
              </a:ext>
            </a:extLst>
          </p:cNvPr>
          <p:cNvSpPr txBox="1">
            <a:spLocks/>
          </p:cNvSpPr>
          <p:nvPr/>
        </p:nvSpPr>
        <p:spPr>
          <a:xfrm>
            <a:off x="1417321" y="145617"/>
            <a:ext cx="12048113" cy="151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6600"/>
            </a:pPr>
            <a:r>
              <a:rPr lang="en-GB" sz="3600" b="1" dirty="0" err="1">
                <a:ea typeface="Calibri"/>
                <a:cs typeface="Calibri"/>
                <a:sym typeface="Calibri"/>
              </a:rPr>
              <a:t>Cysylltiadau’r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cwricwlwm</a:t>
            </a:r>
            <a:endParaRPr lang="en-GB" sz="3600" b="1" dirty="0"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C09D9-CBA9-49EE-BD0C-280FB01087AB}"/>
              </a:ext>
            </a:extLst>
          </p:cNvPr>
          <p:cNvSpPr/>
          <p:nvPr/>
        </p:nvSpPr>
        <p:spPr>
          <a:xfrm>
            <a:off x="13574487" y="522514"/>
            <a:ext cx="1817914" cy="827315"/>
          </a:xfrm>
          <a:prstGeom prst="rect">
            <a:avLst/>
          </a:prstGeom>
          <a:solidFill>
            <a:srgbClr val="F6E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7B2A31-9D4B-4B1D-AF92-6234B659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94306" y="467846"/>
            <a:ext cx="209809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73853C49-419C-404F-96CF-D81673511831}"/>
              </a:ext>
            </a:extLst>
          </p:cNvPr>
          <p:cNvSpPr txBox="1">
            <a:spLocks/>
          </p:cNvSpPr>
          <p:nvPr/>
        </p:nvSpPr>
        <p:spPr>
          <a:xfrm>
            <a:off x="1417321" y="145617"/>
            <a:ext cx="12048113" cy="151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6600"/>
            </a:pPr>
            <a:r>
              <a:rPr lang="en-GB" sz="3600" b="1" dirty="0" err="1">
                <a:ea typeface="Calibri"/>
                <a:cs typeface="Calibri"/>
                <a:sym typeface="Calibri"/>
              </a:rPr>
              <a:t>Cysylltiadau’r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cwricwlwm</a:t>
            </a:r>
            <a:endParaRPr lang="en-GB" sz="3600" b="1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106BD6F0-BB2D-544A-B94C-DE8C25DEEA6B}"/>
              </a:ext>
            </a:extLst>
          </p:cNvPr>
          <p:cNvSpPr txBox="1"/>
          <p:nvPr/>
        </p:nvSpPr>
        <p:spPr>
          <a:xfrm>
            <a:off x="1370013" y="2679794"/>
            <a:ext cx="3957904" cy="580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b="1" dirty="0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Cymru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dirty="0">
              <a:solidFill>
                <a:schemeClr val="dk1"/>
              </a:solidFill>
              <a:latin typeface="Overpass Mono" pitchFamily="49" charset="77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Fframwaith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Cymhwysedd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Digidol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Cymru -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Dinasyddiaeth</a:t>
            </a: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Dinasyddiaeth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: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Hunaniaeth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delwedd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enw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 da</a:t>
            </a:r>
            <a:endParaRPr lang="en-GB" sz="1400" dirty="0"/>
          </a:p>
          <a:p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Blwyddyn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5</a:t>
            </a:r>
            <a:b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endParaRPr lang="en-GB" sz="1400" dirty="0"/>
          </a:p>
          <a:p>
            <a:pPr marL="334861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y-GB" sz="1400" b="0" i="0" dirty="0">
                <a:solidFill>
                  <a:srgbClr val="1F1F1F"/>
                </a:solidFill>
                <a:effectLst/>
              </a:rPr>
              <a:t>siarad am yr effaith y gall y cynnwys digidol a grëir ei chael, </a:t>
            </a:r>
            <a:r>
              <a:rPr lang="cy-GB" sz="1400" b="0" i="1" dirty="0">
                <a:solidFill>
                  <a:srgbClr val="1F1F1F"/>
                </a:solidFill>
                <a:effectLst/>
              </a:rPr>
              <a:t>e.e. meddwl yn feirniadol am yr wybodaeth a rennir ar-lein;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334861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y-GB" sz="1400" dirty="0">
                <a:solidFill>
                  <a:srgbClr val="1F1F1F"/>
                </a:solidFill>
              </a:rPr>
              <a:t>esbonio pam ei bod yn bwysig trafod eu defnydd o dechnoleg ag oedolyn</a:t>
            </a:r>
            <a:endParaRPr lang="en-GB" sz="1400" dirty="0">
              <a:solidFill>
                <a:srgbClr val="1F1F1F"/>
              </a:solidFill>
              <a:sym typeface="Century Gothic"/>
            </a:endParaRPr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Blwyddyn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6</a:t>
            </a:r>
          </a:p>
          <a:p>
            <a:pPr marL="334861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y-GB" sz="1400" b="0" i="0" dirty="0">
                <a:solidFill>
                  <a:srgbClr val="1F1F1F"/>
                </a:solidFill>
                <a:effectLst/>
              </a:rPr>
              <a:t>nodi manteision a risgiau dyfeisiau symudol sy'n cyhoeddi lleoliad y defnyddiwr/dyfais, </a:t>
            </a:r>
            <a:r>
              <a:rPr lang="cy-GB" sz="1400" b="0" i="1" dirty="0">
                <a:solidFill>
                  <a:srgbClr val="1F1F1F"/>
                </a:solidFill>
                <a:effectLst/>
              </a:rPr>
              <a:t>e.e. apiau â mynediad i leoliad</a:t>
            </a:r>
            <a:endParaRPr lang="cy-GB" sz="1400" b="0" i="0" dirty="0">
              <a:solidFill>
                <a:srgbClr val="1F1F1F"/>
              </a:solidFill>
              <a:effectLst/>
            </a:endParaRPr>
          </a:p>
          <a:p>
            <a:pPr marL="334861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y-GB" sz="1400" b="0" i="0" dirty="0">
                <a:solidFill>
                  <a:srgbClr val="1F1F1F"/>
                </a:solidFill>
                <a:effectLst/>
              </a:rPr>
              <a:t>pennu manteision a risgiau rhoi gwybodaeth bersonol a rhoi mynediad i wahanol feddalwedd i ddyfeisiau</a:t>
            </a:r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243FEBAC-66CB-814B-9709-FD89BC2F8445}"/>
              </a:ext>
            </a:extLst>
          </p:cNvPr>
          <p:cNvSpPr txBox="1"/>
          <p:nvPr/>
        </p:nvSpPr>
        <p:spPr>
          <a:xfrm>
            <a:off x="6347826" y="2679794"/>
            <a:ext cx="3957904" cy="445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b="1" dirty="0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Yr Alban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Digital Literacy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Technologies – Cyber resilience</a:t>
            </a:r>
            <a:endParaRPr lang="en-GB" sz="1400" dirty="0"/>
          </a:p>
          <a:p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First</a:t>
            </a:r>
            <a:b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endParaRPr lang="en-GB" sz="1400" dirty="0"/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 can extend my knowledge of how to use digital technology to communicate with others and I am aware of ways to keep safe and secure.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Second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 can explore online communities demonstrating an understanding of responsible digital behaviour and I’m aware of how to keep myself safe and secure.</a:t>
            </a: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136D6F35-73A8-4948-BCBB-F817D837E545}"/>
              </a:ext>
            </a:extLst>
          </p:cNvPr>
          <p:cNvSpPr txBox="1"/>
          <p:nvPr/>
        </p:nvSpPr>
        <p:spPr>
          <a:xfrm>
            <a:off x="11325639" y="2679794"/>
            <a:ext cx="3957904" cy="464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b="1" dirty="0" err="1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Gogledd</a:t>
            </a:r>
            <a:r>
              <a:rPr lang="en-GB" b="1" dirty="0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verpass Mono" pitchFamily="49" charset="77"/>
                <a:sym typeface="Century Gothic"/>
              </a:rPr>
              <a:t>Iwerddon</a:t>
            </a:r>
            <a:endParaRPr lang="en-GB" b="1" dirty="0">
              <a:solidFill>
                <a:schemeClr val="dk1"/>
              </a:solidFill>
              <a:latin typeface="Overpass Mono" pitchFamily="49" charset="77"/>
              <a:sym typeface="Century Gothic"/>
            </a:endParaRP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dirty="0">
              <a:solidFill>
                <a:schemeClr val="dk1"/>
              </a:solidFill>
              <a:sym typeface="Century Gothic"/>
            </a:endParaRP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>
                <a:solidFill>
                  <a:schemeClr val="dk1"/>
                </a:solidFill>
                <a:sym typeface="Century Gothic"/>
              </a:rPr>
              <a:t>Personal Understanding and Health – Key Stage 2</a:t>
            </a: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Strand 1: Personal Understanding and Health</a:t>
            </a: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Keeping Safe</a:t>
            </a:r>
          </a:p>
          <a:p>
            <a:pPr marL="285750" indent="-285750">
              <a:lnSpc>
                <a:spcPts val="15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developing a pro-active and responsible approach to safety, for example, </a:t>
            </a:r>
            <a:r>
              <a:rPr lang="en-GB" sz="1400" i="1" dirty="0">
                <a:solidFill>
                  <a:schemeClr val="dk1"/>
                </a:solidFill>
                <a:sym typeface="Century Gothic"/>
              </a:rPr>
              <a:t>on the internet</a:t>
            </a:r>
          </a:p>
          <a:p>
            <a:pPr marL="285750" indent="-285750">
              <a:lnSpc>
                <a:spcPts val="15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knowing where, when and how to seek help</a:t>
            </a: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b="1" dirty="0">
              <a:solidFill>
                <a:schemeClr val="dk1"/>
              </a:solidFill>
              <a:sym typeface="Century Gothic"/>
            </a:endParaRP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b="1" dirty="0">
                <a:solidFill>
                  <a:schemeClr val="dk1"/>
                </a:solidFill>
                <a:sym typeface="Century Gothic"/>
              </a:rPr>
              <a:t>Using ICT across the curriculum</a:t>
            </a: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Pupils should be enabled to:</a:t>
            </a:r>
          </a:p>
          <a:p>
            <a:pPr marL="285750" indent="-285750">
              <a:lnSpc>
                <a:spcPts val="15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sym typeface="Century Gothic"/>
              </a:rPr>
              <a:t>understand how to keep safe and display acceptable online behaviour.</a:t>
            </a: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dirty="0">
              <a:solidFill>
                <a:schemeClr val="dk1"/>
              </a:solidFill>
              <a:sym typeface="Century Gothic"/>
            </a:endParaRPr>
          </a:p>
          <a:p>
            <a:pPr>
              <a:lnSpc>
                <a:spcPts val="1500"/>
              </a:lnSpc>
              <a:spcAft>
                <a:spcPts val="1000"/>
              </a:spcAft>
              <a:buSzPct val="100000"/>
            </a:pPr>
            <a:endParaRPr lang="en-GB" sz="1400" dirty="0">
              <a:solidFill>
                <a:schemeClr val="dk1"/>
              </a:solidFill>
              <a:sym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8C30-BBA1-4237-BAB7-8FF98239BDBA}"/>
              </a:ext>
            </a:extLst>
          </p:cNvPr>
          <p:cNvSpPr/>
          <p:nvPr/>
        </p:nvSpPr>
        <p:spPr>
          <a:xfrm>
            <a:off x="13574487" y="522514"/>
            <a:ext cx="1817914" cy="827315"/>
          </a:xfrm>
          <a:prstGeom prst="rect">
            <a:avLst/>
          </a:prstGeom>
          <a:solidFill>
            <a:srgbClr val="F6E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DC613A-BDD3-42A2-BD6B-63335B6C3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94306" y="467846"/>
            <a:ext cx="209809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9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C687508-64D3-0142-9B5D-BFD021CAC4A0}"/>
              </a:ext>
            </a:extLst>
          </p:cNvPr>
          <p:cNvGrpSpPr/>
          <p:nvPr/>
        </p:nvGrpSpPr>
        <p:grpSpPr>
          <a:xfrm>
            <a:off x="343591" y="3447344"/>
            <a:ext cx="6889222" cy="2206238"/>
            <a:chOff x="692199" y="1767286"/>
            <a:chExt cx="6889222" cy="220623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F81C1B-9F0E-2845-8333-3E7DB7222882}"/>
                </a:ext>
              </a:extLst>
            </p:cNvPr>
            <p:cNvSpPr/>
            <p:nvPr/>
          </p:nvSpPr>
          <p:spPr>
            <a:xfrm>
              <a:off x="692199" y="1968404"/>
              <a:ext cx="6655086" cy="1754692"/>
            </a:xfrm>
            <a:prstGeom prst="rect">
              <a:avLst/>
            </a:prstGeom>
            <a:solidFill>
              <a:srgbClr val="019967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2" name="Content Placeholder 3">
              <a:extLst>
                <a:ext uri="{FF2B5EF4-FFF2-40B4-BE49-F238E27FC236}">
                  <a16:creationId xmlns:a16="http://schemas.microsoft.com/office/drawing/2014/main" id="{FEA1A8F2-A41F-2540-BA8B-CC0001888CCF}"/>
                </a:ext>
              </a:extLst>
            </p:cNvPr>
            <p:cNvSpPr txBox="1">
              <a:spLocks/>
            </p:cNvSpPr>
            <p:nvPr/>
          </p:nvSpPr>
          <p:spPr>
            <a:xfrm>
              <a:off x="946859" y="2355271"/>
              <a:ext cx="6136874" cy="1618253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/>
              <a:r>
                <a:rPr lang="en-GB" sz="2800" b="1" dirty="0" err="1">
                  <a:solidFill>
                    <a:schemeClr val="bg1"/>
                  </a:solidFill>
                </a:rPr>
                <a:t>Deilliannau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dysgu</a:t>
              </a:r>
              <a:r>
                <a:rPr lang="en-GB" sz="2800" b="1" dirty="0">
                  <a:solidFill>
                    <a:schemeClr val="bg1"/>
                  </a:solidFill>
                </a:rPr>
                <a:t>
</a:t>
              </a:r>
              <a:r>
                <a:rPr lang="en-GB" sz="2800" dirty="0" err="1">
                  <a:solidFill>
                    <a:schemeClr val="bg1"/>
                  </a:solidFill>
                </a:rPr>
                <a:t>Bydd</a:t>
              </a:r>
              <a:r>
                <a:rPr lang="en-GB" sz="2800" dirty="0">
                  <a:solidFill>
                    <a:schemeClr val="bg1"/>
                  </a:solidFill>
                </a:rPr>
                <a:t> y </a:t>
              </a:r>
              <a:r>
                <a:rPr lang="en-GB" sz="2800" dirty="0" err="1">
                  <a:solidFill>
                    <a:schemeClr val="bg1"/>
                  </a:solidFill>
                </a:rPr>
                <a:t>disgyblion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yn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gallu</a:t>
              </a:r>
              <a:r>
                <a:rPr lang="en-GB" sz="2800" dirty="0">
                  <a:solidFill>
                    <a:schemeClr val="bg1"/>
                  </a:solidFill>
                </a:rPr>
                <a:t>: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DE47E74-9FA9-F649-89F1-C59DE95D163F}"/>
                </a:ext>
              </a:extLst>
            </p:cNvPr>
            <p:cNvGrpSpPr/>
            <p:nvPr/>
          </p:nvGrpSpPr>
          <p:grpSpPr>
            <a:xfrm>
              <a:off x="7083733" y="1767286"/>
              <a:ext cx="497688" cy="572154"/>
              <a:chOff x="12579822" y="2829060"/>
              <a:chExt cx="497688" cy="57215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F8E8519-DF0B-9C46-9725-353C11DA97CE}"/>
                  </a:ext>
                </a:extLst>
              </p:cNvPr>
              <p:cNvSpPr/>
              <p:nvPr/>
            </p:nvSpPr>
            <p:spPr>
              <a:xfrm>
                <a:off x="12579822" y="2829060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Content Placeholder 3">
                <a:extLst>
                  <a:ext uri="{FF2B5EF4-FFF2-40B4-BE49-F238E27FC236}">
                    <a16:creationId xmlns:a16="http://schemas.microsoft.com/office/drawing/2014/main" id="{5316975E-0BF4-0943-B980-0303E6885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4394" y="2876786"/>
                <a:ext cx="238616" cy="52442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AF906B-EFD0-6C4D-86C8-48CB1CB3CA12}"/>
              </a:ext>
            </a:extLst>
          </p:cNvPr>
          <p:cNvGrpSpPr/>
          <p:nvPr/>
        </p:nvGrpSpPr>
        <p:grpSpPr>
          <a:xfrm>
            <a:off x="682801" y="5174852"/>
            <a:ext cx="3764766" cy="3500635"/>
            <a:chOff x="492024" y="5091652"/>
            <a:chExt cx="3764766" cy="350063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D0B8A4C-7128-8A47-98DB-CD4B0C18F8DA}"/>
                </a:ext>
              </a:extLst>
            </p:cNvPr>
            <p:cNvSpPr/>
            <p:nvPr/>
          </p:nvSpPr>
          <p:spPr>
            <a:xfrm>
              <a:off x="492024" y="5091652"/>
              <a:ext cx="3764766" cy="350063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AB20DC72-59B2-4C49-9ADC-C29D5584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5003" y="5521463"/>
              <a:ext cx="905956" cy="1130316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348CC0B-D8F7-F745-809C-D115BBEB80C1}"/>
                </a:ext>
              </a:extLst>
            </p:cNvPr>
            <p:cNvSpPr/>
            <p:nvPr/>
          </p:nvSpPr>
          <p:spPr>
            <a:xfrm>
              <a:off x="2639801" y="6128487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Overpass Mono" pitchFamily="49" charset="77"/>
                </a:rPr>
                <a:t>!</a:t>
              </a:r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62D4B839-8379-D846-9D96-A54F3DF740EE}"/>
                </a:ext>
              </a:extLst>
            </p:cNvPr>
            <p:cNvSpPr txBox="1">
              <a:spLocks/>
            </p:cNvSpPr>
            <p:nvPr/>
          </p:nvSpPr>
          <p:spPr>
            <a:xfrm>
              <a:off x="708964" y="7313704"/>
              <a:ext cx="3350080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it-IT" sz="2400" spc="-150" dirty="0">
                  <a:solidFill>
                    <a:srgbClr val="791D7E"/>
                  </a:solidFill>
                  <a:latin typeface="Overpass Mono" pitchFamily="49" charset="77"/>
                </a:rPr>
                <a:t>disgrifio beth yw data personol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63B459-6910-A74C-AEB7-818C74FC2D04}"/>
              </a:ext>
            </a:extLst>
          </p:cNvPr>
          <p:cNvGrpSpPr/>
          <p:nvPr/>
        </p:nvGrpSpPr>
        <p:grpSpPr>
          <a:xfrm>
            <a:off x="4936622" y="5174853"/>
            <a:ext cx="6136874" cy="3500636"/>
            <a:chOff x="5031660" y="5091653"/>
            <a:chExt cx="6136874" cy="35006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73BB8C-1416-2B45-AE20-0E8D07A89F8C}"/>
                </a:ext>
              </a:extLst>
            </p:cNvPr>
            <p:cNvSpPr/>
            <p:nvPr/>
          </p:nvSpPr>
          <p:spPr>
            <a:xfrm>
              <a:off x="5031660" y="5091653"/>
              <a:ext cx="6136874" cy="3500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7" name="Title 1">
              <a:extLst>
                <a:ext uri="{FF2B5EF4-FFF2-40B4-BE49-F238E27FC236}">
                  <a16:creationId xmlns:a16="http://schemas.microsoft.com/office/drawing/2014/main" id="{10FF2C7E-76E9-9F43-9802-108157F485B9}"/>
                </a:ext>
              </a:extLst>
            </p:cNvPr>
            <p:cNvSpPr txBox="1">
              <a:spLocks/>
            </p:cNvSpPr>
            <p:nvPr/>
          </p:nvSpPr>
          <p:spPr>
            <a:xfrm>
              <a:off x="5305140" y="7081589"/>
              <a:ext cx="5609108" cy="1319545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esbonio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sut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mae'r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Cod Plant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helpu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ddiogelu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data personol plant a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phobl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ifanc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rhag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cael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gamddefnyddio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CE4225C8-1333-B24A-8143-72EBEDD17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18873" y="5521463"/>
              <a:ext cx="905956" cy="1130316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7C91799-C874-6E45-9ABC-42BE773BB9A9}"/>
                </a:ext>
              </a:extLst>
            </p:cNvPr>
            <p:cNvSpPr/>
            <p:nvPr/>
          </p:nvSpPr>
          <p:spPr>
            <a:xfrm>
              <a:off x="8293671" y="6128487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verpass Mono" pitchFamily="49" charset="77"/>
                </a:rPr>
                <a:t>!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6C6C23-DD2A-9043-B927-846E1620237A}"/>
              </a:ext>
            </a:extLst>
          </p:cNvPr>
          <p:cNvGrpSpPr/>
          <p:nvPr/>
        </p:nvGrpSpPr>
        <p:grpSpPr>
          <a:xfrm>
            <a:off x="11562551" y="5174852"/>
            <a:ext cx="3764766" cy="3500637"/>
            <a:chOff x="11958454" y="5091652"/>
            <a:chExt cx="3764766" cy="350063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E7D90E6-380D-B740-9902-91CB949D256F}"/>
                </a:ext>
              </a:extLst>
            </p:cNvPr>
            <p:cNvSpPr/>
            <p:nvPr/>
          </p:nvSpPr>
          <p:spPr>
            <a:xfrm>
              <a:off x="11958454" y="5091652"/>
              <a:ext cx="3764766" cy="35006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50764D60-6F90-D04E-84BD-2ACC17242161}"/>
                </a:ext>
              </a:extLst>
            </p:cNvPr>
            <p:cNvSpPr txBox="1">
              <a:spLocks/>
            </p:cNvSpPr>
            <p:nvPr/>
          </p:nvSpPr>
          <p:spPr>
            <a:xfrm>
              <a:off x="12356790" y="7499450"/>
              <a:ext cx="2987288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nodi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ble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fynd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gael</a:t>
              </a:r>
              <a:r>
                <a:rPr lang="en-US" sz="2400" spc="-150">
                  <a:solidFill>
                    <a:srgbClr val="791D7E"/>
                  </a:solidFill>
                  <a:latin typeface="Overpass Mono" pitchFamily="49" charset="77"/>
                </a:rPr>
                <a:t> help 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a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chefnogaeth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7DE74D9A-E3D0-124D-9F68-4A6429613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373137" y="5521463"/>
              <a:ext cx="905956" cy="1130316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A70D456-75EA-054F-8DD9-A2242F6B736B}"/>
                </a:ext>
              </a:extLst>
            </p:cNvPr>
            <p:cNvSpPr/>
            <p:nvPr/>
          </p:nvSpPr>
          <p:spPr>
            <a:xfrm>
              <a:off x="14047935" y="6128487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Overpass Mono" pitchFamily="49" charset="77"/>
                </a:rPr>
                <a:t>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38F923-5AE3-1E46-B91F-FCF713F2B3A1}"/>
              </a:ext>
            </a:extLst>
          </p:cNvPr>
          <p:cNvGrpSpPr/>
          <p:nvPr/>
        </p:nvGrpSpPr>
        <p:grpSpPr>
          <a:xfrm>
            <a:off x="343591" y="433311"/>
            <a:ext cx="11155513" cy="2813460"/>
            <a:chOff x="343591" y="433311"/>
            <a:chExt cx="11155513" cy="28134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04E3940-24F5-E94D-886F-2670F7B6F58D}"/>
                </a:ext>
              </a:extLst>
            </p:cNvPr>
            <p:cNvGrpSpPr/>
            <p:nvPr/>
          </p:nvGrpSpPr>
          <p:grpSpPr>
            <a:xfrm>
              <a:off x="343591" y="433311"/>
              <a:ext cx="11155513" cy="2813460"/>
              <a:chOff x="2035553" y="2593256"/>
              <a:chExt cx="11155513" cy="281346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DE4B97-2720-DE43-A0C5-7CB4F6B823A8}"/>
                  </a:ext>
                </a:extLst>
              </p:cNvPr>
              <p:cNvSpPr/>
              <p:nvPr/>
            </p:nvSpPr>
            <p:spPr>
              <a:xfrm>
                <a:off x="2035553" y="2593256"/>
                <a:ext cx="11155513" cy="28134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b="1" dirty="0">
                  <a:solidFill>
                    <a:srgbClr val="019967"/>
                  </a:solidFill>
                  <a:latin typeface="Overpass Mono" pitchFamily="49" charset="77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4C6F41-72E7-C64C-88FA-78B0A9B3CCF3}"/>
                  </a:ext>
                </a:extLst>
              </p:cNvPr>
              <p:cNvSpPr/>
              <p:nvPr/>
            </p:nvSpPr>
            <p:spPr>
              <a:xfrm>
                <a:off x="2035553" y="2593257"/>
                <a:ext cx="11155513" cy="580104"/>
              </a:xfrm>
              <a:prstGeom prst="rect">
                <a:avLst/>
              </a:prstGeom>
              <a:solidFill>
                <a:srgbClr val="01996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 Placeholder 9">
                <a:extLst>
                  <a:ext uri="{FF2B5EF4-FFF2-40B4-BE49-F238E27FC236}">
                    <a16:creationId xmlns:a16="http://schemas.microsoft.com/office/drawing/2014/main" id="{BEAAB21C-BD9B-3747-ABFA-B241AF379B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73" y="2673805"/>
                <a:ext cx="9709955" cy="49955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err="1"/>
                  <a:t>Amcan</a:t>
                </a:r>
                <a:r>
                  <a:rPr lang="en-GB" sz="2800" dirty="0"/>
                  <a:t> </a:t>
                </a:r>
                <a:r>
                  <a:rPr lang="en-GB" sz="2800" dirty="0" err="1"/>
                  <a:t>dysgu</a:t>
                </a:r>
                <a:endParaRPr lang="en-GB" sz="2800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066125-A889-8842-8E2C-639F2A186C67}"/>
                  </a:ext>
                </a:extLst>
              </p:cNvPr>
              <p:cNvGrpSpPr/>
              <p:nvPr/>
            </p:nvGrpSpPr>
            <p:grpSpPr>
              <a:xfrm>
                <a:off x="2158072" y="2680893"/>
                <a:ext cx="366748" cy="366748"/>
                <a:chOff x="2118558" y="2663960"/>
                <a:chExt cx="366748" cy="36674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AFA-A6FC-C04F-A1DF-9B73C1E6E00B}"/>
                    </a:ext>
                  </a:extLst>
                </p:cNvPr>
                <p:cNvSpPr/>
                <p:nvPr/>
              </p:nvSpPr>
              <p:spPr>
                <a:xfrm>
                  <a:off x="2118558" y="2663960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59BB56-CEC0-B348-8685-4CF54350F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0245" y="2847334"/>
                  <a:ext cx="183374" cy="0"/>
                </a:xfrm>
                <a:prstGeom prst="line">
                  <a:avLst/>
                </a:prstGeom>
                <a:ln w="28575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5774C6B-B7A1-294F-876D-11A079A3CCA9}"/>
                  </a:ext>
                </a:extLst>
              </p:cNvPr>
              <p:cNvGrpSpPr/>
              <p:nvPr/>
            </p:nvGrpSpPr>
            <p:grpSpPr>
              <a:xfrm>
                <a:off x="12290940" y="2686867"/>
                <a:ext cx="776902" cy="366748"/>
                <a:chOff x="10581098" y="2669934"/>
                <a:chExt cx="776902" cy="36674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06CCFA5-442A-924C-925E-B75E5DE3116E}"/>
                    </a:ext>
                  </a:extLst>
                </p:cNvPr>
                <p:cNvSpPr/>
                <p:nvPr/>
              </p:nvSpPr>
              <p:spPr>
                <a:xfrm>
                  <a:off x="10581098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EB862ED-5F9F-BD4D-BA34-E5CC2D1D204E}"/>
                    </a:ext>
                  </a:extLst>
                </p:cNvPr>
                <p:cNvSpPr/>
                <p:nvPr/>
              </p:nvSpPr>
              <p:spPr>
                <a:xfrm>
                  <a:off x="10991252" y="2669934"/>
                  <a:ext cx="366748" cy="366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riangle 39">
                  <a:extLst>
                    <a:ext uri="{FF2B5EF4-FFF2-40B4-BE49-F238E27FC236}">
                      <a16:creationId xmlns:a16="http://schemas.microsoft.com/office/drawing/2014/main" id="{DDF3FE2D-4080-E444-ADD2-DA7991346E53}"/>
                    </a:ext>
                  </a:extLst>
                </p:cNvPr>
                <p:cNvSpPr/>
                <p:nvPr/>
              </p:nvSpPr>
              <p:spPr>
                <a:xfrm>
                  <a:off x="11095639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iangle 40">
                  <a:extLst>
                    <a:ext uri="{FF2B5EF4-FFF2-40B4-BE49-F238E27FC236}">
                      <a16:creationId xmlns:a16="http://schemas.microsoft.com/office/drawing/2014/main" id="{610F19A1-43C2-7346-9CD4-8CC93A0794E9}"/>
                    </a:ext>
                  </a:extLst>
                </p:cNvPr>
                <p:cNvSpPr/>
                <p:nvPr/>
              </p:nvSpPr>
              <p:spPr>
                <a:xfrm rot="10800000">
                  <a:off x="10685485" y="2802679"/>
                  <a:ext cx="157973" cy="101259"/>
                </a:xfrm>
                <a:prstGeom prst="triangl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9E7E89-79EB-CA46-A6BC-2F5453715976}"/>
                </a:ext>
              </a:extLst>
            </p:cNvPr>
            <p:cNvSpPr txBox="1"/>
            <p:nvPr/>
          </p:nvSpPr>
          <p:spPr>
            <a:xfrm>
              <a:off x="1070518" y="1005870"/>
              <a:ext cx="970165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b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</a:b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Bydd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y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disgyblion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yn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dysgu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beth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yw’r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Cod Plant a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pham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mae’n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bwysig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diogelu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eu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hawliau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GB" sz="2800" b="1" dirty="0" err="1">
                  <a:solidFill>
                    <a:srgbClr val="019967"/>
                  </a:solidFill>
                  <a:latin typeface="Overpass Mono" pitchFamily="49" charset="77"/>
                </a:rPr>
                <a:t>digidol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0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8C7CC-21F2-1A41-B728-8D46F925FBA7}"/>
              </a:ext>
            </a:extLst>
          </p:cNvPr>
          <p:cNvSpPr/>
          <p:nvPr/>
        </p:nvSpPr>
        <p:spPr>
          <a:xfrm>
            <a:off x="-178077" y="-218550"/>
            <a:ext cx="10080000" cy="4870938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33F15B-6229-3646-A28B-44246D166BD2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95421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Dyfalwch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!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ganran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blant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9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11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oed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...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F76F6F-0359-0248-BA97-9A5A1043DB0F}"/>
              </a:ext>
            </a:extLst>
          </p:cNvPr>
          <p:cNvGrpSpPr/>
          <p:nvPr/>
        </p:nvGrpSpPr>
        <p:grpSpPr>
          <a:xfrm>
            <a:off x="817721" y="2609130"/>
            <a:ext cx="3257906" cy="3024371"/>
            <a:chOff x="817721" y="2766489"/>
            <a:chExt cx="3257906" cy="3024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4954D8-5A1D-FF4D-91A0-1F315938166E}"/>
                </a:ext>
              </a:extLst>
            </p:cNvPr>
            <p:cNvSpPr/>
            <p:nvPr/>
          </p:nvSpPr>
          <p:spPr>
            <a:xfrm>
              <a:off x="817721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chwarae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gemau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ar-lein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E90AB6-9FCE-1843-935E-16D873F75560}"/>
                </a:ext>
              </a:extLst>
            </p:cNvPr>
            <p:cNvGrpSpPr/>
            <p:nvPr/>
          </p:nvGrpSpPr>
          <p:grpSpPr>
            <a:xfrm>
              <a:off x="3466159" y="2766489"/>
              <a:ext cx="609468" cy="609469"/>
              <a:chOff x="13421926" y="1527309"/>
              <a:chExt cx="497688" cy="49768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EDC2A8F-7565-B247-BAE4-84C4A1A77AAC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67BE5DA1-5623-CD46-A704-51595A2F9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F328E0-5546-DE4D-B373-81CDBAEDBA7C}"/>
              </a:ext>
            </a:extLst>
          </p:cNvPr>
          <p:cNvGrpSpPr/>
          <p:nvPr/>
        </p:nvGrpSpPr>
        <p:grpSpPr>
          <a:xfrm>
            <a:off x="4594927" y="3894811"/>
            <a:ext cx="3268929" cy="3024371"/>
            <a:chOff x="4594927" y="2766489"/>
            <a:chExt cx="3268929" cy="30243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C2BEC2-856B-1D46-B763-FD2E6DCE2F8F}"/>
                </a:ext>
              </a:extLst>
            </p:cNvPr>
            <p:cNvSpPr/>
            <p:nvPr/>
          </p:nvSpPr>
          <p:spPr>
            <a:xfrm>
              <a:off x="4594927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defnyddio’r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cyfryngau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cymdeithasol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551AB0-502D-1240-B118-A066399C6A3C}"/>
                </a:ext>
              </a:extLst>
            </p:cNvPr>
            <p:cNvGrpSpPr/>
            <p:nvPr/>
          </p:nvGrpSpPr>
          <p:grpSpPr>
            <a:xfrm>
              <a:off x="7254388" y="2766489"/>
              <a:ext cx="609468" cy="609469"/>
              <a:chOff x="13421926" y="1527309"/>
              <a:chExt cx="497688" cy="49768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76D5AAB-AFC6-D648-92FB-C54349977C26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ontent Placeholder 3">
                <a:extLst>
                  <a:ext uri="{FF2B5EF4-FFF2-40B4-BE49-F238E27FC236}">
                    <a16:creationId xmlns:a16="http://schemas.microsoft.com/office/drawing/2014/main" id="{4E765D6E-B481-AC40-9ABC-1205335C4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19341-EEA2-FE49-8BB5-EAA694B557C0}"/>
              </a:ext>
            </a:extLst>
          </p:cNvPr>
          <p:cNvGrpSpPr/>
          <p:nvPr/>
        </p:nvGrpSpPr>
        <p:grpSpPr>
          <a:xfrm>
            <a:off x="8372133" y="2609130"/>
            <a:ext cx="3269903" cy="3024371"/>
            <a:chOff x="8372133" y="2766489"/>
            <a:chExt cx="3269903" cy="30243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1BD21E-CB1C-6E4D-932D-FD357A59E94E}"/>
                </a:ext>
              </a:extLst>
            </p:cNvPr>
            <p:cNvSpPr/>
            <p:nvPr/>
          </p:nvSpPr>
          <p:spPr>
            <a:xfrm>
              <a:off x="8372133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apiau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negeseua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D78C4C-7886-B942-A0C2-2CBBAEB57070}"/>
                </a:ext>
              </a:extLst>
            </p:cNvPr>
            <p:cNvGrpSpPr/>
            <p:nvPr/>
          </p:nvGrpSpPr>
          <p:grpSpPr>
            <a:xfrm>
              <a:off x="11032568" y="2766489"/>
              <a:ext cx="609468" cy="609469"/>
              <a:chOff x="13421926" y="1527309"/>
              <a:chExt cx="497688" cy="49768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86FBA4-4FEF-1A4E-B7E2-3AD04BE7BC59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ontent Placeholder 3">
                <a:extLst>
                  <a:ext uri="{FF2B5EF4-FFF2-40B4-BE49-F238E27FC236}">
                    <a16:creationId xmlns:a16="http://schemas.microsoft.com/office/drawing/2014/main" id="{235D4D1A-DAD4-9145-82AF-7C373D9F7F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EF3E20-EB1D-8245-A5C3-414F3B1D09A0}"/>
              </a:ext>
            </a:extLst>
          </p:cNvPr>
          <p:cNvGrpSpPr/>
          <p:nvPr/>
        </p:nvGrpSpPr>
        <p:grpSpPr>
          <a:xfrm>
            <a:off x="12149338" y="3894811"/>
            <a:ext cx="3260830" cy="3024371"/>
            <a:chOff x="12149338" y="2766489"/>
            <a:chExt cx="3260830" cy="30243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FEF296-4576-1C42-B65F-510816C1A847}"/>
                </a:ext>
              </a:extLst>
            </p:cNvPr>
            <p:cNvSpPr/>
            <p:nvPr/>
          </p:nvSpPr>
          <p:spPr>
            <a:xfrm>
              <a:off x="12149338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ffrydio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fideo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ee.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Netflix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B08AA16-EBA0-AA44-B1F4-E52B707A56B6}"/>
                </a:ext>
              </a:extLst>
            </p:cNvPr>
            <p:cNvGrpSpPr/>
            <p:nvPr/>
          </p:nvGrpSpPr>
          <p:grpSpPr>
            <a:xfrm>
              <a:off x="14800700" y="2766489"/>
              <a:ext cx="609468" cy="609469"/>
              <a:chOff x="13421926" y="1527309"/>
              <a:chExt cx="497688" cy="49768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BFB5F71-62A1-D544-AD06-99B4FFB898C5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B98EA241-F578-7B45-AF35-A582F5C92D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03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8C7CC-21F2-1A41-B728-8D46F925FBA7}"/>
              </a:ext>
            </a:extLst>
          </p:cNvPr>
          <p:cNvSpPr/>
          <p:nvPr/>
        </p:nvSpPr>
        <p:spPr>
          <a:xfrm>
            <a:off x="-178077" y="-218550"/>
            <a:ext cx="10080000" cy="4870938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33F15B-6229-3646-A28B-44246D166BD2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95421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Dyfalwch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!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ganran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blant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9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11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oed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...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F76F6F-0359-0248-BA97-9A5A1043DB0F}"/>
              </a:ext>
            </a:extLst>
          </p:cNvPr>
          <p:cNvGrpSpPr/>
          <p:nvPr/>
        </p:nvGrpSpPr>
        <p:grpSpPr>
          <a:xfrm>
            <a:off x="817721" y="2609130"/>
            <a:ext cx="3257906" cy="3024371"/>
            <a:chOff x="817721" y="2766489"/>
            <a:chExt cx="3257906" cy="3024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4954D8-5A1D-FF4D-91A0-1F315938166E}"/>
                </a:ext>
              </a:extLst>
            </p:cNvPr>
            <p:cNvSpPr/>
            <p:nvPr/>
          </p:nvSpPr>
          <p:spPr>
            <a:xfrm>
              <a:off x="817721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chwarae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gemau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ar-lein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E90AB6-9FCE-1843-935E-16D873F75560}"/>
                </a:ext>
              </a:extLst>
            </p:cNvPr>
            <p:cNvGrpSpPr/>
            <p:nvPr/>
          </p:nvGrpSpPr>
          <p:grpSpPr>
            <a:xfrm>
              <a:off x="3466159" y="2766489"/>
              <a:ext cx="609468" cy="609469"/>
              <a:chOff x="13421926" y="1527309"/>
              <a:chExt cx="497688" cy="49768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EDC2A8F-7565-B247-BAE4-84C4A1A77AAC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67BE5DA1-5623-CD46-A704-51595A2F9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F328E0-5546-DE4D-B373-81CDBAEDBA7C}"/>
              </a:ext>
            </a:extLst>
          </p:cNvPr>
          <p:cNvGrpSpPr/>
          <p:nvPr/>
        </p:nvGrpSpPr>
        <p:grpSpPr>
          <a:xfrm>
            <a:off x="4594927" y="3894811"/>
            <a:ext cx="3268929" cy="3024371"/>
            <a:chOff x="4594927" y="2766489"/>
            <a:chExt cx="3268929" cy="30243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C2BEC2-856B-1D46-B763-FD2E6DCE2F8F}"/>
                </a:ext>
              </a:extLst>
            </p:cNvPr>
            <p:cNvSpPr/>
            <p:nvPr/>
          </p:nvSpPr>
          <p:spPr>
            <a:xfrm>
              <a:off x="4594927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defnyddio’r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cyfryngau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cymdeithasol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551AB0-502D-1240-B118-A066399C6A3C}"/>
                </a:ext>
              </a:extLst>
            </p:cNvPr>
            <p:cNvGrpSpPr/>
            <p:nvPr/>
          </p:nvGrpSpPr>
          <p:grpSpPr>
            <a:xfrm>
              <a:off x="7254388" y="2766489"/>
              <a:ext cx="609468" cy="609469"/>
              <a:chOff x="13421926" y="1527309"/>
              <a:chExt cx="497688" cy="49768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76D5AAB-AFC6-D648-92FB-C54349977C26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ontent Placeholder 3">
                <a:extLst>
                  <a:ext uri="{FF2B5EF4-FFF2-40B4-BE49-F238E27FC236}">
                    <a16:creationId xmlns:a16="http://schemas.microsoft.com/office/drawing/2014/main" id="{4E765D6E-B481-AC40-9ABC-1205335C4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19341-EEA2-FE49-8BB5-EAA694B557C0}"/>
              </a:ext>
            </a:extLst>
          </p:cNvPr>
          <p:cNvGrpSpPr/>
          <p:nvPr/>
        </p:nvGrpSpPr>
        <p:grpSpPr>
          <a:xfrm>
            <a:off x="8372133" y="2609130"/>
            <a:ext cx="3269903" cy="3024371"/>
            <a:chOff x="8372133" y="2766489"/>
            <a:chExt cx="3269903" cy="30243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1BD21E-CB1C-6E4D-932D-FD357A59E94E}"/>
                </a:ext>
              </a:extLst>
            </p:cNvPr>
            <p:cNvSpPr/>
            <p:nvPr/>
          </p:nvSpPr>
          <p:spPr>
            <a:xfrm>
              <a:off x="8372133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apiau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negeseua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D78C4C-7886-B942-A0C2-2CBBAEB57070}"/>
                </a:ext>
              </a:extLst>
            </p:cNvPr>
            <p:cNvGrpSpPr/>
            <p:nvPr/>
          </p:nvGrpSpPr>
          <p:grpSpPr>
            <a:xfrm>
              <a:off x="11032568" y="2766489"/>
              <a:ext cx="609468" cy="609469"/>
              <a:chOff x="13421926" y="1527309"/>
              <a:chExt cx="497688" cy="49768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86FBA4-4FEF-1A4E-B7E2-3AD04BE7BC59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ontent Placeholder 3">
                <a:extLst>
                  <a:ext uri="{FF2B5EF4-FFF2-40B4-BE49-F238E27FC236}">
                    <a16:creationId xmlns:a16="http://schemas.microsoft.com/office/drawing/2014/main" id="{235D4D1A-DAD4-9145-82AF-7C373D9F7F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EF3E20-EB1D-8245-A5C3-414F3B1D09A0}"/>
              </a:ext>
            </a:extLst>
          </p:cNvPr>
          <p:cNvGrpSpPr/>
          <p:nvPr/>
        </p:nvGrpSpPr>
        <p:grpSpPr>
          <a:xfrm>
            <a:off x="12149338" y="3894811"/>
            <a:ext cx="3260830" cy="3024371"/>
            <a:chOff x="12149338" y="2766489"/>
            <a:chExt cx="3260830" cy="30243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FEF296-4576-1C42-B65F-510816C1A847}"/>
                </a:ext>
              </a:extLst>
            </p:cNvPr>
            <p:cNvSpPr/>
            <p:nvPr/>
          </p:nvSpPr>
          <p:spPr>
            <a:xfrm>
              <a:off x="12149338" y="3061075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sy’n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defnyddio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ffrydio</a:t>
              </a:r>
              <a:r>
                <a:rPr lang="es-ES" sz="2400" spc="-150" dirty="0">
                  <a:solidFill>
                    <a:srgbClr val="019967"/>
                  </a:solidFill>
                  <a:latin typeface="Overpass Mono" pitchFamily="49" charset="77"/>
                </a:rPr>
                <a:t> fideo </a:t>
              </a:r>
              <a:r>
                <a:rPr lang="es-E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ee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. Netflix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B08AA16-EBA0-AA44-B1F4-E52B707A56B6}"/>
                </a:ext>
              </a:extLst>
            </p:cNvPr>
            <p:cNvGrpSpPr/>
            <p:nvPr/>
          </p:nvGrpSpPr>
          <p:grpSpPr>
            <a:xfrm>
              <a:off x="14800700" y="2766489"/>
              <a:ext cx="609468" cy="609469"/>
              <a:chOff x="13421926" y="1527309"/>
              <a:chExt cx="497688" cy="49768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BFB5F71-62A1-D544-AD06-99B4FFB898C5}"/>
                  </a:ext>
                </a:extLst>
              </p:cNvPr>
              <p:cNvSpPr/>
              <p:nvPr/>
            </p:nvSpPr>
            <p:spPr>
              <a:xfrm>
                <a:off x="13421926" y="1527309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B98EA241-F578-7B45-AF35-A582F5C92D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4007" y="1573552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B67F55-6ECB-254C-B773-26027997C47B}"/>
              </a:ext>
            </a:extLst>
          </p:cNvPr>
          <p:cNvGrpSpPr/>
          <p:nvPr/>
        </p:nvGrpSpPr>
        <p:grpSpPr>
          <a:xfrm>
            <a:off x="1275941" y="4899882"/>
            <a:ext cx="2194750" cy="1599785"/>
            <a:chOff x="5758695" y="4990838"/>
            <a:chExt cx="2194750" cy="15997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F698A9-58CA-4149-AE91-AB0CEC8BB4C5}"/>
                </a:ext>
              </a:extLst>
            </p:cNvPr>
            <p:cNvSpPr/>
            <p:nvPr/>
          </p:nvSpPr>
          <p:spPr>
            <a:xfrm>
              <a:off x="5758695" y="5295573"/>
              <a:ext cx="1844240" cy="129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78%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D694CF3-2CA2-8E49-B9D6-D56C4DB9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3977" y="4990838"/>
              <a:ext cx="609468" cy="60946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F64CD4-4A9A-9E4A-82D5-54AB726AAFC5}"/>
              </a:ext>
            </a:extLst>
          </p:cNvPr>
          <p:cNvGrpSpPr/>
          <p:nvPr/>
        </p:nvGrpSpPr>
        <p:grpSpPr>
          <a:xfrm>
            <a:off x="5053147" y="6185563"/>
            <a:ext cx="2194750" cy="1599785"/>
            <a:chOff x="5758695" y="4990838"/>
            <a:chExt cx="2194750" cy="15997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F5459C-27B3-C441-AA22-0476790ED431}"/>
                </a:ext>
              </a:extLst>
            </p:cNvPr>
            <p:cNvSpPr/>
            <p:nvPr/>
          </p:nvSpPr>
          <p:spPr>
            <a:xfrm>
              <a:off x="5758695" y="5295573"/>
              <a:ext cx="1844240" cy="129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44%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68805A7-8834-F542-9A12-FF6BB9E8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3977" y="4990838"/>
              <a:ext cx="609468" cy="60946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26F50B-095F-C044-9778-D0A35309BD9A}"/>
              </a:ext>
            </a:extLst>
          </p:cNvPr>
          <p:cNvGrpSpPr/>
          <p:nvPr/>
        </p:nvGrpSpPr>
        <p:grpSpPr>
          <a:xfrm>
            <a:off x="8831249" y="4899882"/>
            <a:ext cx="2194750" cy="1599785"/>
            <a:chOff x="5758695" y="4990838"/>
            <a:chExt cx="2194750" cy="159978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EFC5A4-AF3F-AA47-86F7-8685692F75E6}"/>
                </a:ext>
              </a:extLst>
            </p:cNvPr>
            <p:cNvSpPr/>
            <p:nvPr/>
          </p:nvSpPr>
          <p:spPr>
            <a:xfrm>
              <a:off x="5758695" y="5295573"/>
              <a:ext cx="1844240" cy="129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64%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D7A11F-8284-A244-9ABA-F635AB114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3977" y="4990838"/>
              <a:ext cx="609468" cy="60946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2D805F-120D-8F49-A207-F1899D4DEBDF}"/>
              </a:ext>
            </a:extLst>
          </p:cNvPr>
          <p:cNvGrpSpPr/>
          <p:nvPr/>
        </p:nvGrpSpPr>
        <p:grpSpPr>
          <a:xfrm>
            <a:off x="12605950" y="6185563"/>
            <a:ext cx="2194750" cy="1599785"/>
            <a:chOff x="5758695" y="4990838"/>
            <a:chExt cx="2194750" cy="159978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608A99B-FA8F-BE45-83E3-6106B9AC9626}"/>
                </a:ext>
              </a:extLst>
            </p:cNvPr>
            <p:cNvSpPr/>
            <p:nvPr/>
          </p:nvSpPr>
          <p:spPr>
            <a:xfrm>
              <a:off x="5758695" y="5295573"/>
              <a:ext cx="1844240" cy="129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91%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77F9E4-05D7-2140-B3DE-3ADBC97E2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3977" y="4990838"/>
              <a:ext cx="609468" cy="60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8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94A6EB-51A6-BA45-9176-495C0E68DB6A}"/>
              </a:ext>
            </a:extLst>
          </p:cNvPr>
          <p:cNvSpPr/>
          <p:nvPr/>
        </p:nvSpPr>
        <p:spPr>
          <a:xfrm>
            <a:off x="-192297" y="-228600"/>
            <a:ext cx="1008000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D345B6-A03C-9842-AD2F-D34B6D912BF5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60106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data personol?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personol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unrhyw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wybodaeth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bwy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chi neu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chi'n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wneud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Er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enghraifft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780BD2-E4C3-B543-9915-9A12F8033656}"/>
              </a:ext>
            </a:extLst>
          </p:cNvPr>
          <p:cNvGrpSpPr/>
          <p:nvPr/>
        </p:nvGrpSpPr>
        <p:grpSpPr>
          <a:xfrm>
            <a:off x="6712298" y="3734038"/>
            <a:ext cx="2942365" cy="3181134"/>
            <a:chOff x="6712298" y="3734038"/>
            <a:chExt cx="2942365" cy="3181134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C423A44-1DD8-1244-8EFA-0DC312D4D9AD}"/>
                </a:ext>
              </a:extLst>
            </p:cNvPr>
            <p:cNvSpPr/>
            <p:nvPr/>
          </p:nvSpPr>
          <p:spPr>
            <a:xfrm>
              <a:off x="6712298" y="4038774"/>
              <a:ext cx="2637631" cy="287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387FA047-A110-8D48-BA68-F5A4C249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5195" y="3734038"/>
              <a:ext cx="609468" cy="609468"/>
            </a:xfrm>
            <a:prstGeom prst="rect">
              <a:avLst/>
            </a:prstGeom>
          </p:spPr>
        </p:pic>
        <p:sp>
          <p:nvSpPr>
            <p:cNvPr id="144" name="Title 1">
              <a:extLst>
                <a:ext uri="{FF2B5EF4-FFF2-40B4-BE49-F238E27FC236}">
                  <a16:creationId xmlns:a16="http://schemas.microsoft.com/office/drawing/2014/main" id="{EF8DDBE2-1F18-5E4A-8C84-33372AEFDA86}"/>
                </a:ext>
              </a:extLst>
            </p:cNvPr>
            <p:cNvSpPr txBox="1">
              <a:spLocks/>
            </p:cNvSpPr>
            <p:nvPr/>
          </p:nvSpPr>
          <p:spPr>
            <a:xfrm>
              <a:off x="6712298" y="5973665"/>
              <a:ext cx="2637631" cy="94150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Eich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lleoliad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1799336F-4FF5-6C4C-A4EC-7A0EF8F6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8613" y="4275236"/>
              <a:ext cx="1714500" cy="1828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1724D-AD96-1E46-B0CC-7BA45853408D}"/>
              </a:ext>
            </a:extLst>
          </p:cNvPr>
          <p:cNvGrpSpPr/>
          <p:nvPr/>
        </p:nvGrpSpPr>
        <p:grpSpPr>
          <a:xfrm>
            <a:off x="9837335" y="3734038"/>
            <a:ext cx="2942365" cy="3181134"/>
            <a:chOff x="9837335" y="3734038"/>
            <a:chExt cx="2942365" cy="3181134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CF88B5B-7049-FC40-ADD0-7C43B9D77D7A}"/>
                </a:ext>
              </a:extLst>
            </p:cNvPr>
            <p:cNvSpPr/>
            <p:nvPr/>
          </p:nvSpPr>
          <p:spPr>
            <a:xfrm>
              <a:off x="9837335" y="4038774"/>
              <a:ext cx="2637631" cy="287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CDCEFFA-6550-C94E-B9A5-EFEF6ECF1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70232" y="3734038"/>
              <a:ext cx="609468" cy="609468"/>
            </a:xfrm>
            <a:prstGeom prst="rect">
              <a:avLst/>
            </a:prstGeom>
          </p:spPr>
        </p:pic>
        <p:sp>
          <p:nvSpPr>
            <p:cNvPr id="149" name="Title 1">
              <a:extLst>
                <a:ext uri="{FF2B5EF4-FFF2-40B4-BE49-F238E27FC236}">
                  <a16:creationId xmlns:a16="http://schemas.microsoft.com/office/drawing/2014/main" id="{3C5943E0-FA92-F949-8667-AAEBD401A9B0}"/>
                </a:ext>
              </a:extLst>
            </p:cNvPr>
            <p:cNvSpPr txBox="1">
              <a:spLocks/>
            </p:cNvSpPr>
            <p:nvPr/>
          </p:nvSpPr>
          <p:spPr>
            <a:xfrm>
              <a:off x="9837336" y="5973665"/>
              <a:ext cx="2637630" cy="94150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Eich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cyfrineiriau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70154C34-8A69-E744-9652-C6633761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75137" y="4622899"/>
              <a:ext cx="962025" cy="113347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59D21A-7037-044A-A701-55EC62CD1AC2}"/>
              </a:ext>
            </a:extLst>
          </p:cNvPr>
          <p:cNvGrpSpPr/>
          <p:nvPr/>
        </p:nvGrpSpPr>
        <p:grpSpPr>
          <a:xfrm>
            <a:off x="3586270" y="3734038"/>
            <a:ext cx="2943356" cy="3181134"/>
            <a:chOff x="3586270" y="3734038"/>
            <a:chExt cx="2943356" cy="3181134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0E1A78D-9B73-C44F-9D46-979C89D7D680}"/>
                </a:ext>
              </a:extLst>
            </p:cNvPr>
            <p:cNvSpPr/>
            <p:nvPr/>
          </p:nvSpPr>
          <p:spPr>
            <a:xfrm>
              <a:off x="3587261" y="4038774"/>
              <a:ext cx="2637631" cy="287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B7CEAD0-7E79-E949-921C-F9764C9B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0158" y="3734038"/>
              <a:ext cx="609468" cy="609468"/>
            </a:xfrm>
            <a:prstGeom prst="rect">
              <a:avLst/>
            </a:prstGeom>
          </p:spPr>
        </p:pic>
        <p:sp>
          <p:nvSpPr>
            <p:cNvPr id="139" name="Title 1">
              <a:extLst>
                <a:ext uri="{FF2B5EF4-FFF2-40B4-BE49-F238E27FC236}">
                  <a16:creationId xmlns:a16="http://schemas.microsoft.com/office/drawing/2014/main" id="{9E6E8180-C2FF-6246-8720-38F52B70FF28}"/>
                </a:ext>
              </a:extLst>
            </p:cNvPr>
            <p:cNvSpPr txBox="1">
              <a:spLocks/>
            </p:cNvSpPr>
            <p:nvPr/>
          </p:nvSpPr>
          <p:spPr>
            <a:xfrm>
              <a:off x="3586270" y="5973665"/>
              <a:ext cx="2637630" cy="94150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Eich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hoff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raglen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deledu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59D4891E-B3F8-6F43-A8E8-86A79885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41775" y="4360961"/>
              <a:ext cx="1733550" cy="165735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FC5FFA-E6BE-E04B-AF0A-8EECC21E06AF}"/>
              </a:ext>
            </a:extLst>
          </p:cNvPr>
          <p:cNvGrpSpPr/>
          <p:nvPr/>
        </p:nvGrpSpPr>
        <p:grpSpPr>
          <a:xfrm>
            <a:off x="12962372" y="3734038"/>
            <a:ext cx="2942366" cy="3181134"/>
            <a:chOff x="12962372" y="3734038"/>
            <a:chExt cx="2942366" cy="3181134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B0FD742-3A73-5D41-AA5D-3B1AB760F512}"/>
                </a:ext>
              </a:extLst>
            </p:cNvPr>
            <p:cNvSpPr/>
            <p:nvPr/>
          </p:nvSpPr>
          <p:spPr>
            <a:xfrm>
              <a:off x="12962373" y="4038774"/>
              <a:ext cx="2637631" cy="287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E1E8C4F-9CAE-704B-B968-6EBAF42D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95270" y="3734038"/>
              <a:ext cx="609468" cy="609468"/>
            </a:xfrm>
            <a:prstGeom prst="rect">
              <a:avLst/>
            </a:prstGeom>
          </p:spPr>
        </p:pic>
        <p:sp>
          <p:nvSpPr>
            <p:cNvPr id="154" name="Title 1">
              <a:extLst>
                <a:ext uri="{FF2B5EF4-FFF2-40B4-BE49-F238E27FC236}">
                  <a16:creationId xmlns:a16="http://schemas.microsoft.com/office/drawing/2014/main" id="{765E925B-4DB8-8A45-B9BA-80E41CB4D36E}"/>
                </a:ext>
              </a:extLst>
            </p:cNvPr>
            <p:cNvSpPr txBox="1">
              <a:spLocks/>
            </p:cNvSpPr>
            <p:nvPr/>
          </p:nvSpPr>
          <p:spPr>
            <a:xfrm>
              <a:off x="12962372" y="5973665"/>
              <a:ext cx="2637632" cy="94150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Eich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cofnodion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meddygol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5AD8F971-D314-4447-A4D3-F07D9F71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23883" y="4279448"/>
              <a:ext cx="1514609" cy="182037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DB3365-06CB-1545-974D-D7AC7AB2ACEA}"/>
              </a:ext>
            </a:extLst>
          </p:cNvPr>
          <p:cNvGrpSpPr/>
          <p:nvPr/>
        </p:nvGrpSpPr>
        <p:grpSpPr>
          <a:xfrm>
            <a:off x="462224" y="3734038"/>
            <a:ext cx="2942365" cy="3181134"/>
            <a:chOff x="462224" y="3734038"/>
            <a:chExt cx="2942365" cy="318113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4AB0173-E07C-774D-93E3-ABF57EAA221A}"/>
                </a:ext>
              </a:extLst>
            </p:cNvPr>
            <p:cNvSpPr/>
            <p:nvPr/>
          </p:nvSpPr>
          <p:spPr>
            <a:xfrm>
              <a:off x="462224" y="4038774"/>
              <a:ext cx="2637631" cy="2876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2252F6-108A-9945-ACB4-2595C4D9A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5121" y="3734038"/>
              <a:ext cx="609468" cy="609468"/>
            </a:xfrm>
            <a:prstGeom prst="rect">
              <a:avLst/>
            </a:prstGeom>
          </p:spPr>
        </p:pic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3308A2C3-A9E2-134D-8BDE-D52DF901C18D}"/>
                </a:ext>
              </a:extLst>
            </p:cNvPr>
            <p:cNvSpPr txBox="1">
              <a:spLocks/>
            </p:cNvSpPr>
            <p:nvPr/>
          </p:nvSpPr>
          <p:spPr>
            <a:xfrm>
              <a:off x="462225" y="5973665"/>
              <a:ext cx="2637630" cy="94150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Eich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019967"/>
                  </a:solidFill>
                  <a:latin typeface="Overpass Mono" pitchFamily="49" charset="77"/>
                </a:rPr>
                <a:t>enw</a:t>
              </a:r>
              <a:r>
                <a:rPr lang="en-US" sz="2400" b="1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73273506-61AE-6144-899B-B94141B7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8628" y="4293670"/>
              <a:ext cx="1784821" cy="179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s General Doc" ma:contentTypeID="0x01010020270C6529EA0544B2EFE190A98965FDE600A74ABB9D6EF1BF4C95906C32D549C6A9" ma:contentTypeVersion="364" ma:contentTypeDescription="A Word Content Type for use across the Communications Sites" ma:contentTypeScope="" ma:versionID="0f7b751f4396becaf4fbda45f21f7911">
  <xsd:schema xmlns:xsd="http://www.w3.org/2001/XMLSchema" xmlns:xs="http://www.w3.org/2001/XMLSchema" xmlns:p="http://schemas.microsoft.com/office/2006/metadata/properties" xmlns:ns2="6495cd43-30b7-45da-972d-05dc6321e6bd" targetNamespace="http://schemas.microsoft.com/office/2006/metadata/properties" ma:root="true" ma:fieldsID="fef519420b9404d86fdffb141cfea7c6" ns2:_="">
    <xsd:import namespace="6495cd43-30b7-45da-972d-05dc6321e6bd"/>
    <xsd:element name="properties">
      <xsd:complexType>
        <xsd:sequence>
          <xsd:element name="documentManagement">
            <xsd:complexType>
              <xsd:all>
                <xsd:element ref="ns2:Email_x0020_Date" minOccurs="0"/>
                <xsd:element ref="ns2:Security_x0020_classification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DLCPolicyLabelValue" minOccurs="0"/>
                <xsd:element ref="ns2:DLCPolicyLabelClientValue" minOccurs="0"/>
                <xsd:element ref="ns2:DLCPolicyLabelLock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5cd43-30b7-45da-972d-05dc6321e6bd" elementFormDefault="qualified">
    <xsd:import namespace="http://schemas.microsoft.com/office/2006/documentManagement/types"/>
    <xsd:import namespace="http://schemas.microsoft.com/office/infopath/2007/PartnerControls"/>
    <xsd:element name="Email_x0020_Date" ma:index="2" nillable="true" ma:displayName="Email Date" ma:format="DateOnly" ma:internalName="Email_x0020_Date">
      <xsd:simpleType>
        <xsd:restriction base="dms:DateTime"/>
      </xsd:simpleType>
    </xsd:element>
    <xsd:element name="Security_x0020_classification" ma:index="3" ma:displayName="Security classification" ma:default="Official" ma:format="Dropdown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0" nillable="true" ma:displayName="Taxonomy Catch All Column" ma:description="" ma:hidden="true" ma:list="{bb9bbd53-655f-4ab6-b89e-57fa117f12dc}" ma:internalName="TaxCatchAll" ma:showField="CatchAllData" ma:web="9599cbeb-6c01-4306-b23f-38f639f61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bb9bbd53-655f-4ab6-b89e-57fa117f12dc}" ma:internalName="TaxCatchAllLabel" ma:readOnly="true" ma:showField="CatchAllDataLabel" ma:web="9599cbeb-6c01-4306-b23f-38f639f61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LCPolicyLabelValue" ma:index="15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16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17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Year" ma:index="18" nillable="true" ma:displayName="Year" ma:default="2021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fc18c49-0394-481a-ba4a-a4ceacd0e392" ContentTypeId="0x01010020270C6529EA0544B2EFE190A98965FDE6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LCPolicyLabelClientValue xmlns="6495cd43-30b7-45da-972d-05dc6321e6bd" xsi:nil="true"/>
    <Security_x0020_classification xmlns="6495cd43-30b7-45da-972d-05dc6321e6bd">Official</Security_x0020_classification>
    <Email_x0020_Date xmlns="6495cd43-30b7-45da-972d-05dc6321e6bd" xsi:nil="true"/>
    <Year xmlns="6495cd43-30b7-45da-972d-05dc6321e6bd">2021</Year>
    <DLCPolicyLabelLock xmlns="6495cd43-30b7-45da-972d-05dc6321e6bd" xsi:nil="true"/>
    <TaxCatchAll xmlns="6495cd43-30b7-45da-972d-05dc6321e6bd"/>
    <_dlc_DocId xmlns="6495cd43-30b7-45da-972d-05dc6321e6bd">CORP-2056147817-1182</_dlc_DocId>
    <_dlc_DocIdUrl xmlns="6495cd43-30b7-45da-972d-05dc6321e6bd">
      <Url>https://edrm/sites/corp/Comms/_layouts/15/DocIdRedir.aspx?ID=CORP-2056147817-1182</Url>
      <Description>CORP-2056147817-1182</Description>
    </_dlc_DocIdUrl>
  </documentManagement>
</p:properties>
</file>

<file path=customXml/itemProps1.xml><?xml version="1.0" encoding="utf-8"?>
<ds:datastoreItem xmlns:ds="http://schemas.openxmlformats.org/officeDocument/2006/customXml" ds:itemID="{309A9637-E366-4C18-94C3-FDFB03431D3E}"/>
</file>

<file path=customXml/itemProps2.xml><?xml version="1.0" encoding="utf-8"?>
<ds:datastoreItem xmlns:ds="http://schemas.openxmlformats.org/officeDocument/2006/customXml" ds:itemID="{7F15318D-2F29-4EA7-AAC8-F969FB598D19}"/>
</file>

<file path=customXml/itemProps3.xml><?xml version="1.0" encoding="utf-8"?>
<ds:datastoreItem xmlns:ds="http://schemas.openxmlformats.org/officeDocument/2006/customXml" ds:itemID="{207559D5-5FED-44C7-AA36-3517D6CCE195}"/>
</file>

<file path=customXml/itemProps4.xml><?xml version="1.0" encoding="utf-8"?>
<ds:datastoreItem xmlns:ds="http://schemas.openxmlformats.org/officeDocument/2006/customXml" ds:itemID="{F088B64F-7AAD-45CD-8FAC-36AB4DA3D6A2}"/>
</file>

<file path=customXml/itemProps5.xml><?xml version="1.0" encoding="utf-8"?>
<ds:datastoreItem xmlns:ds="http://schemas.openxmlformats.org/officeDocument/2006/customXml" ds:itemID="{77325119-8C3D-41A6-8B8F-A1592B3320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4301</Words>
  <Application>Microsoft Office PowerPoint</Application>
  <PresentationFormat>Custom</PresentationFormat>
  <Paragraphs>350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Overpass Mono</vt:lpstr>
      <vt:lpstr>Arial</vt:lpstr>
      <vt:lpstr>Calibri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Primary Children's code presentation - Welsh</dc:title>
  <dc:creator/>
  <cp:lastModifiedBy/>
  <cp:revision>1</cp:revision>
  <dcterms:created xsi:type="dcterms:W3CDTF">2022-03-24T11:02:52Z</dcterms:created>
  <dcterms:modified xsi:type="dcterms:W3CDTF">2022-03-24T11:03:12Z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0x01010020270C6529EA0544B2EFE190A98965FDE600A74ABB9D6EF1BF4C95906C32D549C6A9</vt:lpwstr>
  </property>
  <property fmtid="{D5CDD505-2E9C-101B-9397-08002B2CF9AE}" pid="3" name="_dlc_DocIdItemGuid">
    <vt:lpwstr>9625724c-5ca1-4fd9-997d-572992616b5d</vt:lpwstr>
  </property>
  <property fmtid="{D5CDD505-2E9C-101B-9397-08002B2CF9AE}" pid="4" name="TaxKeyword">
    <vt:lpwstr/>
  </property>
  <property fmtid="{D5CDD505-2E9C-101B-9397-08002B2CF9AE}" pid="5" name="TaxKeywordTaxHTField">
    <vt:lpwstr/>
  </property>
</Properties>
</file>