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2" r:id="rId6"/>
  </p:sldMasterIdLst>
  <p:notesMasterIdLst>
    <p:notesMasterId r:id="rId23"/>
  </p:notesMasterIdLst>
  <p:handoutMasterIdLst>
    <p:handoutMasterId r:id="rId24"/>
  </p:handoutMasterIdLst>
  <p:sldIdLst>
    <p:sldId id="281" r:id="rId7"/>
    <p:sldId id="368" r:id="rId8"/>
    <p:sldId id="283" r:id="rId9"/>
    <p:sldId id="315" r:id="rId10"/>
    <p:sldId id="320" r:id="rId11"/>
    <p:sldId id="322" r:id="rId12"/>
    <p:sldId id="354" r:id="rId13"/>
    <p:sldId id="316" r:id="rId14"/>
    <p:sldId id="355" r:id="rId15"/>
    <p:sldId id="317" r:id="rId16"/>
    <p:sldId id="362" r:id="rId17"/>
    <p:sldId id="292" r:id="rId18"/>
    <p:sldId id="358" r:id="rId19"/>
    <p:sldId id="366" r:id="rId20"/>
    <p:sldId id="363" r:id="rId21"/>
    <p:sldId id="367" r:id="rId22"/>
  </p:sldIdLst>
  <p:sldSz cx="16257588" cy="9144000"/>
  <p:notesSz cx="6858000" cy="9144000"/>
  <p:embeddedFontLst>
    <p:embeddedFont>
      <p:font typeface="Calibri" panose="020F0502020204030204" pitchFamily="34" charset="0"/>
      <p:regular r:id="rId25"/>
      <p:bold r:id="rId26"/>
      <p:italic r:id="rId27"/>
      <p:boldItalic r:id="rId28"/>
    </p:embeddedFont>
    <p:embeddedFont>
      <p:font typeface="Overpass Mono" panose="00000509000000000000" pitchFamily="50" charset="0"/>
      <p:regular r:id="rId29"/>
      <p:bold r:id="rId30"/>
    </p:embeddedFont>
    <p:embeddedFont>
      <p:font typeface="Verdana" panose="020B0604030504040204" pitchFamily="34" charset="0"/>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Nietopski" initials="SN" lastIdx="3" clrIdx="0">
    <p:extLst>
      <p:ext uri="{19B8F6BF-5375-455C-9EA6-DF929625EA0E}">
        <p15:presenceInfo xmlns:p15="http://schemas.microsoft.com/office/powerpoint/2012/main" userId="Sarah Nietopski" providerId="None"/>
      </p:ext>
    </p:extLst>
  </p:cmAuthor>
  <p:cmAuthor id="2" name="Ger Graus" initials="GG" lastIdx="5" clrIdx="1">
    <p:extLst>
      <p:ext uri="{19B8F6BF-5375-455C-9EA6-DF929625EA0E}">
        <p15:presenceInfo xmlns:p15="http://schemas.microsoft.com/office/powerpoint/2012/main" userId="S::ger.graus@ico.org.uk::2c3eda81-664f-45aa-9130-b5e7537e5789" providerId="AD"/>
      </p:ext>
    </p:extLst>
  </p:cmAuthor>
  <p:cmAuthor id="3" name="Sarah Nietopski" initials="SN [2]" lastIdx="4" clrIdx="2">
    <p:extLst>
      <p:ext uri="{19B8F6BF-5375-455C-9EA6-DF929625EA0E}">
        <p15:presenceInfo xmlns:p15="http://schemas.microsoft.com/office/powerpoint/2012/main" userId="S-1-5-21-1598838018-3775903872-2167328690-216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967"/>
    <a:srgbClr val="791D7E"/>
    <a:srgbClr val="F6E249"/>
    <a:srgbClr val="EC008C"/>
    <a:srgbClr val="F599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80"/>
    <p:restoredTop sz="96085" autoAdjust="0"/>
  </p:normalViewPr>
  <p:slideViewPr>
    <p:cSldViewPr snapToGrid="0" snapToObjects="1">
      <p:cViewPr varScale="1">
        <p:scale>
          <a:sx n="71" d="100"/>
          <a:sy n="71" d="100"/>
        </p:scale>
        <p:origin x="57" y="213"/>
      </p:cViewPr>
      <p:guideLst/>
    </p:cSldViewPr>
  </p:slideViewPr>
  <p:outlineViewPr>
    <p:cViewPr>
      <p:scale>
        <a:sx n="33" d="100"/>
        <a:sy n="33" d="100"/>
      </p:scale>
      <p:origin x="0" y="0"/>
    </p:cViewPr>
  </p:outlineViewPr>
  <p:notesTextViewPr>
    <p:cViewPr>
      <p:scale>
        <a:sx n="70" d="100"/>
        <a:sy n="70" d="100"/>
      </p:scale>
      <p:origin x="0" y="0"/>
    </p:cViewPr>
  </p:notesTextViewPr>
  <p:notesViewPr>
    <p:cSldViewPr snapToGrid="0" snapToObjects="1">
      <p:cViewPr varScale="1">
        <p:scale>
          <a:sx n="169" d="100"/>
          <a:sy n="169" d="100"/>
        </p:scale>
        <p:origin x="16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font" Target="fonts/font10.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7.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C7B3DA-18AE-1B40-A928-55A1D5D5E6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9B5AB36-A73A-8444-A5CF-E13FBD74ED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6BB3CD-2BA3-8C4D-8C72-759861E11A75}" type="datetimeFigureOut">
              <a:rPr lang="en-US" smtClean="0"/>
              <a:t>7/5/2021</a:t>
            </a:fld>
            <a:endParaRPr lang="en-US"/>
          </a:p>
        </p:txBody>
      </p:sp>
      <p:sp>
        <p:nvSpPr>
          <p:cNvPr id="4" name="Footer Placeholder 3">
            <a:extLst>
              <a:ext uri="{FF2B5EF4-FFF2-40B4-BE49-F238E27FC236}">
                <a16:creationId xmlns:a16="http://schemas.microsoft.com/office/drawing/2014/main" id="{42814DFE-5ED3-AC40-B8F3-5F624BB210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5C91278-5AC2-704D-879F-2B8582B88E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7D3A7B-1E1C-CA48-A2D7-16C992B50F54}" type="slidenum">
              <a:rPr lang="en-US" smtClean="0"/>
              <a:t>‹#›</a:t>
            </a:fld>
            <a:endParaRPr lang="en-US"/>
          </a:p>
        </p:txBody>
      </p:sp>
    </p:spTree>
    <p:extLst>
      <p:ext uri="{BB962C8B-B14F-4D97-AF65-F5344CB8AC3E}">
        <p14:creationId xmlns:p14="http://schemas.microsoft.com/office/powerpoint/2010/main" val="2182113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9F94F-F3DB-7940-8B35-082588D94EBE}" type="datetimeFigureOut">
              <a:rPr lang="en-US" smtClean="0"/>
              <a:t>7/5/2021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12835-E945-734F-925E-26681104583C}" type="slidenum">
              <a:rPr lang="en-US" smtClean="0"/>
              <a:t>‹#›</a:t>
            </a:fld>
            <a:endParaRPr lang="en-US"/>
          </a:p>
        </p:txBody>
      </p:sp>
    </p:spTree>
    <p:extLst>
      <p:ext uri="{BB962C8B-B14F-4D97-AF65-F5344CB8AC3E}">
        <p14:creationId xmlns:p14="http://schemas.microsoft.com/office/powerpoint/2010/main" val="3406535488"/>
      </p:ext>
    </p:extLst>
  </p:cSld>
  <p:clrMap bg1="lt1" tx1="dk1" bg2="lt2" tx2="dk2" accent1="accent1" accent2="accent2" accent3="accent3" accent4="accent4" accent5="accent5" accent6="accent6" hlink="hlink" folHlink="folHlink"/>
  <p:notesStyle>
    <a:lvl1pPr marL="0" algn="l" defTabSz="1219261" rtl="0" eaLnBrk="1" latinLnBrk="0" hangingPunct="1">
      <a:defRPr sz="1600" kern="1200">
        <a:solidFill>
          <a:schemeClr val="tx1"/>
        </a:solidFill>
        <a:latin typeface="+mn-lt"/>
        <a:ea typeface="+mn-ea"/>
        <a:cs typeface="+mn-cs"/>
      </a:defRPr>
    </a:lvl1pPr>
    <a:lvl2pPr marL="609630" algn="l" defTabSz="1219261" rtl="0" eaLnBrk="1" latinLnBrk="0" hangingPunct="1">
      <a:defRPr sz="1600" kern="1200">
        <a:solidFill>
          <a:schemeClr val="tx1"/>
        </a:solidFill>
        <a:latin typeface="+mn-lt"/>
        <a:ea typeface="+mn-ea"/>
        <a:cs typeface="+mn-cs"/>
      </a:defRPr>
    </a:lvl2pPr>
    <a:lvl3pPr marL="1219261" algn="l" defTabSz="1219261" rtl="0" eaLnBrk="1" latinLnBrk="0" hangingPunct="1">
      <a:defRPr sz="1600" kern="1200">
        <a:solidFill>
          <a:schemeClr val="tx1"/>
        </a:solidFill>
        <a:latin typeface="+mn-lt"/>
        <a:ea typeface="+mn-ea"/>
        <a:cs typeface="+mn-cs"/>
      </a:defRPr>
    </a:lvl3pPr>
    <a:lvl4pPr marL="1828891" algn="l" defTabSz="1219261" rtl="0" eaLnBrk="1" latinLnBrk="0" hangingPunct="1">
      <a:defRPr sz="1600" kern="1200">
        <a:solidFill>
          <a:schemeClr val="tx1"/>
        </a:solidFill>
        <a:latin typeface="+mn-lt"/>
        <a:ea typeface="+mn-ea"/>
        <a:cs typeface="+mn-cs"/>
      </a:defRPr>
    </a:lvl4pPr>
    <a:lvl5pPr marL="2438522" algn="l" defTabSz="1219261" rtl="0" eaLnBrk="1" latinLnBrk="0" hangingPunct="1">
      <a:defRPr sz="1600" kern="1200">
        <a:solidFill>
          <a:schemeClr val="tx1"/>
        </a:solidFill>
        <a:latin typeface="+mn-lt"/>
        <a:ea typeface="+mn-ea"/>
        <a:cs typeface="+mn-cs"/>
      </a:defRPr>
    </a:lvl5pPr>
    <a:lvl6pPr marL="3048152" algn="l" defTabSz="1219261" rtl="0" eaLnBrk="1" latinLnBrk="0" hangingPunct="1">
      <a:defRPr sz="1600" kern="1200">
        <a:solidFill>
          <a:schemeClr val="tx1"/>
        </a:solidFill>
        <a:latin typeface="+mn-lt"/>
        <a:ea typeface="+mn-ea"/>
        <a:cs typeface="+mn-cs"/>
      </a:defRPr>
    </a:lvl6pPr>
    <a:lvl7pPr marL="3657783" algn="l" defTabSz="1219261" rtl="0" eaLnBrk="1" latinLnBrk="0" hangingPunct="1">
      <a:defRPr sz="1600" kern="1200">
        <a:solidFill>
          <a:schemeClr val="tx1"/>
        </a:solidFill>
        <a:latin typeface="+mn-lt"/>
        <a:ea typeface="+mn-ea"/>
        <a:cs typeface="+mn-cs"/>
      </a:defRPr>
    </a:lvl7pPr>
    <a:lvl8pPr marL="4267413" algn="l" defTabSz="1219261" rtl="0" eaLnBrk="1" latinLnBrk="0" hangingPunct="1">
      <a:defRPr sz="1600" kern="1200">
        <a:solidFill>
          <a:schemeClr val="tx1"/>
        </a:solidFill>
        <a:latin typeface="+mn-lt"/>
        <a:ea typeface="+mn-ea"/>
        <a:cs typeface="+mn-cs"/>
      </a:defRPr>
    </a:lvl8pPr>
    <a:lvl9pPr marL="4877044" algn="l" defTabSz="121926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a:t>
            </a:fld>
            <a:endParaRPr lang="en-US"/>
          </a:p>
        </p:txBody>
      </p:sp>
    </p:spTree>
    <p:extLst>
      <p:ext uri="{BB962C8B-B14F-4D97-AF65-F5344CB8AC3E}">
        <p14:creationId xmlns:p14="http://schemas.microsoft.com/office/powerpoint/2010/main" val="991740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Activity 2 (10 minutes) </a:t>
            </a:r>
          </a:p>
          <a:p>
            <a:pPr marL="285750" lvl="0" indent="-285750" algn="l" rtl="0">
              <a:lnSpc>
                <a:spcPct val="117999"/>
              </a:lnSpc>
              <a:spcBef>
                <a:spcPts val="0"/>
              </a:spcBef>
              <a:spcAft>
                <a:spcPts val="0"/>
              </a:spcAft>
              <a:buFont typeface="Arial" panose="020B0604020202020204" pitchFamily="34" charset="0"/>
              <a:buChar char="•"/>
            </a:pPr>
            <a:r>
              <a:rPr lang="en-GB" sz="1600" dirty="0">
                <a:latin typeface="+mn-lt"/>
                <a:ea typeface="Calibri"/>
                <a:cs typeface="Calibri"/>
                <a:sym typeface="Calibri"/>
              </a:rPr>
              <a:t>Read through the story or hand out the </a:t>
            </a:r>
            <a:r>
              <a:rPr lang="en-GB" sz="1600" b="1" dirty="0">
                <a:latin typeface="+mn-lt"/>
                <a:ea typeface="Calibri"/>
                <a:cs typeface="Calibri"/>
                <a:sym typeface="Calibri"/>
              </a:rPr>
              <a:t>Jay’s Personal Data worksheet </a:t>
            </a:r>
            <a:r>
              <a:rPr lang="en-GB" sz="1600" dirty="0">
                <a:latin typeface="+mn-lt"/>
                <a:ea typeface="Calibri"/>
                <a:cs typeface="Calibri"/>
                <a:sym typeface="Calibri"/>
              </a:rPr>
              <a:t>to groups of pupils. There are at least four pieces of personal data in the story that could be learnt about Jay. Can pupils spot them all?</a:t>
            </a:r>
          </a:p>
        </p:txBody>
      </p:sp>
      <p:sp>
        <p:nvSpPr>
          <p:cNvPr id="4" name="Slide Number Placeholder 3"/>
          <p:cNvSpPr>
            <a:spLocks noGrp="1"/>
          </p:cNvSpPr>
          <p:nvPr>
            <p:ph type="sldNum" sz="quarter" idx="5"/>
          </p:nvPr>
        </p:nvSpPr>
        <p:spPr/>
        <p:txBody>
          <a:bodyPr/>
          <a:lstStyle/>
          <a:p>
            <a:fld id="{C2F12835-E945-734F-925E-26681104583C}" type="slidenum">
              <a:rPr lang="en-US" smtClean="0"/>
              <a:t>10</a:t>
            </a:fld>
            <a:endParaRPr lang="en-US"/>
          </a:p>
        </p:txBody>
      </p:sp>
    </p:spTree>
    <p:extLst>
      <p:ext uri="{BB962C8B-B14F-4D97-AF65-F5344CB8AC3E}">
        <p14:creationId xmlns:p14="http://schemas.microsoft.com/office/powerpoint/2010/main" val="263898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Activity 2 (10 minutes) </a:t>
            </a:r>
          </a:p>
          <a:p>
            <a:pPr marL="285750" lvl="0" indent="-285750" algn="l" rtl="0">
              <a:lnSpc>
                <a:spcPct val="117999"/>
              </a:lnSpc>
              <a:spcBef>
                <a:spcPts val="0"/>
              </a:spcBef>
              <a:spcAft>
                <a:spcPts val="0"/>
              </a:spcAft>
              <a:buFont typeface="Arial" panose="020B0604020202020204" pitchFamily="34" charset="0"/>
              <a:buChar char="•"/>
            </a:pPr>
            <a:r>
              <a:rPr lang="en-GB" sz="1600" dirty="0">
                <a:latin typeface="+mn-lt"/>
                <a:ea typeface="Calibri"/>
                <a:cs typeface="Calibri"/>
                <a:sym typeface="Calibri"/>
              </a:rPr>
              <a:t>Reveal the four</a:t>
            </a:r>
            <a:r>
              <a:rPr lang="en-GB" sz="1600" baseline="0" dirty="0">
                <a:latin typeface="+mn-lt"/>
                <a:ea typeface="Calibri"/>
                <a:cs typeface="Calibri"/>
                <a:sym typeface="Calibri"/>
              </a:rPr>
              <a:t> pieces of personal data that Jay has shared</a:t>
            </a:r>
            <a:r>
              <a:rPr lang="en-GB" sz="1600" dirty="0">
                <a:latin typeface="+mn-lt"/>
                <a:ea typeface="Calibri"/>
                <a:cs typeface="Calibri"/>
                <a:sym typeface="Calibri"/>
              </a:rPr>
              <a:t>.</a:t>
            </a:r>
          </a:p>
          <a:p>
            <a:pPr marL="285750" marR="0" lvl="0" indent="-285750" algn="l" defTabSz="1219261" rtl="0" eaLnBrk="1" fontAlgn="auto" latinLnBrk="0" hangingPunct="1">
              <a:lnSpc>
                <a:spcPct val="117999"/>
              </a:lnSpc>
              <a:spcBef>
                <a:spcPts val="0"/>
              </a:spcBef>
              <a:spcAft>
                <a:spcPts val="0"/>
              </a:spcAft>
              <a:buClrTx/>
              <a:buSzTx/>
              <a:buFont typeface="Arial" panose="020B0604020202020204" pitchFamily="34" charset="0"/>
              <a:buChar char="•"/>
              <a:tabLst/>
              <a:defRPr/>
            </a:pPr>
            <a:r>
              <a:rPr lang="en-GB" sz="1600" dirty="0">
                <a:latin typeface="+mn-lt"/>
                <a:ea typeface="Calibri"/>
                <a:cs typeface="Calibri"/>
                <a:sym typeface="Calibri"/>
              </a:rPr>
              <a:t>It’s possible that some pupils may identify other forms of personal data such as IP addresses or cookies. This should be acknowledged if raised, but isn’t the key learning outcome of this exercise.</a:t>
            </a:r>
          </a:p>
          <a:p>
            <a:pPr marL="285750" lvl="0" indent="-285750" algn="l" rtl="0">
              <a:lnSpc>
                <a:spcPct val="117999"/>
              </a:lnSpc>
              <a:spcBef>
                <a:spcPts val="0"/>
              </a:spcBef>
              <a:spcAft>
                <a:spcPts val="0"/>
              </a:spcAft>
              <a:buFont typeface="Arial" panose="020B0604020202020204" pitchFamily="34" charset="0"/>
              <a:buChar char="•"/>
            </a:pPr>
            <a:endParaRPr lang="en-GB" sz="1600" dirty="0">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11</a:t>
            </a:fld>
            <a:endParaRPr lang="en-US"/>
          </a:p>
        </p:txBody>
      </p:sp>
    </p:spTree>
    <p:extLst>
      <p:ext uri="{BB962C8B-B14F-4D97-AF65-F5344CB8AC3E}">
        <p14:creationId xmlns:p14="http://schemas.microsoft.com/office/powerpoint/2010/main" val="3490750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Activity 3 (10 minutes)</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Companies can collect our personal data to personalise services and make our lives more convenient. Ask pupils</a:t>
            </a:r>
            <a:r>
              <a:rPr lang="en-GB" sz="1600" baseline="0" dirty="0">
                <a:latin typeface="+mn-lt"/>
                <a:ea typeface="Calibri"/>
                <a:cs typeface="Calibri"/>
                <a:sym typeface="Calibri"/>
              </a:rPr>
              <a:t> for examples, and show the three on the slide.</a:t>
            </a: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4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12</a:t>
            </a:fld>
            <a:endParaRPr lang="en-US"/>
          </a:p>
        </p:txBody>
      </p:sp>
    </p:spTree>
    <p:extLst>
      <p:ext uri="{BB962C8B-B14F-4D97-AF65-F5344CB8AC3E}">
        <p14:creationId xmlns:p14="http://schemas.microsoft.com/office/powerpoint/2010/main" val="2650998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Activity 3 </a:t>
            </a:r>
            <a:endParaRPr lang="en-GB" sz="1600" b="1" dirty="0">
              <a:latin typeface="+mn-lt"/>
              <a:ea typeface="Calibri"/>
              <a:cs typeface="Calibri"/>
              <a:sym typeface="Calibri"/>
            </a:endParaRP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Companies collect our personal data so that they can understand our interests and how we live. They use our ‘data profiles’ to show us targeted adverts in order to influence our opinions and behaviours. </a:t>
            </a:r>
          </a:p>
          <a:p>
            <a:pPr marL="457200" lvl="0" indent="-311150" algn="l" rtl="0">
              <a:lnSpc>
                <a:spcPct val="117999"/>
              </a:lnSpc>
              <a:spcBef>
                <a:spcPts val="0"/>
              </a:spcBef>
              <a:spcAft>
                <a:spcPts val="0"/>
              </a:spcAft>
              <a:buSzPts val="1300"/>
              <a:buFont typeface="Calibri"/>
              <a:buChar char="●"/>
            </a:pPr>
            <a:r>
              <a:rPr lang="en-GB" sz="1600" dirty="0">
                <a:solidFill>
                  <a:schemeClr val="dk1"/>
                </a:solidFill>
                <a:latin typeface="+mn-lt"/>
                <a:ea typeface="Calibri"/>
                <a:cs typeface="Calibri"/>
                <a:sym typeface="Calibri"/>
              </a:rPr>
              <a:t>Some websites and apps share your personal data with other companies. This means your personal information is not kept private and you don’t know who will have access to it. </a:t>
            </a: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13</a:t>
            </a:fld>
            <a:endParaRPr lang="en-US"/>
          </a:p>
        </p:txBody>
      </p:sp>
    </p:spTree>
    <p:extLst>
      <p:ext uri="{BB962C8B-B14F-4D97-AF65-F5344CB8AC3E}">
        <p14:creationId xmlns:p14="http://schemas.microsoft.com/office/powerpoint/2010/main" val="350760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Activity 3 </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Hand out the </a:t>
            </a:r>
            <a:r>
              <a:rPr lang="en-GB" sz="1600" b="1" dirty="0">
                <a:latin typeface="+mn-lt"/>
                <a:ea typeface="Calibri"/>
                <a:cs typeface="Calibri"/>
                <a:sym typeface="Calibri"/>
              </a:rPr>
              <a:t>Personal Data - Positive or Negative? worksheet</a:t>
            </a:r>
            <a:r>
              <a:rPr lang="en-GB" sz="1600" dirty="0">
                <a:latin typeface="+mn-lt"/>
                <a:ea typeface="Calibri"/>
                <a:cs typeface="Calibri"/>
                <a:sym typeface="Calibri"/>
              </a:rPr>
              <a:t> to small </a:t>
            </a:r>
            <a:r>
              <a:rPr lang="en-GB" sz="1600" dirty="0">
                <a:solidFill>
                  <a:srgbClr val="FF0000"/>
                </a:solidFill>
                <a:latin typeface="+mn-lt"/>
                <a:ea typeface="Calibri"/>
                <a:cs typeface="Calibri"/>
                <a:sym typeface="Calibri"/>
              </a:rPr>
              <a:t>groups o</a:t>
            </a:r>
            <a:r>
              <a:rPr lang="en-GB" sz="1600" dirty="0">
                <a:latin typeface="+mn-lt"/>
                <a:ea typeface="Calibri"/>
                <a:cs typeface="Calibri"/>
                <a:sym typeface="Calibri"/>
              </a:rPr>
              <a:t>r complete the exercise </a:t>
            </a:r>
            <a:r>
              <a:rPr lang="en-GB" sz="1600" dirty="0">
                <a:solidFill>
                  <a:schemeClr val="dk1"/>
                </a:solidFill>
                <a:latin typeface="+mn-lt"/>
                <a:ea typeface="Calibri"/>
                <a:cs typeface="Calibri"/>
                <a:sym typeface="Calibri"/>
              </a:rPr>
              <a:t>as a class </a:t>
            </a:r>
            <a:r>
              <a:rPr lang="en-GB" sz="1600" dirty="0">
                <a:latin typeface="+mn-lt"/>
                <a:ea typeface="Calibri"/>
                <a:cs typeface="Calibri"/>
                <a:sym typeface="Calibri"/>
              </a:rPr>
              <a:t>using the slide.</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Ask pupils whether they think these examples are positive or negative ways of using personal data. </a:t>
            </a:r>
            <a:r>
              <a:rPr lang="en-GB" sz="1600" dirty="0">
                <a:solidFill>
                  <a:schemeClr val="dk1"/>
                </a:solidFill>
                <a:latin typeface="+mn-lt"/>
                <a:ea typeface="Calibri"/>
                <a:cs typeface="Calibri"/>
                <a:sym typeface="Calibri"/>
              </a:rPr>
              <a:t>Would people find them useful or annoying? </a:t>
            </a:r>
            <a:r>
              <a:rPr lang="en-GB" sz="1600" dirty="0">
                <a:latin typeface="+mn-lt"/>
                <a:ea typeface="Calibri"/>
                <a:cs typeface="Calibri"/>
                <a:sym typeface="Calibri"/>
              </a:rPr>
              <a:t>They should justify their opinions but remind them that there is no right answer. </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Companies collect our personal data so that they can understand our interests and how we live. They build a picture - or profile - us. They use these ‘data profiles’ to show us targeted adverts and notifications to influence our opinions and behaviours.</a:t>
            </a:r>
          </a:p>
          <a:p>
            <a:pPr marL="0" lvl="0" indent="0" algn="l" rtl="0">
              <a:lnSpc>
                <a:spcPct val="117999"/>
              </a:lnSpc>
              <a:spcBef>
                <a:spcPts val="0"/>
              </a:spcBef>
              <a:spcAft>
                <a:spcPts val="0"/>
              </a:spcAft>
              <a:buNone/>
            </a:pPr>
            <a:endParaRPr lang="en-GB" sz="1600" dirty="0">
              <a:latin typeface="+mn-lt"/>
              <a:ea typeface="Calibri"/>
              <a:cs typeface="Calibri"/>
              <a:sym typeface="Calibri"/>
            </a:endParaRPr>
          </a:p>
          <a:p>
            <a:pPr marL="0" lvl="0" indent="0" algn="l" rtl="0">
              <a:lnSpc>
                <a:spcPct val="117999"/>
              </a:lnSpc>
              <a:spcBef>
                <a:spcPts val="0"/>
              </a:spcBef>
              <a:spcAft>
                <a:spcPts val="0"/>
              </a:spcAft>
              <a:buNone/>
            </a:pPr>
            <a:endParaRPr lang="en-GB" sz="1600" dirty="0">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14</a:t>
            </a:fld>
            <a:endParaRPr lang="en-US"/>
          </a:p>
        </p:txBody>
      </p:sp>
    </p:spTree>
    <p:extLst>
      <p:ext uri="{BB962C8B-B14F-4D97-AF65-F5344CB8AC3E}">
        <p14:creationId xmlns:p14="http://schemas.microsoft.com/office/powerpoint/2010/main" val="2861815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Plenary (5 minutes)</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Based on what they have learnt, why do pupils think personal data is so valuable to companies? </a:t>
            </a:r>
          </a:p>
          <a:p>
            <a:pPr marL="0" lvl="0" indent="0" algn="l" rtl="0">
              <a:lnSpc>
                <a:spcPct val="117999"/>
              </a:lnSpc>
              <a:spcBef>
                <a:spcPts val="0"/>
              </a:spcBef>
              <a:spcAft>
                <a:spcPts val="0"/>
              </a:spcAft>
              <a:buNone/>
            </a:pPr>
            <a:endParaRPr lang="en-GB" sz="1400" dirty="0">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15</a:t>
            </a:fld>
            <a:endParaRPr lang="en-US"/>
          </a:p>
        </p:txBody>
      </p:sp>
    </p:spTree>
    <p:extLst>
      <p:ext uri="{BB962C8B-B14F-4D97-AF65-F5344CB8AC3E}">
        <p14:creationId xmlns:p14="http://schemas.microsoft.com/office/powerpoint/2010/main" val="2465298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16</a:t>
            </a:fld>
            <a:endParaRPr lang="en-US"/>
          </a:p>
        </p:txBody>
      </p:sp>
    </p:spTree>
    <p:extLst>
      <p:ext uri="{BB962C8B-B14F-4D97-AF65-F5344CB8AC3E}">
        <p14:creationId xmlns:p14="http://schemas.microsoft.com/office/powerpoint/2010/main" val="234309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800"/>
              <a:buFont typeface="Calibri"/>
              <a:buNone/>
            </a:pPr>
            <a:r>
              <a:rPr lang="en-GB" sz="1600" dirty="0">
                <a:latin typeface="+mn-lt"/>
                <a:ea typeface="Calibri"/>
                <a:cs typeface="Calibri"/>
                <a:sym typeface="Calibri"/>
              </a:rPr>
              <a:t>(Teacher only)</a:t>
            </a:r>
          </a:p>
        </p:txBody>
      </p:sp>
      <p:sp>
        <p:nvSpPr>
          <p:cNvPr id="4" name="Slide Number Placeholder 3"/>
          <p:cNvSpPr>
            <a:spLocks noGrp="1"/>
          </p:cNvSpPr>
          <p:nvPr>
            <p:ph type="sldNum" sz="quarter" idx="5"/>
          </p:nvPr>
        </p:nvSpPr>
        <p:spPr/>
        <p:txBody>
          <a:bodyPr/>
          <a:lstStyle/>
          <a:p>
            <a:fld id="{C2F12835-E945-734F-925E-26681104583C}" type="slidenum">
              <a:rPr lang="en-US" smtClean="0"/>
              <a:t>2</a:t>
            </a:fld>
            <a:endParaRPr lang="en-US"/>
          </a:p>
        </p:txBody>
      </p:sp>
    </p:spTree>
    <p:extLst>
      <p:ext uri="{BB962C8B-B14F-4D97-AF65-F5344CB8AC3E}">
        <p14:creationId xmlns:p14="http://schemas.microsoft.com/office/powerpoint/2010/main" val="3021202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Learning outcomes (5 minutes)</a:t>
            </a:r>
            <a:endParaRPr lang="en-GB" sz="1600" dirty="0">
              <a:latin typeface="+mn-lt"/>
              <a:ea typeface="Calibri"/>
              <a:cs typeface="Calibri"/>
              <a:sym typeface="Calibri"/>
            </a:endParaRPr>
          </a:p>
          <a:p>
            <a:pPr marL="285750" lvl="0" indent="-285750">
              <a:lnSpc>
                <a:spcPct val="117999"/>
              </a:lnSpc>
              <a:buFont typeface="Arial" panose="020B0604020202020204" pitchFamily="34" charset="0"/>
              <a:buChar char="•"/>
            </a:pPr>
            <a:r>
              <a:rPr lang="en-GB" sz="1600" dirty="0">
                <a:latin typeface="+mn-lt"/>
                <a:ea typeface="Calibri"/>
                <a:cs typeface="Calibri"/>
                <a:sym typeface="Calibri"/>
              </a:rPr>
              <a:t>This lesson aims to </a:t>
            </a:r>
            <a:r>
              <a:rPr lang="en-GB" sz="1600" dirty="0">
                <a:solidFill>
                  <a:schemeClr val="dk1"/>
                </a:solidFill>
                <a:latin typeface="Calibri" panose="020F0502020204030204" pitchFamily="34" charset="0"/>
                <a:ea typeface="Calibri"/>
                <a:cs typeface="Calibri" panose="020F0502020204030204" pitchFamily="34" charset="0"/>
                <a:sym typeface="Calibri"/>
              </a:rPr>
              <a:t>aims to make pupils aware of what personal data is, how it is collected and how it is used.</a:t>
            </a:r>
          </a:p>
          <a:p>
            <a:pPr marL="0" lvl="0" indent="0" algn="l" rtl="0">
              <a:lnSpc>
                <a:spcPct val="117999"/>
              </a:lnSpc>
              <a:spcBef>
                <a:spcPts val="0"/>
              </a:spcBef>
              <a:spcAft>
                <a:spcPts val="0"/>
              </a:spcAft>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3</a:t>
            </a:fld>
            <a:endParaRPr lang="en-US"/>
          </a:p>
        </p:txBody>
      </p:sp>
    </p:spTree>
    <p:extLst>
      <p:ext uri="{BB962C8B-B14F-4D97-AF65-F5344CB8AC3E}">
        <p14:creationId xmlns:p14="http://schemas.microsoft.com/office/powerpoint/2010/main" val="3984194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SzPts val="2200"/>
              <a:buFont typeface="Arial"/>
              <a:buNone/>
            </a:pPr>
            <a:r>
              <a:rPr lang="en-GB" sz="1600" b="1" u="sng" dirty="0">
                <a:latin typeface="+mn-lt"/>
                <a:ea typeface="Calibri"/>
                <a:cs typeface="Calibri"/>
                <a:sym typeface="Calibri"/>
              </a:rPr>
              <a:t>Starter (5 minutes)</a:t>
            </a:r>
            <a:endParaRPr lang="en-GB" sz="1600" u="sng" dirty="0">
              <a:latin typeface="+mn-lt"/>
              <a:ea typeface="Calibri"/>
              <a:cs typeface="Calibri"/>
              <a:sym typeface="Calibri"/>
            </a:endParaRP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Ask pupils what they think personal data is. Gather some answers, e.g. on a class mind map on the board, or by using sticky notes. </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Then bring the two definitions onscreen and carry out a class vote. </a:t>
            </a:r>
          </a:p>
          <a:p>
            <a:pPr marL="0" lvl="0" indent="0" algn="l" rtl="0">
              <a:lnSpc>
                <a:spcPct val="117999"/>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fld id="{C2F12835-E945-734F-925E-26681104583C}" type="slidenum">
              <a:rPr lang="en-US" smtClean="0"/>
              <a:t>4</a:t>
            </a:fld>
            <a:endParaRPr lang="en-US"/>
          </a:p>
        </p:txBody>
      </p:sp>
    </p:spTree>
    <p:extLst>
      <p:ext uri="{BB962C8B-B14F-4D97-AF65-F5344CB8AC3E}">
        <p14:creationId xmlns:p14="http://schemas.microsoft.com/office/powerpoint/2010/main" val="2117503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2200"/>
              <a:buFont typeface="Arial"/>
              <a:buNone/>
            </a:pPr>
            <a:r>
              <a:rPr lang="en-GB" sz="1600" b="1" u="sng" dirty="0">
                <a:solidFill>
                  <a:schemeClr val="dk1"/>
                </a:solidFill>
                <a:latin typeface="+mn-lt"/>
                <a:ea typeface="Calibri"/>
                <a:cs typeface="Calibri"/>
                <a:sym typeface="Calibri"/>
              </a:rPr>
              <a:t>Starter</a:t>
            </a:r>
            <a:endParaRPr lang="en-GB" sz="1600" u="sng" dirty="0">
              <a:solidFill>
                <a:schemeClr val="dk1"/>
              </a:solidFill>
              <a:latin typeface="+mn-lt"/>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Explain that personal data includes your name and age, but also any other information about you or the things that you do.</a:t>
            </a:r>
          </a:p>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Now that pupils know the correct definition, can they think of any examples of personal data? </a:t>
            </a:r>
          </a:p>
          <a:p>
            <a:pPr marL="0" lvl="0" indent="0" algn="l" rtl="0">
              <a:lnSpc>
                <a:spcPct val="117999"/>
              </a:lnSpc>
              <a:spcBef>
                <a:spcPts val="0"/>
              </a:spcBef>
              <a:spcAft>
                <a:spcPts val="0"/>
              </a:spcAft>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5</a:t>
            </a:fld>
            <a:endParaRPr lang="en-US"/>
          </a:p>
        </p:txBody>
      </p:sp>
    </p:spTree>
    <p:extLst>
      <p:ext uri="{BB962C8B-B14F-4D97-AF65-F5344CB8AC3E}">
        <p14:creationId xmlns:p14="http://schemas.microsoft.com/office/powerpoint/2010/main" val="3326724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2200"/>
              <a:buFont typeface="Arial"/>
              <a:buNone/>
            </a:pPr>
            <a:r>
              <a:rPr lang="en-GB" sz="1600" b="1" u="sng" dirty="0">
                <a:solidFill>
                  <a:schemeClr val="dk1"/>
                </a:solidFill>
                <a:latin typeface="+mn-lt"/>
                <a:ea typeface="Calibri"/>
                <a:cs typeface="Calibri"/>
                <a:sym typeface="Calibri"/>
              </a:rPr>
              <a:t>Starter</a:t>
            </a:r>
            <a:endParaRPr lang="en-GB" sz="1600" u="sng" dirty="0">
              <a:solidFill>
                <a:schemeClr val="dk1"/>
              </a:solidFill>
              <a:latin typeface="+mn-lt"/>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Explain that personal data includes your name and age, but also any other information about you or the things that you do.</a:t>
            </a:r>
          </a:p>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Now that pupils know the correct definition, can they think of any examples of personal data? </a:t>
            </a:r>
          </a:p>
          <a:p>
            <a:pPr marL="0" lvl="0" indent="0" algn="l" rtl="0">
              <a:lnSpc>
                <a:spcPct val="117999"/>
              </a:lnSpc>
              <a:spcBef>
                <a:spcPts val="0"/>
              </a:spcBef>
              <a:spcAft>
                <a:spcPts val="0"/>
              </a:spcAft>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6</a:t>
            </a:fld>
            <a:endParaRPr lang="en-US"/>
          </a:p>
        </p:txBody>
      </p:sp>
    </p:spTree>
    <p:extLst>
      <p:ext uri="{BB962C8B-B14F-4D97-AF65-F5344CB8AC3E}">
        <p14:creationId xmlns:p14="http://schemas.microsoft.com/office/powerpoint/2010/main" val="120605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Activity 1 (10 minutes)</a:t>
            </a:r>
          </a:p>
          <a:p>
            <a:pPr marL="285750" indent="-285750">
              <a:buFont typeface="Arial" panose="020B0604020202020204" pitchFamily="34" charset="0"/>
              <a:buChar char="•"/>
            </a:pPr>
            <a:r>
              <a:rPr lang="en-US" dirty="0"/>
              <a:t>Ask pupils what type of personal data online maps can collect? (Answer: your current </a:t>
            </a:r>
            <a:r>
              <a:rPr lang="en-US" b="1" dirty="0"/>
              <a:t>location</a:t>
            </a:r>
            <a:r>
              <a:rPr lang="en-US" dirty="0"/>
              <a:t>.)  Some pupils may know that if you turn on your location settings, you can find your location on the map. This helps the map to give you directions, and show you a route. </a:t>
            </a:r>
          </a:p>
          <a:p>
            <a:pPr marL="285750" indent="-285750">
              <a:buFont typeface="Arial" panose="020B0604020202020204" pitchFamily="34" charset="0"/>
              <a:buChar char="•"/>
            </a:pPr>
            <a:r>
              <a:rPr lang="en-US" dirty="0"/>
              <a:t>Your </a:t>
            </a:r>
            <a:r>
              <a:rPr lang="en-US" b="1" dirty="0"/>
              <a:t>location</a:t>
            </a:r>
            <a:r>
              <a:rPr lang="en-US" dirty="0"/>
              <a:t> is personal data, because it is information about you.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7</a:t>
            </a:fld>
            <a:endParaRPr lang="en-US"/>
          </a:p>
        </p:txBody>
      </p:sp>
    </p:spTree>
    <p:extLst>
      <p:ext uri="{BB962C8B-B14F-4D97-AF65-F5344CB8AC3E}">
        <p14:creationId xmlns:p14="http://schemas.microsoft.com/office/powerpoint/2010/main" val="2827529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Activity 1</a:t>
            </a:r>
          </a:p>
          <a:p>
            <a:pPr marL="285750" indent="-285750">
              <a:buFont typeface="Arial" panose="020B0604020202020204" pitchFamily="34" charset="0"/>
              <a:buChar char="•"/>
            </a:pPr>
            <a:r>
              <a:rPr lang="en-US" dirty="0"/>
              <a:t>Ask pupils if they can think of forms that people fill out online.  There are lots of different types, such as registering for a gaming site, buying tickets for an event, signing up for social media or buying an item online. </a:t>
            </a:r>
          </a:p>
          <a:p>
            <a:pPr marL="285750" indent="-285750">
              <a:buFont typeface="Arial" panose="020B0604020202020204" pitchFamily="34" charset="0"/>
              <a:buChar char="•"/>
            </a:pPr>
            <a:r>
              <a:rPr lang="en-US" dirty="0"/>
              <a:t>Online forms collect </a:t>
            </a:r>
            <a:r>
              <a:rPr lang="en-US" b="1" dirty="0"/>
              <a:t>personal data, </a:t>
            </a:r>
            <a:r>
              <a:rPr lang="en-US" dirty="0"/>
              <a:t>such as name, address, age, email, gender, bank details, phone number, preferences. </a:t>
            </a:r>
          </a:p>
          <a:p>
            <a:endParaRPr lang="en-US" dirty="0"/>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8</a:t>
            </a:fld>
            <a:endParaRPr lang="en-US"/>
          </a:p>
        </p:txBody>
      </p:sp>
    </p:spTree>
    <p:extLst>
      <p:ext uri="{BB962C8B-B14F-4D97-AF65-F5344CB8AC3E}">
        <p14:creationId xmlns:p14="http://schemas.microsoft.com/office/powerpoint/2010/main" val="1560020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Activity 1 </a:t>
            </a:r>
          </a:p>
          <a:p>
            <a:pPr marL="285750" lvl="0" indent="-285750" algn="l" rtl="0">
              <a:lnSpc>
                <a:spcPct val="117999"/>
              </a:lnSpc>
              <a:spcBef>
                <a:spcPts val="0"/>
              </a:spcBef>
              <a:spcAft>
                <a:spcPts val="0"/>
              </a:spcAft>
              <a:buClr>
                <a:schemeClr val="dk1"/>
              </a:buClr>
              <a:buSzPts val="1300"/>
              <a:buFont typeface="Arial" panose="020B0604020202020204" pitchFamily="34" charset="0"/>
              <a:buChar char="•"/>
            </a:pPr>
            <a:r>
              <a:rPr lang="en-GB" sz="1600" dirty="0">
                <a:latin typeface="+mn-lt"/>
                <a:ea typeface="Calibri"/>
                <a:cs typeface="Calibri"/>
                <a:sym typeface="Calibri"/>
              </a:rPr>
              <a:t>Online searches themselves are </a:t>
            </a:r>
            <a:r>
              <a:rPr lang="en-GB" sz="1600" b="1" dirty="0">
                <a:latin typeface="+mn-lt"/>
                <a:ea typeface="Calibri"/>
                <a:cs typeface="Calibri"/>
                <a:sym typeface="Calibri"/>
              </a:rPr>
              <a:t>personal data</a:t>
            </a:r>
            <a:r>
              <a:rPr lang="en-GB" sz="1600" dirty="0">
                <a:latin typeface="+mn-lt"/>
                <a:ea typeface="Calibri"/>
                <a:cs typeface="Calibri"/>
                <a:sym typeface="Calibri"/>
              </a:rPr>
              <a:t> because they can tell us things about a person, such as what they are interested in, where they live, or how old they are - depending on what they search for. </a:t>
            </a:r>
          </a:p>
          <a:p>
            <a:pPr marL="285750" lvl="0" indent="-285750" algn="l" rtl="0">
              <a:lnSpc>
                <a:spcPct val="117999"/>
              </a:lnSpc>
              <a:spcBef>
                <a:spcPts val="0"/>
              </a:spcBef>
              <a:spcAft>
                <a:spcPts val="0"/>
              </a:spcAft>
              <a:buClr>
                <a:schemeClr val="dk1"/>
              </a:buClr>
              <a:buSzPts val="1300"/>
              <a:buFont typeface="Arial" panose="020B0604020202020204" pitchFamily="34" charset="0"/>
              <a:buChar char="•"/>
            </a:pPr>
            <a:r>
              <a:rPr lang="en-GB" sz="1600" dirty="0">
                <a:latin typeface="+mn-lt"/>
                <a:ea typeface="Calibri"/>
                <a:cs typeface="Calibri"/>
                <a:sym typeface="Calibri"/>
              </a:rPr>
              <a:t>Prompt pupils by asking them if they have ever noticed a search engine </a:t>
            </a:r>
            <a:r>
              <a:rPr lang="en-GB" sz="1600" b="1" dirty="0">
                <a:latin typeface="+mn-lt"/>
                <a:ea typeface="Calibri"/>
                <a:cs typeface="Calibri"/>
                <a:sym typeface="Calibri"/>
              </a:rPr>
              <a:t>‘remembering’ a previous search </a:t>
            </a:r>
            <a:r>
              <a:rPr lang="en-GB" sz="1600" dirty="0">
                <a:latin typeface="+mn-lt"/>
                <a:ea typeface="Calibri"/>
                <a:cs typeface="Calibri"/>
                <a:sym typeface="Calibri"/>
              </a:rPr>
              <a:t>and suggesting it? This shows that search engines are able to keep a record of our search history.</a:t>
            </a: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9</a:t>
            </a:fld>
            <a:endParaRPr lang="en-US"/>
          </a:p>
        </p:txBody>
      </p:sp>
    </p:spTree>
    <p:extLst>
      <p:ext uri="{BB962C8B-B14F-4D97-AF65-F5344CB8AC3E}">
        <p14:creationId xmlns:p14="http://schemas.microsoft.com/office/powerpoint/2010/main" val="56815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6E24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CE6816-30A2-F344-B62E-729E6E3FD8AC}"/>
              </a:ext>
            </a:extLst>
          </p:cNvPr>
          <p:cNvSpPr/>
          <p:nvPr userDrawn="1"/>
        </p:nvSpPr>
        <p:spPr>
          <a:xfrm>
            <a:off x="0" y="2405743"/>
            <a:ext cx="16257588" cy="6738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4BD5CAF8-E4B2-BA4E-B4CF-12C93478C2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655682" y="531010"/>
            <a:ext cx="1671540" cy="747329"/>
          </a:xfrm>
          <a:prstGeom prst="rect">
            <a:avLst/>
          </a:prstGeom>
        </p:spPr>
      </p:pic>
      <p:cxnSp>
        <p:nvCxnSpPr>
          <p:cNvPr id="11" name="Straight Connector 10">
            <a:extLst>
              <a:ext uri="{FF2B5EF4-FFF2-40B4-BE49-F238E27FC236}">
                <a16:creationId xmlns:a16="http://schemas.microsoft.com/office/drawing/2014/main" id="{7D3694D5-0D6C-DC46-BC43-1461E30D7715}"/>
              </a:ext>
            </a:extLst>
          </p:cNvPr>
          <p:cNvCxnSpPr>
            <a:cxnSpLocks/>
          </p:cNvCxnSpPr>
          <p:nvPr userDrawn="1"/>
        </p:nvCxnSpPr>
        <p:spPr>
          <a:xfrm>
            <a:off x="949352" y="8587318"/>
            <a:ext cx="14358885"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3154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6E2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6513" y="577851"/>
            <a:ext cx="10176825" cy="1528233"/>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p:cNvSpPr>
            <a:spLocks noGrp="1"/>
          </p:cNvSpPr>
          <p:nvPr>
            <p:ph type="body" idx="1"/>
          </p:nvPr>
        </p:nvSpPr>
        <p:spPr>
          <a:xfrm>
            <a:off x="906513" y="2764365"/>
            <a:ext cx="14022170" cy="499110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906513" y="8100485"/>
            <a:ext cx="5486936" cy="486833"/>
          </a:xfrm>
          <a:prstGeom prst="rect">
            <a:avLst/>
          </a:prstGeom>
        </p:spPr>
        <p:txBody>
          <a:bodyPr vert="horz" lIns="91440" tIns="45720" rIns="91440" bIns="45720" rtlCol="0" anchor="ctr"/>
          <a:lstStyle>
            <a:lvl1pPr algn="ct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l"/>
            <a:r>
              <a:rPr lang="en-US" dirty="0"/>
              <a:t>Project</a:t>
            </a:r>
            <a:endParaRPr lang="en-US" sz="1300" dirty="0"/>
          </a:p>
        </p:txBody>
      </p:sp>
      <p:sp>
        <p:nvSpPr>
          <p:cNvPr id="6" name="Slide Number Placeholder 5"/>
          <p:cNvSpPr>
            <a:spLocks noGrp="1"/>
          </p:cNvSpPr>
          <p:nvPr>
            <p:ph type="sldNum" sz="quarter" idx="4"/>
          </p:nvPr>
        </p:nvSpPr>
        <p:spPr>
          <a:xfrm>
            <a:off x="11733432" y="8100485"/>
            <a:ext cx="3657957" cy="486833"/>
          </a:xfrm>
          <a:prstGeom prst="rect">
            <a:avLst/>
          </a:prstGeom>
        </p:spPr>
        <p:txBody>
          <a:bodyPr vert="horz" lIns="91440" tIns="45720" rIns="91440" bIns="45720" rtlCol="0" anchor="ctr"/>
          <a:lstStyle>
            <a:lvl1pPr algn="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Page </a:t>
            </a:r>
            <a:fld id="{432B18D9-5593-6942-891F-B8C99E4675E7}" type="slidenum">
              <a:rPr lang="en-US" smtClean="0"/>
              <a:pPr/>
              <a:t>‹#›</a:t>
            </a:fld>
            <a:endParaRPr lang="en-US" sz="1300" dirty="0"/>
          </a:p>
        </p:txBody>
      </p:sp>
    </p:spTree>
    <p:extLst>
      <p:ext uri="{BB962C8B-B14F-4D97-AF65-F5344CB8AC3E}">
        <p14:creationId xmlns:p14="http://schemas.microsoft.com/office/powerpoint/2010/main" val="1851691708"/>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p:titleStyle>
    <p:body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keeping-children-safe-in-education--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4AE1-015C-2444-BB1D-39A1298ED0FB}"/>
              </a:ext>
            </a:extLst>
          </p:cNvPr>
          <p:cNvSpPr txBox="1">
            <a:spLocks/>
          </p:cNvSpPr>
          <p:nvPr/>
        </p:nvSpPr>
        <p:spPr>
          <a:xfrm>
            <a:off x="906513" y="3257556"/>
            <a:ext cx="8999487" cy="992775"/>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r>
              <a:rPr lang="en-US" b="1" dirty="0"/>
              <a:t>My Personal Data</a:t>
            </a:r>
          </a:p>
        </p:txBody>
      </p:sp>
      <p:sp>
        <p:nvSpPr>
          <p:cNvPr id="3" name="Subtitle 2">
            <a:extLst>
              <a:ext uri="{FF2B5EF4-FFF2-40B4-BE49-F238E27FC236}">
                <a16:creationId xmlns:a16="http://schemas.microsoft.com/office/drawing/2014/main" id="{EFBFB066-AB99-B34B-AC1D-7E23822E79D0}"/>
              </a:ext>
            </a:extLst>
          </p:cNvPr>
          <p:cNvSpPr txBox="1">
            <a:spLocks/>
          </p:cNvSpPr>
          <p:nvPr/>
        </p:nvSpPr>
        <p:spPr>
          <a:xfrm>
            <a:off x="992887" y="4671237"/>
            <a:ext cx="7276044" cy="1424764"/>
          </a:xfrm>
          <a:prstGeom prst="rect">
            <a:avLst/>
          </a:prstGeom>
        </p:spPr>
        <p:txBody>
          <a:bodyPr>
            <a:normAutofit/>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pPr>
            <a:r>
              <a:rPr lang="en-US" sz="3600" b="0" dirty="0">
                <a:latin typeface="Calibri" panose="020F0502020204030204" pitchFamily="34" charset="0"/>
                <a:cs typeface="Calibri" panose="020F0502020204030204" pitchFamily="34" charset="0"/>
              </a:rPr>
              <a:t>Understanding what personal data is</a:t>
            </a:r>
            <a:br>
              <a:rPr lang="en-US" sz="3600" b="0" dirty="0">
                <a:latin typeface="Calibri" panose="020F0502020204030204" pitchFamily="34" charset="0"/>
                <a:cs typeface="Calibri" panose="020F0502020204030204" pitchFamily="34" charset="0"/>
              </a:rPr>
            </a:br>
            <a:r>
              <a:rPr lang="en-US" sz="3600" b="0" dirty="0">
                <a:latin typeface="Calibri" panose="020F0502020204030204" pitchFamily="34" charset="0"/>
                <a:cs typeface="Calibri" panose="020F0502020204030204" pitchFamily="34" charset="0"/>
              </a:rPr>
              <a:t>and why it is valuable</a:t>
            </a:r>
          </a:p>
        </p:txBody>
      </p:sp>
      <p:pic>
        <p:nvPicPr>
          <p:cNvPr id="4" name="Picture 3">
            <a:extLst>
              <a:ext uri="{FF2B5EF4-FFF2-40B4-BE49-F238E27FC236}">
                <a16:creationId xmlns:a16="http://schemas.microsoft.com/office/drawing/2014/main" id="{98B7F824-C9CF-3642-9D8A-4956A047FB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pic>
        <p:nvPicPr>
          <p:cNvPr id="5" name="Picture 4">
            <a:extLst>
              <a:ext uri="{FF2B5EF4-FFF2-40B4-BE49-F238E27FC236}">
                <a16:creationId xmlns:a16="http://schemas.microsoft.com/office/drawing/2014/main" id="{479CAB78-85FE-7A4C-9F88-770B8BF84D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sp>
        <p:nvSpPr>
          <p:cNvPr id="6" name="Subtitle 2">
            <a:extLst>
              <a:ext uri="{FF2B5EF4-FFF2-40B4-BE49-F238E27FC236}">
                <a16:creationId xmlns:a16="http://schemas.microsoft.com/office/drawing/2014/main" id="{2747A608-7506-AD47-B980-A737B98FB42F}"/>
              </a:ext>
            </a:extLst>
          </p:cNvPr>
          <p:cNvSpPr txBox="1">
            <a:spLocks/>
          </p:cNvSpPr>
          <p:nvPr/>
        </p:nvSpPr>
        <p:spPr>
          <a:xfrm>
            <a:off x="1861742" y="6210042"/>
            <a:ext cx="3198032" cy="49701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Overpass Mono" pitchFamily="49"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Overpass"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Overpass"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verpass"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verpas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2800" dirty="0">
                <a:ea typeface="Verdana" panose="020B0604030504040204" pitchFamily="34" charset="0"/>
                <a:cs typeface="Verdana" panose="020B0604030504040204" pitchFamily="34" charset="0"/>
              </a:rPr>
              <a:t>Age group 9-11</a:t>
            </a:r>
          </a:p>
        </p:txBody>
      </p:sp>
      <p:pic>
        <p:nvPicPr>
          <p:cNvPr id="7" name="Graphic 6">
            <a:extLst>
              <a:ext uri="{FF2B5EF4-FFF2-40B4-BE49-F238E27FC236}">
                <a16:creationId xmlns:a16="http://schemas.microsoft.com/office/drawing/2014/main" id="{06452ACF-30CC-DE49-B77D-C6F93F5056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04321" y="1038288"/>
            <a:ext cx="4391226" cy="7067424"/>
          </a:xfrm>
          <a:prstGeom prst="rect">
            <a:avLst/>
          </a:prstGeom>
        </p:spPr>
      </p:pic>
      <p:pic>
        <p:nvPicPr>
          <p:cNvPr id="8" name="Graphic 7">
            <a:extLst>
              <a:ext uri="{FF2B5EF4-FFF2-40B4-BE49-F238E27FC236}">
                <a16:creationId xmlns:a16="http://schemas.microsoft.com/office/drawing/2014/main" id="{2C54FB0E-96AD-BE45-97C4-9CB43660CB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5089" y="7725158"/>
            <a:ext cx="1671540" cy="747329"/>
          </a:xfrm>
          <a:prstGeom prst="rect">
            <a:avLst/>
          </a:prstGeom>
        </p:spPr>
      </p:pic>
      <p:pic>
        <p:nvPicPr>
          <p:cNvPr id="9" name="Graphic 8">
            <a:extLst>
              <a:ext uri="{FF2B5EF4-FFF2-40B4-BE49-F238E27FC236}">
                <a16:creationId xmlns:a16="http://schemas.microsoft.com/office/drawing/2014/main" id="{34636157-70E4-1E45-A651-97C3753127E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906519" y="7529513"/>
            <a:ext cx="1556472" cy="1100137"/>
          </a:xfrm>
          <a:prstGeom prst="rect">
            <a:avLst/>
          </a:prstGeom>
        </p:spPr>
      </p:pic>
      <p:cxnSp>
        <p:nvCxnSpPr>
          <p:cNvPr id="10" name="Straight Connector 9">
            <a:extLst>
              <a:ext uri="{FF2B5EF4-FFF2-40B4-BE49-F238E27FC236}">
                <a16:creationId xmlns:a16="http://schemas.microsoft.com/office/drawing/2014/main" id="{4445E0AD-3ED8-FE41-B08C-478FACEF9F0C}"/>
              </a:ext>
            </a:extLst>
          </p:cNvPr>
          <p:cNvCxnSpPr>
            <a:cxnSpLocks/>
          </p:cNvCxnSpPr>
          <p:nvPr/>
        </p:nvCxnSpPr>
        <p:spPr>
          <a:xfrm>
            <a:off x="992190" y="4350871"/>
            <a:ext cx="7136604"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85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9A242-30F5-7E43-BF50-82BD2DAB45C2}"/>
              </a:ext>
            </a:extLst>
          </p:cNvPr>
          <p:cNvSpPr txBox="1">
            <a:spLocks/>
          </p:cNvSpPr>
          <p:nvPr/>
        </p:nvSpPr>
        <p:spPr>
          <a:xfrm>
            <a:off x="692201" y="611124"/>
            <a:ext cx="14938324"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Can you </a:t>
            </a:r>
            <a:r>
              <a:rPr lang="en-GB" sz="3600" b="1">
                <a:solidFill>
                  <a:schemeClr val="dk1"/>
                </a:solidFill>
                <a:ea typeface="Calibri"/>
                <a:cs typeface="Calibri"/>
                <a:sym typeface="Calibri"/>
              </a:rPr>
              <a:t>spot four pieces </a:t>
            </a:r>
            <a:r>
              <a:rPr lang="en-GB" sz="3600" b="1" dirty="0">
                <a:solidFill>
                  <a:schemeClr val="dk1"/>
                </a:solidFill>
                <a:ea typeface="Calibri"/>
                <a:cs typeface="Calibri"/>
                <a:sym typeface="Calibri"/>
              </a:rPr>
              <a:t>of personal data about Jay?</a:t>
            </a:r>
          </a:p>
        </p:txBody>
      </p:sp>
      <p:grpSp>
        <p:nvGrpSpPr>
          <p:cNvPr id="3" name="Group 2">
            <a:extLst>
              <a:ext uri="{FF2B5EF4-FFF2-40B4-BE49-F238E27FC236}">
                <a16:creationId xmlns:a16="http://schemas.microsoft.com/office/drawing/2014/main" id="{82C0D256-12E6-6F4E-BA3D-07959A3DBB6A}"/>
              </a:ext>
            </a:extLst>
          </p:cNvPr>
          <p:cNvGrpSpPr/>
          <p:nvPr/>
        </p:nvGrpSpPr>
        <p:grpSpPr>
          <a:xfrm>
            <a:off x="2546930" y="1724567"/>
            <a:ext cx="11228866" cy="11557717"/>
            <a:chOff x="2522805" y="2024604"/>
            <a:chExt cx="11228866" cy="11557717"/>
          </a:xfrm>
        </p:grpSpPr>
        <p:sp>
          <p:nvSpPr>
            <p:cNvPr id="4" name="Rounded Rectangle 3">
              <a:extLst>
                <a:ext uri="{FF2B5EF4-FFF2-40B4-BE49-F238E27FC236}">
                  <a16:creationId xmlns:a16="http://schemas.microsoft.com/office/drawing/2014/main" id="{67A79235-EBF6-FD4A-89C2-FF738EA03324}"/>
                </a:ext>
              </a:extLst>
            </p:cNvPr>
            <p:cNvSpPr/>
            <p:nvPr/>
          </p:nvSpPr>
          <p:spPr>
            <a:xfrm>
              <a:off x="2522805" y="2024604"/>
              <a:ext cx="11228866" cy="11557717"/>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5" name="Rounded Rectangle 4">
              <a:extLst>
                <a:ext uri="{FF2B5EF4-FFF2-40B4-BE49-F238E27FC236}">
                  <a16:creationId xmlns:a16="http://schemas.microsoft.com/office/drawing/2014/main" id="{8E090D6E-F3B9-2247-876C-F97CC0D9A8F4}"/>
                </a:ext>
              </a:extLst>
            </p:cNvPr>
            <p:cNvSpPr/>
            <p:nvPr/>
          </p:nvSpPr>
          <p:spPr>
            <a:xfrm>
              <a:off x="2912317" y="2679299"/>
              <a:ext cx="10432954" cy="9840602"/>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6" name="Rounded Rectangle 5">
              <a:extLst>
                <a:ext uri="{FF2B5EF4-FFF2-40B4-BE49-F238E27FC236}">
                  <a16:creationId xmlns:a16="http://schemas.microsoft.com/office/drawing/2014/main" id="{FB9B99EA-5D17-5143-9931-61B2109A252E}"/>
                </a:ext>
              </a:extLst>
            </p:cNvPr>
            <p:cNvSpPr/>
            <p:nvPr/>
          </p:nvSpPr>
          <p:spPr>
            <a:xfrm>
              <a:off x="7773626" y="12771310"/>
              <a:ext cx="547666" cy="547330"/>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0E5BAB0C-FD30-D243-B34D-E4389AD72990}"/>
                </a:ext>
              </a:extLst>
            </p:cNvPr>
            <p:cNvSpPr/>
            <p:nvPr/>
          </p:nvSpPr>
          <p:spPr>
            <a:xfrm>
              <a:off x="7412032" y="2357492"/>
              <a:ext cx="723187" cy="7039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EFED8BB-04A2-DE4C-96DE-EC5B522A038A}"/>
                </a:ext>
              </a:extLst>
            </p:cNvPr>
            <p:cNvSpPr/>
            <p:nvPr/>
          </p:nvSpPr>
          <p:spPr>
            <a:xfrm>
              <a:off x="8334010" y="2306766"/>
              <a:ext cx="189395" cy="18738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6F49B468-EC54-EE46-A0F3-8116A12D736E}"/>
              </a:ext>
            </a:extLst>
          </p:cNvPr>
          <p:cNvSpPr/>
          <p:nvPr/>
        </p:nvSpPr>
        <p:spPr>
          <a:xfrm>
            <a:off x="3473533" y="2973273"/>
            <a:ext cx="9517799" cy="4821833"/>
          </a:xfrm>
          <a:prstGeom prst="rect">
            <a:avLst/>
          </a:prstGeom>
        </p:spPr>
        <p:txBody>
          <a:bodyPr wrap="square" lIns="0" tIns="0" rIns="0" bIns="0">
            <a:spAutoFit/>
          </a:bodyPr>
          <a:lstStyle/>
          <a:p>
            <a:pPr>
              <a:spcAft>
                <a:spcPts val="2000"/>
              </a:spcAft>
            </a:pPr>
            <a:r>
              <a:rPr lang="en-US" sz="2000" dirty="0">
                <a:latin typeface="Overpass Mono" pitchFamily="49" charset="77"/>
              </a:rPr>
              <a:t>It was a rainy Saturday afternoon and Jay asked her mum if she could have some screen time to do some research on a school project about sports. Her mum agreed and she got the family laptop out. Before she </a:t>
            </a:r>
            <a:r>
              <a:rPr lang="en-US" sz="2000" dirty="0">
                <a:solidFill>
                  <a:srgbClr val="FF0000"/>
                </a:solidFill>
                <a:latin typeface="Overpass Mono" pitchFamily="49" charset="77"/>
              </a:rPr>
              <a:t>started,</a:t>
            </a:r>
            <a:r>
              <a:rPr lang="en-US" sz="2000" dirty="0">
                <a:latin typeface="Overpass Mono" pitchFamily="49" charset="77"/>
              </a:rPr>
              <a:t> she set her social media status as ‘Busy’.</a:t>
            </a:r>
          </a:p>
          <a:p>
            <a:pPr>
              <a:spcAft>
                <a:spcPts val="2000"/>
              </a:spcAft>
            </a:pPr>
            <a:r>
              <a:rPr lang="en-US" sz="2000" dirty="0">
                <a:latin typeface="Overpass Mono" pitchFamily="49" charset="77"/>
              </a:rPr>
              <a:t>Jay wanted to do her project about </a:t>
            </a:r>
            <a:r>
              <a:rPr lang="en-US" sz="2000" dirty="0">
                <a:solidFill>
                  <a:srgbClr val="FF0000"/>
                </a:solidFill>
                <a:latin typeface="Overpass Mono" pitchFamily="49" charset="77"/>
              </a:rPr>
              <a:t>girls’</a:t>
            </a:r>
            <a:r>
              <a:rPr lang="en-US" sz="2000" dirty="0">
                <a:latin typeface="Overpass Mono" pitchFamily="49" charset="77"/>
              </a:rPr>
              <a:t> football and wondered if there were any football clubs nearby. She went to a search engine and typed in ‘local </a:t>
            </a:r>
            <a:r>
              <a:rPr lang="en-US" sz="2000" dirty="0">
                <a:solidFill>
                  <a:srgbClr val="FF0000"/>
                </a:solidFill>
                <a:latin typeface="Overpass Mono" pitchFamily="49" charset="77"/>
              </a:rPr>
              <a:t>girls’</a:t>
            </a:r>
            <a:r>
              <a:rPr lang="en-US" sz="2000" dirty="0">
                <a:latin typeface="Overpass Mono" pitchFamily="49" charset="77"/>
              </a:rPr>
              <a:t> football club’. She found a website about the local youth team. She signed up to get emails from them, filling in the form which asked her for her name, date of birth and email address.</a:t>
            </a:r>
          </a:p>
          <a:p>
            <a:pPr>
              <a:spcAft>
                <a:spcPts val="2000"/>
              </a:spcAft>
            </a:pPr>
            <a:r>
              <a:rPr lang="en-US" sz="2000" dirty="0">
                <a:latin typeface="Overpass Mono" pitchFamily="49" charset="77"/>
              </a:rPr>
              <a:t>Jay wanted to see exactly where their football pitch was, so looked up directions online to see if she could walk there from her house with her mum.</a:t>
            </a:r>
          </a:p>
        </p:txBody>
      </p:sp>
      <p:pic>
        <p:nvPicPr>
          <p:cNvPr id="11" name="Graphic 10">
            <a:extLst>
              <a:ext uri="{FF2B5EF4-FFF2-40B4-BE49-F238E27FC236}">
                <a16:creationId xmlns:a16="http://schemas.microsoft.com/office/drawing/2014/main" id="{34E0704E-8C28-C443-871C-95B1F23BF9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36912" y="3533110"/>
            <a:ext cx="2692801" cy="2692801"/>
          </a:xfrm>
          <a:prstGeom prst="rect">
            <a:avLst/>
          </a:prstGeom>
        </p:spPr>
      </p:pic>
    </p:spTree>
    <p:extLst>
      <p:ext uri="{BB962C8B-B14F-4D97-AF65-F5344CB8AC3E}">
        <p14:creationId xmlns:p14="http://schemas.microsoft.com/office/powerpoint/2010/main" val="285958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5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750"/>
                                        <p:tgtEl>
                                          <p:spTgt spid="9">
                                            <p:txEl>
                                              <p:pRg st="0" end="0"/>
                                            </p:txEl>
                                          </p:spTgt>
                                        </p:tgtEl>
                                      </p:cBhvr>
                                    </p:animEffect>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750"/>
                                        <p:tgtEl>
                                          <p:spTgt spid="9">
                                            <p:txEl>
                                              <p:pRg st="1" end="1"/>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75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9A242-30F5-7E43-BF50-82BD2DAB45C2}"/>
              </a:ext>
            </a:extLst>
          </p:cNvPr>
          <p:cNvSpPr txBox="1">
            <a:spLocks/>
          </p:cNvSpPr>
          <p:nvPr/>
        </p:nvSpPr>
        <p:spPr>
          <a:xfrm>
            <a:off x="692201" y="611124"/>
            <a:ext cx="14938324"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Can you spot four pieces of personal data about Jay?</a:t>
            </a:r>
          </a:p>
        </p:txBody>
      </p:sp>
      <p:grpSp>
        <p:nvGrpSpPr>
          <p:cNvPr id="3" name="Group 2">
            <a:extLst>
              <a:ext uri="{FF2B5EF4-FFF2-40B4-BE49-F238E27FC236}">
                <a16:creationId xmlns:a16="http://schemas.microsoft.com/office/drawing/2014/main" id="{82C0D256-12E6-6F4E-BA3D-07959A3DBB6A}"/>
              </a:ext>
            </a:extLst>
          </p:cNvPr>
          <p:cNvGrpSpPr/>
          <p:nvPr/>
        </p:nvGrpSpPr>
        <p:grpSpPr>
          <a:xfrm>
            <a:off x="2546930" y="1724567"/>
            <a:ext cx="11228866" cy="11557717"/>
            <a:chOff x="2522805" y="2024604"/>
            <a:chExt cx="11228866" cy="11557717"/>
          </a:xfrm>
        </p:grpSpPr>
        <p:sp>
          <p:nvSpPr>
            <p:cNvPr id="4" name="Rounded Rectangle 3">
              <a:extLst>
                <a:ext uri="{FF2B5EF4-FFF2-40B4-BE49-F238E27FC236}">
                  <a16:creationId xmlns:a16="http://schemas.microsoft.com/office/drawing/2014/main" id="{67A79235-EBF6-FD4A-89C2-FF738EA03324}"/>
                </a:ext>
              </a:extLst>
            </p:cNvPr>
            <p:cNvSpPr/>
            <p:nvPr/>
          </p:nvSpPr>
          <p:spPr>
            <a:xfrm>
              <a:off x="2522805" y="2024604"/>
              <a:ext cx="11228866" cy="11557717"/>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5" name="Rounded Rectangle 4">
              <a:extLst>
                <a:ext uri="{FF2B5EF4-FFF2-40B4-BE49-F238E27FC236}">
                  <a16:creationId xmlns:a16="http://schemas.microsoft.com/office/drawing/2014/main" id="{8E090D6E-F3B9-2247-876C-F97CC0D9A8F4}"/>
                </a:ext>
              </a:extLst>
            </p:cNvPr>
            <p:cNvSpPr/>
            <p:nvPr/>
          </p:nvSpPr>
          <p:spPr>
            <a:xfrm>
              <a:off x="2912317" y="2679299"/>
              <a:ext cx="10432954" cy="9840602"/>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6" name="Rounded Rectangle 5">
              <a:extLst>
                <a:ext uri="{FF2B5EF4-FFF2-40B4-BE49-F238E27FC236}">
                  <a16:creationId xmlns:a16="http://schemas.microsoft.com/office/drawing/2014/main" id="{FB9B99EA-5D17-5143-9931-61B2109A252E}"/>
                </a:ext>
              </a:extLst>
            </p:cNvPr>
            <p:cNvSpPr/>
            <p:nvPr/>
          </p:nvSpPr>
          <p:spPr>
            <a:xfrm>
              <a:off x="7773626" y="12771310"/>
              <a:ext cx="547666" cy="547330"/>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0E5BAB0C-FD30-D243-B34D-E4389AD72990}"/>
                </a:ext>
              </a:extLst>
            </p:cNvPr>
            <p:cNvSpPr/>
            <p:nvPr/>
          </p:nvSpPr>
          <p:spPr>
            <a:xfrm>
              <a:off x="7412032" y="2357492"/>
              <a:ext cx="723187" cy="7039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EFED8BB-04A2-DE4C-96DE-EC5B522A038A}"/>
                </a:ext>
              </a:extLst>
            </p:cNvPr>
            <p:cNvSpPr/>
            <p:nvPr/>
          </p:nvSpPr>
          <p:spPr>
            <a:xfrm>
              <a:off x="8334010" y="2306766"/>
              <a:ext cx="189395" cy="18738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6F49B468-EC54-EE46-A0F3-8116A12D736E}"/>
              </a:ext>
            </a:extLst>
          </p:cNvPr>
          <p:cNvSpPr/>
          <p:nvPr/>
        </p:nvSpPr>
        <p:spPr>
          <a:xfrm>
            <a:off x="3473533" y="2973273"/>
            <a:ext cx="9517799" cy="4821833"/>
          </a:xfrm>
          <a:prstGeom prst="rect">
            <a:avLst/>
          </a:prstGeom>
        </p:spPr>
        <p:txBody>
          <a:bodyPr wrap="square" lIns="0" tIns="0" rIns="0" bIns="0">
            <a:spAutoFit/>
          </a:bodyPr>
          <a:lstStyle/>
          <a:p>
            <a:pPr>
              <a:spcAft>
                <a:spcPts val="2000"/>
              </a:spcAft>
            </a:pPr>
            <a:r>
              <a:rPr lang="en-US" sz="2000" dirty="0">
                <a:latin typeface="Overpass Mono" pitchFamily="49" charset="77"/>
              </a:rPr>
              <a:t>It was a rainy Saturday afternoon and Jay asked her mum if she could have some screen time to do some research on a school project about sports. Her mum agreed and she got the family laptop out. Before she </a:t>
            </a:r>
            <a:r>
              <a:rPr lang="en-US" sz="2000" dirty="0">
                <a:solidFill>
                  <a:srgbClr val="FF0000"/>
                </a:solidFill>
                <a:latin typeface="Overpass Mono" pitchFamily="49" charset="77"/>
              </a:rPr>
              <a:t>started</a:t>
            </a:r>
            <a:r>
              <a:rPr lang="en-US" sz="2000" dirty="0">
                <a:latin typeface="Overpass Mono" pitchFamily="49" charset="77"/>
              </a:rPr>
              <a:t>,, she set her social media status as ‘Busy’.</a:t>
            </a:r>
          </a:p>
          <a:p>
            <a:pPr>
              <a:spcAft>
                <a:spcPts val="2000"/>
              </a:spcAft>
            </a:pPr>
            <a:r>
              <a:rPr lang="en-US" sz="2000" dirty="0">
                <a:latin typeface="Overpass Mono" pitchFamily="49" charset="77"/>
              </a:rPr>
              <a:t>Jay wanted to do her project about </a:t>
            </a:r>
            <a:r>
              <a:rPr lang="en-US" sz="2000" dirty="0">
                <a:solidFill>
                  <a:srgbClr val="FF0000"/>
                </a:solidFill>
                <a:latin typeface="Overpass Mono" pitchFamily="49" charset="77"/>
              </a:rPr>
              <a:t>girls’ </a:t>
            </a:r>
            <a:r>
              <a:rPr lang="en-US" sz="2000" dirty="0">
                <a:latin typeface="Overpass Mono" pitchFamily="49" charset="77"/>
              </a:rPr>
              <a:t>football and wondered if there were any football clubs nearby. She went to a search engine and typed in ‘local girls football club’. She found a website about the local youth team. She signed up to get emails from them, filling in the form which asked her for her name, date of birth and email address.</a:t>
            </a:r>
          </a:p>
          <a:p>
            <a:pPr>
              <a:spcAft>
                <a:spcPts val="2000"/>
              </a:spcAft>
            </a:pPr>
            <a:r>
              <a:rPr lang="en-US" sz="2000" dirty="0">
                <a:latin typeface="Overpass Mono" pitchFamily="49" charset="77"/>
              </a:rPr>
              <a:t>Jay wanted to see exactly where their football pitch was, so looked up directions online to see if she could walk there from her house with her mum.</a:t>
            </a:r>
          </a:p>
        </p:txBody>
      </p:sp>
      <p:pic>
        <p:nvPicPr>
          <p:cNvPr id="11" name="Graphic 10">
            <a:extLst>
              <a:ext uri="{FF2B5EF4-FFF2-40B4-BE49-F238E27FC236}">
                <a16:creationId xmlns:a16="http://schemas.microsoft.com/office/drawing/2014/main" id="{34E0704E-8C28-C443-871C-95B1F23BF9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36912" y="3533110"/>
            <a:ext cx="2692801" cy="2692801"/>
          </a:xfrm>
          <a:prstGeom prst="rect">
            <a:avLst/>
          </a:prstGeom>
        </p:spPr>
      </p:pic>
      <p:grpSp>
        <p:nvGrpSpPr>
          <p:cNvPr id="10" name="Group 9">
            <a:extLst>
              <a:ext uri="{FF2B5EF4-FFF2-40B4-BE49-F238E27FC236}">
                <a16:creationId xmlns:a16="http://schemas.microsoft.com/office/drawing/2014/main" id="{B9A62BE2-8537-D844-98AE-DBC2B71B89AB}"/>
              </a:ext>
            </a:extLst>
          </p:cNvPr>
          <p:cNvGrpSpPr/>
          <p:nvPr/>
        </p:nvGrpSpPr>
        <p:grpSpPr>
          <a:xfrm>
            <a:off x="9354723" y="3855862"/>
            <a:ext cx="3057722" cy="360000"/>
            <a:chOff x="9354723" y="3855862"/>
            <a:chExt cx="3057722" cy="360000"/>
          </a:xfrm>
        </p:grpSpPr>
        <p:sp>
          <p:nvSpPr>
            <p:cNvPr id="12" name="Rectangle 11">
              <a:extLst>
                <a:ext uri="{FF2B5EF4-FFF2-40B4-BE49-F238E27FC236}">
                  <a16:creationId xmlns:a16="http://schemas.microsoft.com/office/drawing/2014/main" id="{A12F312D-CEB6-1244-81D8-0B7F4ECAF9EB}"/>
                </a:ext>
              </a:extLst>
            </p:cNvPr>
            <p:cNvSpPr/>
            <p:nvPr/>
          </p:nvSpPr>
          <p:spPr>
            <a:xfrm>
              <a:off x="9354723" y="3855862"/>
              <a:ext cx="3057721"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36894EE-0119-BE4C-8E7A-6DBF22EF1FBF}"/>
                </a:ext>
              </a:extLst>
            </p:cNvPr>
            <p:cNvSpPr/>
            <p:nvPr/>
          </p:nvSpPr>
          <p:spPr>
            <a:xfrm>
              <a:off x="9445753" y="3882783"/>
              <a:ext cx="2966692" cy="307777"/>
            </a:xfrm>
            <a:prstGeom prst="rect">
              <a:avLst/>
            </a:prstGeom>
          </p:spPr>
          <p:txBody>
            <a:bodyPr wrap="square" lIns="0" tIns="0" rIns="0" bIns="0">
              <a:spAutoFit/>
            </a:bodyPr>
            <a:lstStyle/>
            <a:p>
              <a:pPr>
                <a:spcAft>
                  <a:spcPts val="2000"/>
                </a:spcAft>
              </a:pPr>
              <a:r>
                <a:rPr lang="en-US" sz="2000" b="1" dirty="0">
                  <a:latin typeface="Overpass Mono" pitchFamily="49" charset="77"/>
                </a:rPr>
                <a:t>she set her social</a:t>
              </a:r>
            </a:p>
          </p:txBody>
        </p:sp>
      </p:grpSp>
      <p:grpSp>
        <p:nvGrpSpPr>
          <p:cNvPr id="21" name="Group 20">
            <a:extLst>
              <a:ext uri="{FF2B5EF4-FFF2-40B4-BE49-F238E27FC236}">
                <a16:creationId xmlns:a16="http://schemas.microsoft.com/office/drawing/2014/main" id="{69766156-0679-C346-8432-8436319CDC73}"/>
              </a:ext>
            </a:extLst>
          </p:cNvPr>
          <p:cNvGrpSpPr/>
          <p:nvPr/>
        </p:nvGrpSpPr>
        <p:grpSpPr>
          <a:xfrm>
            <a:off x="3326744" y="4151329"/>
            <a:ext cx="4471006" cy="400110"/>
            <a:chOff x="3326744" y="4151329"/>
            <a:chExt cx="4471006" cy="400110"/>
          </a:xfrm>
        </p:grpSpPr>
        <p:sp>
          <p:nvSpPr>
            <p:cNvPr id="20" name="Rectangle 19">
              <a:extLst>
                <a:ext uri="{FF2B5EF4-FFF2-40B4-BE49-F238E27FC236}">
                  <a16:creationId xmlns:a16="http://schemas.microsoft.com/office/drawing/2014/main" id="{9977FCE2-42D5-BB41-913D-87520504E40C}"/>
                </a:ext>
              </a:extLst>
            </p:cNvPr>
            <p:cNvSpPr/>
            <p:nvPr/>
          </p:nvSpPr>
          <p:spPr>
            <a:xfrm>
              <a:off x="3326744" y="4175771"/>
              <a:ext cx="3856413"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5A21791-CC19-5A40-BC40-A03EF68B5CAA}"/>
                </a:ext>
              </a:extLst>
            </p:cNvPr>
            <p:cNvSpPr/>
            <p:nvPr/>
          </p:nvSpPr>
          <p:spPr>
            <a:xfrm>
              <a:off x="3382503" y="4151329"/>
              <a:ext cx="4415247" cy="400110"/>
            </a:xfrm>
            <a:prstGeom prst="rect">
              <a:avLst/>
            </a:prstGeom>
          </p:spPr>
          <p:txBody>
            <a:bodyPr wrap="square">
              <a:spAutoFit/>
            </a:bodyPr>
            <a:lstStyle/>
            <a:p>
              <a:pPr>
                <a:spcAft>
                  <a:spcPts val="2000"/>
                </a:spcAft>
              </a:pPr>
              <a:r>
                <a:rPr lang="en-US" sz="2000" b="1" dirty="0">
                  <a:latin typeface="Overpass Mono" pitchFamily="49" charset="77"/>
                </a:rPr>
                <a:t>media status as ‘Busy’.</a:t>
              </a:r>
            </a:p>
          </p:txBody>
        </p:sp>
      </p:grpSp>
      <p:grpSp>
        <p:nvGrpSpPr>
          <p:cNvPr id="25" name="Group 24">
            <a:extLst>
              <a:ext uri="{FF2B5EF4-FFF2-40B4-BE49-F238E27FC236}">
                <a16:creationId xmlns:a16="http://schemas.microsoft.com/office/drawing/2014/main" id="{1D1C0E1F-BAB1-BC43-8968-908EEE7DD46E}"/>
              </a:ext>
            </a:extLst>
          </p:cNvPr>
          <p:cNvGrpSpPr/>
          <p:nvPr/>
        </p:nvGrpSpPr>
        <p:grpSpPr>
          <a:xfrm>
            <a:off x="6999688" y="5317241"/>
            <a:ext cx="6215164" cy="400110"/>
            <a:chOff x="6999688" y="5317241"/>
            <a:chExt cx="6215164" cy="400110"/>
          </a:xfrm>
        </p:grpSpPr>
        <p:sp>
          <p:nvSpPr>
            <p:cNvPr id="22" name="Rectangle 21">
              <a:extLst>
                <a:ext uri="{FF2B5EF4-FFF2-40B4-BE49-F238E27FC236}">
                  <a16:creationId xmlns:a16="http://schemas.microsoft.com/office/drawing/2014/main" id="{FBDE590A-94CF-1940-9E0A-D7571BC0B213}"/>
                </a:ext>
              </a:extLst>
            </p:cNvPr>
            <p:cNvSpPr/>
            <p:nvPr/>
          </p:nvSpPr>
          <p:spPr>
            <a:xfrm>
              <a:off x="6999688" y="5334794"/>
              <a:ext cx="5933647"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15B7433-3E3F-304F-A4F1-4C3816F9E962}"/>
                </a:ext>
              </a:extLst>
            </p:cNvPr>
            <p:cNvSpPr/>
            <p:nvPr/>
          </p:nvSpPr>
          <p:spPr>
            <a:xfrm>
              <a:off x="6999689" y="5317241"/>
              <a:ext cx="6215163" cy="400110"/>
            </a:xfrm>
            <a:prstGeom prst="rect">
              <a:avLst/>
            </a:prstGeom>
          </p:spPr>
          <p:txBody>
            <a:bodyPr wrap="square">
              <a:spAutoFit/>
            </a:bodyPr>
            <a:lstStyle/>
            <a:p>
              <a:r>
                <a:rPr lang="en-US" sz="2000" b="1" dirty="0">
                  <a:latin typeface="Overpass Mono" pitchFamily="49" charset="77"/>
                </a:rPr>
                <a:t>typed in ‘local </a:t>
              </a:r>
              <a:r>
                <a:rPr lang="en-US" sz="2000" b="1" dirty="0">
                  <a:solidFill>
                    <a:srgbClr val="FF0000"/>
                  </a:solidFill>
                  <a:latin typeface="Overpass Mono" pitchFamily="49" charset="77"/>
                </a:rPr>
                <a:t>girls’</a:t>
              </a:r>
              <a:r>
                <a:rPr lang="en-US" sz="2000" b="1" dirty="0">
                  <a:latin typeface="Overpass Mono" pitchFamily="49" charset="77"/>
                </a:rPr>
                <a:t> football club’. </a:t>
              </a:r>
              <a:endParaRPr lang="en-US" sz="2000" b="1" dirty="0"/>
            </a:p>
          </p:txBody>
        </p:sp>
      </p:grpSp>
      <p:grpSp>
        <p:nvGrpSpPr>
          <p:cNvPr id="26" name="Group 25">
            <a:extLst>
              <a:ext uri="{FF2B5EF4-FFF2-40B4-BE49-F238E27FC236}">
                <a16:creationId xmlns:a16="http://schemas.microsoft.com/office/drawing/2014/main" id="{2BD3A505-AA72-C34D-9377-9EBD91165F51}"/>
              </a:ext>
            </a:extLst>
          </p:cNvPr>
          <p:cNvGrpSpPr/>
          <p:nvPr/>
        </p:nvGrpSpPr>
        <p:grpSpPr>
          <a:xfrm>
            <a:off x="5270872" y="6225911"/>
            <a:ext cx="6215164" cy="400110"/>
            <a:chOff x="5270872" y="6225911"/>
            <a:chExt cx="6215164" cy="400110"/>
          </a:xfrm>
        </p:grpSpPr>
        <p:sp>
          <p:nvSpPr>
            <p:cNvPr id="23" name="Rectangle 22">
              <a:extLst>
                <a:ext uri="{FF2B5EF4-FFF2-40B4-BE49-F238E27FC236}">
                  <a16:creationId xmlns:a16="http://schemas.microsoft.com/office/drawing/2014/main" id="{64A80EEA-63D0-4A49-ABAD-248064FFBB01}"/>
                </a:ext>
              </a:extLst>
            </p:cNvPr>
            <p:cNvSpPr/>
            <p:nvPr/>
          </p:nvSpPr>
          <p:spPr>
            <a:xfrm>
              <a:off x="5270872" y="6246883"/>
              <a:ext cx="6151379"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F0B3B0D-98F7-6A44-980B-4F1088EE496C}"/>
                </a:ext>
              </a:extLst>
            </p:cNvPr>
            <p:cNvSpPr/>
            <p:nvPr/>
          </p:nvSpPr>
          <p:spPr>
            <a:xfrm>
              <a:off x="5270873" y="6225911"/>
              <a:ext cx="6215163" cy="400110"/>
            </a:xfrm>
            <a:prstGeom prst="rect">
              <a:avLst/>
            </a:prstGeom>
          </p:spPr>
          <p:txBody>
            <a:bodyPr wrap="none">
              <a:spAutoFit/>
            </a:bodyPr>
            <a:lstStyle/>
            <a:p>
              <a:pPr>
                <a:spcAft>
                  <a:spcPts val="2000"/>
                </a:spcAft>
              </a:pPr>
              <a:r>
                <a:rPr lang="en-US" sz="2000" b="1" dirty="0">
                  <a:latin typeface="Overpass Mono" pitchFamily="49" charset="77"/>
                </a:rPr>
                <a:t>name, date of birth and email address.</a:t>
              </a:r>
            </a:p>
          </p:txBody>
        </p:sp>
      </p:grpSp>
      <p:grpSp>
        <p:nvGrpSpPr>
          <p:cNvPr id="27" name="Group 26">
            <a:extLst>
              <a:ext uri="{FF2B5EF4-FFF2-40B4-BE49-F238E27FC236}">
                <a16:creationId xmlns:a16="http://schemas.microsoft.com/office/drawing/2014/main" id="{9518F669-0054-354F-AC4D-C3EB873A60B5}"/>
              </a:ext>
            </a:extLst>
          </p:cNvPr>
          <p:cNvGrpSpPr/>
          <p:nvPr/>
        </p:nvGrpSpPr>
        <p:grpSpPr>
          <a:xfrm>
            <a:off x="4172159" y="7394996"/>
            <a:ext cx="1639705" cy="400110"/>
            <a:chOff x="4172159" y="7394996"/>
            <a:chExt cx="1639705" cy="400110"/>
          </a:xfrm>
        </p:grpSpPr>
        <p:sp>
          <p:nvSpPr>
            <p:cNvPr id="24" name="Rectangle 23">
              <a:extLst>
                <a:ext uri="{FF2B5EF4-FFF2-40B4-BE49-F238E27FC236}">
                  <a16:creationId xmlns:a16="http://schemas.microsoft.com/office/drawing/2014/main" id="{14066A01-050E-BF4E-9A5B-AD3E3B00DFF1}"/>
                </a:ext>
              </a:extLst>
            </p:cNvPr>
            <p:cNvSpPr/>
            <p:nvPr/>
          </p:nvSpPr>
          <p:spPr>
            <a:xfrm>
              <a:off x="4172159" y="7417702"/>
              <a:ext cx="1585461"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2AA1398-B9E2-FB47-9135-143A98195576}"/>
                </a:ext>
              </a:extLst>
            </p:cNvPr>
            <p:cNvSpPr/>
            <p:nvPr/>
          </p:nvSpPr>
          <p:spPr>
            <a:xfrm>
              <a:off x="4172159" y="7394996"/>
              <a:ext cx="1639705" cy="400110"/>
            </a:xfrm>
            <a:prstGeom prst="rect">
              <a:avLst/>
            </a:prstGeom>
          </p:spPr>
          <p:txBody>
            <a:bodyPr wrap="square">
              <a:spAutoFit/>
            </a:bodyPr>
            <a:lstStyle/>
            <a:p>
              <a:r>
                <a:rPr lang="en-US" sz="2000" b="1" dirty="0">
                  <a:latin typeface="Overpass Mono" pitchFamily="49" charset="77"/>
                </a:rPr>
                <a:t>her house </a:t>
              </a:r>
              <a:endParaRPr lang="en-US" sz="2000" b="1" dirty="0"/>
            </a:p>
          </p:txBody>
        </p:sp>
      </p:grpSp>
    </p:spTree>
    <p:extLst>
      <p:ext uri="{BB962C8B-B14F-4D97-AF65-F5344CB8AC3E}">
        <p14:creationId xmlns:p14="http://schemas.microsoft.com/office/powerpoint/2010/main" val="32387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AB35DA7-B53A-8449-B609-2A64E256480C}"/>
              </a:ext>
            </a:extLst>
          </p:cNvPr>
          <p:cNvSpPr/>
          <p:nvPr/>
        </p:nvSpPr>
        <p:spPr>
          <a:xfrm>
            <a:off x="-192297" y="-228600"/>
            <a:ext cx="12408110" cy="6015039"/>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 name="Title 1">
            <a:extLst>
              <a:ext uri="{FF2B5EF4-FFF2-40B4-BE49-F238E27FC236}">
                <a16:creationId xmlns:a16="http://schemas.microsoft.com/office/drawing/2014/main" id="{73E54AE1-015C-2444-BB1D-39A1298ED0FB}"/>
              </a:ext>
            </a:extLst>
          </p:cNvPr>
          <p:cNvSpPr txBox="1">
            <a:spLocks/>
          </p:cNvSpPr>
          <p:nvPr/>
        </p:nvSpPr>
        <p:spPr>
          <a:xfrm>
            <a:off x="692201" y="611125"/>
            <a:ext cx="8601067" cy="3283686"/>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How do companies use our personal data?</a:t>
            </a:r>
          </a:p>
          <a:p>
            <a:pPr>
              <a:lnSpc>
                <a:spcPct val="100000"/>
              </a:lnSpc>
            </a:pPr>
            <a:endParaRPr lang="en-GB" sz="2400" dirty="0">
              <a:solidFill>
                <a:schemeClr val="dk1"/>
              </a:solidFill>
              <a:ea typeface="Calibri"/>
              <a:cs typeface="Calibri"/>
              <a:sym typeface="Calibri"/>
            </a:endParaRPr>
          </a:p>
          <a:p>
            <a:pPr>
              <a:lnSpc>
                <a:spcPct val="100000"/>
              </a:lnSpc>
            </a:pPr>
            <a:r>
              <a:rPr lang="en-GB" sz="2400" dirty="0">
                <a:solidFill>
                  <a:schemeClr val="dk1"/>
                </a:solidFill>
                <a:ea typeface="Calibri"/>
                <a:cs typeface="Calibri"/>
                <a:sym typeface="Calibri"/>
              </a:rPr>
              <a:t>Companies use our personal data to personalise services for us.</a:t>
            </a:r>
          </a:p>
          <a:p>
            <a:pPr>
              <a:lnSpc>
                <a:spcPct val="100000"/>
              </a:lnSpc>
            </a:pPr>
            <a:endParaRPr lang="en-GB" sz="2400" dirty="0">
              <a:solidFill>
                <a:schemeClr val="dk1"/>
              </a:solidFill>
              <a:ea typeface="Calibri"/>
              <a:cs typeface="Calibri"/>
              <a:sym typeface="Calibri"/>
            </a:endParaRPr>
          </a:p>
          <a:p>
            <a:pPr>
              <a:lnSpc>
                <a:spcPct val="100000"/>
              </a:lnSpc>
            </a:pPr>
            <a:r>
              <a:rPr lang="en-GB" sz="2400" dirty="0">
                <a:solidFill>
                  <a:schemeClr val="dk1"/>
                </a:solidFill>
                <a:ea typeface="Calibri"/>
                <a:cs typeface="Calibri"/>
                <a:sym typeface="Calibri"/>
              </a:rPr>
              <a:t>For example:</a:t>
            </a:r>
          </a:p>
          <a:p>
            <a:pPr>
              <a:lnSpc>
                <a:spcPct val="100000"/>
              </a:lnSpc>
            </a:pPr>
            <a:endParaRPr lang="en-GB" sz="2400" dirty="0">
              <a:solidFill>
                <a:schemeClr val="dk1"/>
              </a:solidFill>
              <a:ea typeface="Calibri"/>
              <a:cs typeface="Calibri"/>
              <a:sym typeface="Calibri"/>
            </a:endParaRPr>
          </a:p>
          <a:p>
            <a:pPr>
              <a:lnSpc>
                <a:spcPct val="100000"/>
              </a:lnSpc>
            </a:pPr>
            <a:r>
              <a:rPr lang="en-GB" sz="3600" b="1" dirty="0">
                <a:solidFill>
                  <a:schemeClr val="dk1"/>
                </a:solidFill>
                <a:ea typeface="Calibri"/>
                <a:cs typeface="Calibri"/>
                <a:sym typeface="Calibri"/>
              </a:rPr>
              <a:t> </a:t>
            </a:r>
          </a:p>
        </p:txBody>
      </p:sp>
      <p:grpSp>
        <p:nvGrpSpPr>
          <p:cNvPr id="10" name="Group 9">
            <a:extLst>
              <a:ext uri="{FF2B5EF4-FFF2-40B4-BE49-F238E27FC236}">
                <a16:creationId xmlns:a16="http://schemas.microsoft.com/office/drawing/2014/main" id="{5C8DAA3B-197B-0048-9096-E53691DF031B}"/>
              </a:ext>
            </a:extLst>
          </p:cNvPr>
          <p:cNvGrpSpPr/>
          <p:nvPr/>
        </p:nvGrpSpPr>
        <p:grpSpPr>
          <a:xfrm>
            <a:off x="1270024" y="3917709"/>
            <a:ext cx="4389482" cy="4068427"/>
            <a:chOff x="1270024" y="3917709"/>
            <a:chExt cx="4389482" cy="4068427"/>
          </a:xfrm>
        </p:grpSpPr>
        <p:sp>
          <p:nvSpPr>
            <p:cNvPr id="35" name="Rectangle 34">
              <a:extLst>
                <a:ext uri="{FF2B5EF4-FFF2-40B4-BE49-F238E27FC236}">
                  <a16:creationId xmlns:a16="http://schemas.microsoft.com/office/drawing/2014/main" id="{113866E8-ED16-844C-B9BA-87D4CC905F95}"/>
                </a:ext>
              </a:extLst>
            </p:cNvPr>
            <p:cNvSpPr/>
            <p:nvPr/>
          </p:nvSpPr>
          <p:spPr>
            <a:xfrm>
              <a:off x="1270024" y="4222444"/>
              <a:ext cx="4084748" cy="376369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6" name="Picture 35">
              <a:extLst>
                <a:ext uri="{FF2B5EF4-FFF2-40B4-BE49-F238E27FC236}">
                  <a16:creationId xmlns:a16="http://schemas.microsoft.com/office/drawing/2014/main" id="{9D8B88B3-F5B2-9141-846B-6D435099DAB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50038" y="3917709"/>
              <a:ext cx="609468" cy="609468"/>
            </a:xfrm>
            <a:prstGeom prst="rect">
              <a:avLst/>
            </a:prstGeom>
          </p:spPr>
        </p:pic>
        <p:sp>
          <p:nvSpPr>
            <p:cNvPr id="37" name="Title 1">
              <a:extLst>
                <a:ext uri="{FF2B5EF4-FFF2-40B4-BE49-F238E27FC236}">
                  <a16:creationId xmlns:a16="http://schemas.microsoft.com/office/drawing/2014/main" id="{B76D2A9B-8DC5-E442-A407-29B9EACD28F4}"/>
                </a:ext>
              </a:extLst>
            </p:cNvPr>
            <p:cNvSpPr txBox="1">
              <a:spLocks/>
            </p:cNvSpPr>
            <p:nvPr/>
          </p:nvSpPr>
          <p:spPr>
            <a:xfrm>
              <a:off x="1381282" y="6157336"/>
              <a:ext cx="3862232" cy="1828800"/>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019967"/>
                  </a:solidFill>
                  <a:latin typeface="Overpass Mono" pitchFamily="49" charset="77"/>
                </a:rPr>
                <a:t>online supermarkets use our </a:t>
              </a:r>
              <a:r>
                <a:rPr lang="en-US" sz="2400" b="1" spc="-150" dirty="0">
                  <a:solidFill>
                    <a:srgbClr val="019967"/>
                  </a:solidFill>
                  <a:latin typeface="Overpass Mono" pitchFamily="49" charset="77"/>
                </a:rPr>
                <a:t>locations</a:t>
              </a:r>
              <a:r>
                <a:rPr lang="en-US" sz="2400" spc="-150" dirty="0">
                  <a:solidFill>
                    <a:srgbClr val="019967"/>
                  </a:solidFill>
                  <a:latin typeface="Overpass Mono" pitchFamily="49" charset="77"/>
                </a:rPr>
                <a:t> to deliver our shopping </a:t>
              </a:r>
            </a:p>
          </p:txBody>
        </p:sp>
        <p:pic>
          <p:nvPicPr>
            <p:cNvPr id="46" name="Graphic 45">
              <a:extLst>
                <a:ext uri="{FF2B5EF4-FFF2-40B4-BE49-F238E27FC236}">
                  <a16:creationId xmlns:a16="http://schemas.microsoft.com/office/drawing/2014/main" id="{BC4DEBE4-D28B-594E-A5D7-9C80275FAD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55147" y="4570442"/>
              <a:ext cx="1714500" cy="1828800"/>
            </a:xfrm>
            <a:prstGeom prst="rect">
              <a:avLst/>
            </a:prstGeom>
          </p:spPr>
        </p:pic>
      </p:grpSp>
      <p:grpSp>
        <p:nvGrpSpPr>
          <p:cNvPr id="12" name="Group 11">
            <a:extLst>
              <a:ext uri="{FF2B5EF4-FFF2-40B4-BE49-F238E27FC236}">
                <a16:creationId xmlns:a16="http://schemas.microsoft.com/office/drawing/2014/main" id="{B871B4D0-BEA8-C645-BE79-467254A9F159}"/>
              </a:ext>
            </a:extLst>
          </p:cNvPr>
          <p:cNvGrpSpPr/>
          <p:nvPr/>
        </p:nvGrpSpPr>
        <p:grpSpPr>
          <a:xfrm>
            <a:off x="10785498" y="3917709"/>
            <a:ext cx="4389482" cy="4068427"/>
            <a:chOff x="10785498" y="3917709"/>
            <a:chExt cx="4389482" cy="4068427"/>
          </a:xfrm>
        </p:grpSpPr>
        <p:sp>
          <p:nvSpPr>
            <p:cNvPr id="81" name="Rectangle 80">
              <a:extLst>
                <a:ext uri="{FF2B5EF4-FFF2-40B4-BE49-F238E27FC236}">
                  <a16:creationId xmlns:a16="http://schemas.microsoft.com/office/drawing/2014/main" id="{43DA6EF3-3070-4E48-A7C4-C71B6E677837}"/>
                </a:ext>
              </a:extLst>
            </p:cNvPr>
            <p:cNvSpPr/>
            <p:nvPr/>
          </p:nvSpPr>
          <p:spPr>
            <a:xfrm>
              <a:off x="10785498" y="4222444"/>
              <a:ext cx="4084748" cy="376369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82" name="Picture 81">
              <a:extLst>
                <a:ext uri="{FF2B5EF4-FFF2-40B4-BE49-F238E27FC236}">
                  <a16:creationId xmlns:a16="http://schemas.microsoft.com/office/drawing/2014/main" id="{17464AD1-A536-794C-9C60-12C1C6318AF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4565512" y="3917709"/>
              <a:ext cx="609468" cy="609468"/>
            </a:xfrm>
            <a:prstGeom prst="rect">
              <a:avLst/>
            </a:prstGeom>
          </p:spPr>
        </p:pic>
        <p:sp>
          <p:nvSpPr>
            <p:cNvPr id="83" name="Title 1">
              <a:extLst>
                <a:ext uri="{FF2B5EF4-FFF2-40B4-BE49-F238E27FC236}">
                  <a16:creationId xmlns:a16="http://schemas.microsoft.com/office/drawing/2014/main" id="{65AC957A-B841-1446-802B-DC613B4AFB3A}"/>
                </a:ext>
              </a:extLst>
            </p:cNvPr>
            <p:cNvSpPr txBox="1">
              <a:spLocks/>
            </p:cNvSpPr>
            <p:nvPr/>
          </p:nvSpPr>
          <p:spPr>
            <a:xfrm>
              <a:off x="10896756" y="6157336"/>
              <a:ext cx="3862232" cy="1828800"/>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019967"/>
                  </a:solidFill>
                  <a:latin typeface="Overpass Mono" pitchFamily="49" charset="77"/>
                </a:rPr>
                <a:t>streaming platforms </a:t>
              </a:r>
              <a:r>
                <a:rPr lang="en-US" sz="2400" b="1" spc="-150" dirty="0">
                  <a:solidFill>
                    <a:srgbClr val="019967"/>
                  </a:solidFill>
                  <a:latin typeface="Overpass Mono" pitchFamily="49" charset="77"/>
                </a:rPr>
                <a:t>remember which episode we are up to</a:t>
              </a:r>
            </a:p>
          </p:txBody>
        </p:sp>
        <p:pic>
          <p:nvPicPr>
            <p:cNvPr id="45" name="Graphic 44">
              <a:extLst>
                <a:ext uri="{FF2B5EF4-FFF2-40B4-BE49-F238E27FC236}">
                  <a16:creationId xmlns:a16="http://schemas.microsoft.com/office/drawing/2014/main" id="{0F9910D5-7BAE-1B42-B364-28F7CB58E6D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961097" y="4596758"/>
              <a:ext cx="1733550" cy="1657350"/>
            </a:xfrm>
            <a:prstGeom prst="rect">
              <a:avLst/>
            </a:prstGeom>
          </p:spPr>
        </p:pic>
      </p:grpSp>
      <p:grpSp>
        <p:nvGrpSpPr>
          <p:cNvPr id="11" name="Group 10">
            <a:extLst>
              <a:ext uri="{FF2B5EF4-FFF2-40B4-BE49-F238E27FC236}">
                <a16:creationId xmlns:a16="http://schemas.microsoft.com/office/drawing/2014/main" id="{8002603E-8FA2-AA47-BB7D-100AA7C2F651}"/>
              </a:ext>
            </a:extLst>
          </p:cNvPr>
          <p:cNvGrpSpPr/>
          <p:nvPr/>
        </p:nvGrpSpPr>
        <p:grpSpPr>
          <a:xfrm>
            <a:off x="6027761" y="3917709"/>
            <a:ext cx="4389482" cy="4068427"/>
            <a:chOff x="6027761" y="3917709"/>
            <a:chExt cx="4389482" cy="4068427"/>
          </a:xfrm>
        </p:grpSpPr>
        <p:sp>
          <p:nvSpPr>
            <p:cNvPr id="76" name="Rectangle 75">
              <a:extLst>
                <a:ext uri="{FF2B5EF4-FFF2-40B4-BE49-F238E27FC236}">
                  <a16:creationId xmlns:a16="http://schemas.microsoft.com/office/drawing/2014/main" id="{C15088ED-B4AB-7E4C-8CF8-E4624839D6F6}"/>
                </a:ext>
              </a:extLst>
            </p:cNvPr>
            <p:cNvSpPr/>
            <p:nvPr/>
          </p:nvSpPr>
          <p:spPr>
            <a:xfrm>
              <a:off x="6027761" y="4222444"/>
              <a:ext cx="4084748" cy="376369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77" name="Picture 76">
              <a:extLst>
                <a:ext uri="{FF2B5EF4-FFF2-40B4-BE49-F238E27FC236}">
                  <a16:creationId xmlns:a16="http://schemas.microsoft.com/office/drawing/2014/main" id="{67AE9812-B56D-C24D-BF4B-4256FA4D500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807775" y="3917709"/>
              <a:ext cx="609468" cy="609468"/>
            </a:xfrm>
            <a:prstGeom prst="rect">
              <a:avLst/>
            </a:prstGeom>
          </p:spPr>
        </p:pic>
        <p:sp>
          <p:nvSpPr>
            <p:cNvPr id="78" name="Title 1">
              <a:extLst>
                <a:ext uri="{FF2B5EF4-FFF2-40B4-BE49-F238E27FC236}">
                  <a16:creationId xmlns:a16="http://schemas.microsoft.com/office/drawing/2014/main" id="{9E5A2B26-DD5E-E448-8988-2A46BE67824B}"/>
                </a:ext>
              </a:extLst>
            </p:cNvPr>
            <p:cNvSpPr txBox="1">
              <a:spLocks/>
            </p:cNvSpPr>
            <p:nvPr/>
          </p:nvSpPr>
          <p:spPr>
            <a:xfrm>
              <a:off x="6255622" y="6157336"/>
              <a:ext cx="3629026" cy="1828800"/>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019967"/>
                  </a:solidFill>
                  <a:latin typeface="Overpass Mono" pitchFamily="49" charset="77"/>
                </a:rPr>
                <a:t>websites remember our </a:t>
              </a:r>
              <a:r>
                <a:rPr lang="en-US" sz="2400" b="1" spc="-150" dirty="0">
                  <a:solidFill>
                    <a:srgbClr val="019967"/>
                  </a:solidFill>
                  <a:latin typeface="Overpass Mono" pitchFamily="49" charset="77"/>
                </a:rPr>
                <a:t>passwords</a:t>
              </a:r>
              <a:r>
                <a:rPr lang="en-US" sz="2400" spc="-150" dirty="0">
                  <a:solidFill>
                    <a:srgbClr val="019967"/>
                  </a:solidFill>
                  <a:latin typeface="Overpass Mono" pitchFamily="49" charset="77"/>
                </a:rPr>
                <a:t> so we can stay logged in</a:t>
              </a:r>
            </a:p>
          </p:txBody>
        </p:sp>
        <p:pic>
          <p:nvPicPr>
            <p:cNvPr id="9" name="Graphic 8">
              <a:extLst>
                <a:ext uri="{FF2B5EF4-FFF2-40B4-BE49-F238E27FC236}">
                  <a16:creationId xmlns:a16="http://schemas.microsoft.com/office/drawing/2014/main" id="{148AF1AC-8B5C-F24F-AA2A-50B5D11DE93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89122" y="4836704"/>
              <a:ext cx="962025" cy="1133475"/>
            </a:xfrm>
            <a:prstGeom prst="rect">
              <a:avLst/>
            </a:prstGeom>
          </p:spPr>
        </p:pic>
      </p:grpSp>
    </p:spTree>
    <p:extLst>
      <p:ext uri="{BB962C8B-B14F-4D97-AF65-F5344CB8AC3E}">
        <p14:creationId xmlns:p14="http://schemas.microsoft.com/office/powerpoint/2010/main" val="380726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A3C71A1-1ECC-D34D-B58B-06F7DE8C102E}"/>
              </a:ext>
            </a:extLst>
          </p:cNvPr>
          <p:cNvSpPr/>
          <p:nvPr/>
        </p:nvSpPr>
        <p:spPr>
          <a:xfrm>
            <a:off x="-192297" y="-228600"/>
            <a:ext cx="12408110" cy="6015039"/>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5" name="Title 1">
            <a:extLst>
              <a:ext uri="{FF2B5EF4-FFF2-40B4-BE49-F238E27FC236}">
                <a16:creationId xmlns:a16="http://schemas.microsoft.com/office/drawing/2014/main" id="{B8504B3A-CF97-FF4D-99F6-B5B23FFC39BE}"/>
              </a:ext>
            </a:extLst>
          </p:cNvPr>
          <p:cNvSpPr txBox="1">
            <a:spLocks/>
          </p:cNvSpPr>
          <p:nvPr/>
        </p:nvSpPr>
        <p:spPr>
          <a:xfrm>
            <a:off x="692201" y="611125"/>
            <a:ext cx="8194624" cy="3283686"/>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How do companies use our personal data?</a:t>
            </a:r>
          </a:p>
          <a:p>
            <a:pPr>
              <a:lnSpc>
                <a:spcPct val="100000"/>
              </a:lnSpc>
            </a:pPr>
            <a:endParaRPr lang="en-GB" sz="2400" dirty="0">
              <a:solidFill>
                <a:schemeClr val="dk1"/>
              </a:solidFill>
              <a:ea typeface="Calibri"/>
              <a:cs typeface="Calibri"/>
              <a:sym typeface="Calibri"/>
            </a:endParaRPr>
          </a:p>
          <a:p>
            <a:pPr>
              <a:lnSpc>
                <a:spcPct val="100000"/>
              </a:lnSpc>
            </a:pPr>
            <a:r>
              <a:rPr lang="en-GB" sz="2400" dirty="0">
                <a:solidFill>
                  <a:schemeClr val="dk1"/>
                </a:solidFill>
                <a:ea typeface="Calibri"/>
                <a:cs typeface="Calibri"/>
                <a:sym typeface="Calibri"/>
              </a:rPr>
              <a:t>Sometimes websites and apps use our data in ways we might not expect or be comfortable with.</a:t>
            </a:r>
          </a:p>
          <a:p>
            <a:pPr>
              <a:lnSpc>
                <a:spcPct val="100000"/>
              </a:lnSpc>
            </a:pPr>
            <a:endParaRPr lang="en-GB" sz="2400" dirty="0">
              <a:solidFill>
                <a:schemeClr val="dk1"/>
              </a:solidFill>
              <a:ea typeface="Calibri"/>
              <a:cs typeface="Calibri"/>
              <a:sym typeface="Calibri"/>
            </a:endParaRPr>
          </a:p>
          <a:p>
            <a:pPr>
              <a:lnSpc>
                <a:spcPct val="100000"/>
              </a:lnSpc>
            </a:pPr>
            <a:r>
              <a:rPr lang="en-GB" sz="2400" dirty="0">
                <a:solidFill>
                  <a:schemeClr val="dk1"/>
                </a:solidFill>
                <a:ea typeface="Calibri"/>
                <a:cs typeface="Calibri"/>
                <a:sym typeface="Calibri"/>
              </a:rPr>
              <a:t>For example:</a:t>
            </a:r>
          </a:p>
          <a:p>
            <a:pPr>
              <a:lnSpc>
                <a:spcPct val="100000"/>
              </a:lnSpc>
            </a:pPr>
            <a:endParaRPr lang="en-GB" sz="2400" dirty="0">
              <a:solidFill>
                <a:schemeClr val="dk1"/>
              </a:solidFill>
              <a:ea typeface="Calibri"/>
              <a:cs typeface="Calibri"/>
              <a:sym typeface="Calibri"/>
            </a:endParaRPr>
          </a:p>
          <a:p>
            <a:pPr>
              <a:lnSpc>
                <a:spcPct val="100000"/>
              </a:lnSpc>
            </a:pPr>
            <a:r>
              <a:rPr lang="en-GB" sz="3600" b="1" dirty="0">
                <a:solidFill>
                  <a:schemeClr val="dk1"/>
                </a:solidFill>
                <a:ea typeface="Calibri"/>
                <a:cs typeface="Calibri"/>
                <a:sym typeface="Calibri"/>
              </a:rPr>
              <a:t> </a:t>
            </a:r>
          </a:p>
        </p:txBody>
      </p:sp>
      <p:grpSp>
        <p:nvGrpSpPr>
          <p:cNvPr id="10" name="Group 9">
            <a:extLst>
              <a:ext uri="{FF2B5EF4-FFF2-40B4-BE49-F238E27FC236}">
                <a16:creationId xmlns:a16="http://schemas.microsoft.com/office/drawing/2014/main" id="{85B1E1BA-149C-A341-B3C2-DECA5B1DC57A}"/>
              </a:ext>
            </a:extLst>
          </p:cNvPr>
          <p:cNvGrpSpPr/>
          <p:nvPr/>
        </p:nvGrpSpPr>
        <p:grpSpPr>
          <a:xfrm>
            <a:off x="10637532" y="2941456"/>
            <a:ext cx="4783675" cy="3798339"/>
            <a:chOff x="3169770" y="4990838"/>
            <a:chExt cx="4783675" cy="3798339"/>
          </a:xfrm>
        </p:grpSpPr>
        <p:sp>
          <p:nvSpPr>
            <p:cNvPr id="11" name="Rectangle 10">
              <a:extLst>
                <a:ext uri="{FF2B5EF4-FFF2-40B4-BE49-F238E27FC236}">
                  <a16:creationId xmlns:a16="http://schemas.microsoft.com/office/drawing/2014/main" id="{774D0ECA-3526-8245-BB18-B4CC65D67FDB}"/>
                </a:ext>
              </a:extLst>
            </p:cNvPr>
            <p:cNvSpPr/>
            <p:nvPr/>
          </p:nvSpPr>
          <p:spPr>
            <a:xfrm>
              <a:off x="3169770" y="5295572"/>
              <a:ext cx="4433165" cy="349360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12" name="Picture 11">
              <a:extLst>
                <a:ext uri="{FF2B5EF4-FFF2-40B4-BE49-F238E27FC236}">
                  <a16:creationId xmlns:a16="http://schemas.microsoft.com/office/drawing/2014/main" id="{2C825DD6-FF85-944A-B077-FF0A69ACC3D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13" name="Title 1">
              <a:extLst>
                <a:ext uri="{FF2B5EF4-FFF2-40B4-BE49-F238E27FC236}">
                  <a16:creationId xmlns:a16="http://schemas.microsoft.com/office/drawing/2014/main" id="{912ACB76-BAB5-2F4C-BE8D-32F7E524AB46}"/>
                </a:ext>
              </a:extLst>
            </p:cNvPr>
            <p:cNvSpPr txBox="1">
              <a:spLocks/>
            </p:cNvSpPr>
            <p:nvPr/>
          </p:nvSpPr>
          <p:spPr>
            <a:xfrm>
              <a:off x="3570409" y="5295572"/>
              <a:ext cx="3638034" cy="3493605"/>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b="1" spc="-150" dirty="0">
                  <a:solidFill>
                    <a:srgbClr val="791D7E"/>
                  </a:solidFill>
                  <a:latin typeface="Overpass Mono" pitchFamily="49" charset="77"/>
                </a:rPr>
                <a:t>influencing</a:t>
              </a:r>
              <a:r>
                <a:rPr lang="en-US" sz="2400" spc="-150" dirty="0">
                  <a:solidFill>
                    <a:srgbClr val="791D7E"/>
                  </a:solidFill>
                  <a:latin typeface="Overpass Mono" pitchFamily="49" charset="77"/>
                </a:rPr>
                <a:t> our political opinions </a:t>
              </a:r>
            </a:p>
          </p:txBody>
        </p:sp>
      </p:grpSp>
      <p:grpSp>
        <p:nvGrpSpPr>
          <p:cNvPr id="6" name="Group 5">
            <a:extLst>
              <a:ext uri="{FF2B5EF4-FFF2-40B4-BE49-F238E27FC236}">
                <a16:creationId xmlns:a16="http://schemas.microsoft.com/office/drawing/2014/main" id="{5800B471-AEAA-F844-8093-46C5FF774213}"/>
              </a:ext>
            </a:extLst>
          </p:cNvPr>
          <p:cNvGrpSpPr/>
          <p:nvPr/>
        </p:nvGrpSpPr>
        <p:grpSpPr>
          <a:xfrm>
            <a:off x="5697063" y="3628814"/>
            <a:ext cx="4783675" cy="3798339"/>
            <a:chOff x="3169770" y="4990838"/>
            <a:chExt cx="4783675" cy="3798339"/>
          </a:xfrm>
        </p:grpSpPr>
        <p:sp>
          <p:nvSpPr>
            <p:cNvPr id="7" name="Rectangle 6">
              <a:extLst>
                <a:ext uri="{FF2B5EF4-FFF2-40B4-BE49-F238E27FC236}">
                  <a16:creationId xmlns:a16="http://schemas.microsoft.com/office/drawing/2014/main" id="{AC64043D-6A0C-4349-A88E-68F3E9B3BBA8}"/>
                </a:ext>
              </a:extLst>
            </p:cNvPr>
            <p:cNvSpPr/>
            <p:nvPr/>
          </p:nvSpPr>
          <p:spPr>
            <a:xfrm>
              <a:off x="3169770" y="5295572"/>
              <a:ext cx="4433165" cy="349360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8" name="Picture 7">
              <a:extLst>
                <a:ext uri="{FF2B5EF4-FFF2-40B4-BE49-F238E27FC236}">
                  <a16:creationId xmlns:a16="http://schemas.microsoft.com/office/drawing/2014/main" id="{F6F78AA2-2CDD-CB4A-BF98-621D1767CC2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9" name="Title 1">
              <a:extLst>
                <a:ext uri="{FF2B5EF4-FFF2-40B4-BE49-F238E27FC236}">
                  <a16:creationId xmlns:a16="http://schemas.microsoft.com/office/drawing/2014/main" id="{DEDB0621-1DC1-0A4D-B691-85E9D2829601}"/>
                </a:ext>
              </a:extLst>
            </p:cNvPr>
            <p:cNvSpPr txBox="1">
              <a:spLocks/>
            </p:cNvSpPr>
            <p:nvPr/>
          </p:nvSpPr>
          <p:spPr>
            <a:xfrm>
              <a:off x="3581532" y="5295572"/>
              <a:ext cx="3615788" cy="3493605"/>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b="1" spc="-150" dirty="0">
                  <a:solidFill>
                    <a:srgbClr val="791D7E"/>
                  </a:solidFill>
                  <a:latin typeface="Overpass Mono" pitchFamily="49" charset="77"/>
                </a:rPr>
                <a:t>sharing</a:t>
              </a:r>
              <a:r>
                <a:rPr lang="en-US" sz="2400" spc="-150" dirty="0">
                  <a:solidFill>
                    <a:srgbClr val="791D7E"/>
                  </a:solidFill>
                  <a:latin typeface="Overpass Mono" pitchFamily="49" charset="77"/>
                </a:rPr>
                <a:t> our data with other companies</a:t>
              </a:r>
            </a:p>
          </p:txBody>
        </p:sp>
      </p:grpSp>
      <p:grpSp>
        <p:nvGrpSpPr>
          <p:cNvPr id="2" name="Group 1">
            <a:extLst>
              <a:ext uri="{FF2B5EF4-FFF2-40B4-BE49-F238E27FC236}">
                <a16:creationId xmlns:a16="http://schemas.microsoft.com/office/drawing/2014/main" id="{DF24D083-79FB-7E45-91A4-4EAF8CB09324}"/>
              </a:ext>
            </a:extLst>
          </p:cNvPr>
          <p:cNvGrpSpPr/>
          <p:nvPr/>
        </p:nvGrpSpPr>
        <p:grpSpPr>
          <a:xfrm>
            <a:off x="756594" y="4316172"/>
            <a:ext cx="4783675" cy="3798339"/>
            <a:chOff x="3169770" y="4990838"/>
            <a:chExt cx="4783675" cy="3798339"/>
          </a:xfrm>
        </p:grpSpPr>
        <p:sp>
          <p:nvSpPr>
            <p:cNvPr id="3" name="Rectangle 2">
              <a:extLst>
                <a:ext uri="{FF2B5EF4-FFF2-40B4-BE49-F238E27FC236}">
                  <a16:creationId xmlns:a16="http://schemas.microsoft.com/office/drawing/2014/main" id="{F6B0E282-16D4-6044-8B98-ADEBCE51CBEF}"/>
                </a:ext>
              </a:extLst>
            </p:cNvPr>
            <p:cNvSpPr/>
            <p:nvPr/>
          </p:nvSpPr>
          <p:spPr>
            <a:xfrm>
              <a:off x="3169770" y="5295572"/>
              <a:ext cx="4433165" cy="349360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4" name="Picture 3">
              <a:extLst>
                <a:ext uri="{FF2B5EF4-FFF2-40B4-BE49-F238E27FC236}">
                  <a16:creationId xmlns:a16="http://schemas.microsoft.com/office/drawing/2014/main" id="{526DD311-2AB9-AE44-BB05-F5D8D154603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5" name="Title 1">
              <a:extLst>
                <a:ext uri="{FF2B5EF4-FFF2-40B4-BE49-F238E27FC236}">
                  <a16:creationId xmlns:a16="http://schemas.microsoft.com/office/drawing/2014/main" id="{EA4542C8-9DFC-5649-9C24-FD9DD68D8D20}"/>
                </a:ext>
              </a:extLst>
            </p:cNvPr>
            <p:cNvSpPr txBox="1">
              <a:spLocks/>
            </p:cNvSpPr>
            <p:nvPr/>
          </p:nvSpPr>
          <p:spPr>
            <a:xfrm>
              <a:off x="3601586" y="5295572"/>
              <a:ext cx="3575680" cy="3493605"/>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b="1" spc="-150" dirty="0">
                  <a:solidFill>
                    <a:srgbClr val="791D7E"/>
                  </a:solidFill>
                  <a:latin typeface="Overpass Mono" pitchFamily="49" charset="77"/>
                </a:rPr>
                <a:t>showing </a:t>
              </a:r>
              <a:r>
                <a:rPr lang="en-US" sz="2400" spc="-150" dirty="0">
                  <a:solidFill>
                    <a:srgbClr val="791D7E"/>
                  </a:solidFill>
                  <a:latin typeface="Overpass Mono" pitchFamily="49" charset="77"/>
                </a:rPr>
                <a:t>us</a:t>
              </a:r>
              <a:r>
                <a:rPr lang="en-US" sz="2400" b="1" spc="-150" dirty="0">
                  <a:solidFill>
                    <a:srgbClr val="791D7E"/>
                  </a:solidFill>
                  <a:latin typeface="Overpass Mono" pitchFamily="49" charset="77"/>
                </a:rPr>
                <a:t> </a:t>
              </a:r>
              <a:r>
                <a:rPr lang="en-US" sz="2400" spc="-150" dirty="0">
                  <a:solidFill>
                    <a:srgbClr val="791D7E"/>
                  </a:solidFill>
                  <a:latin typeface="Overpass Mono" pitchFamily="49" charset="77"/>
                </a:rPr>
                <a:t>adverts based on our behaviour</a:t>
              </a:r>
            </a:p>
          </p:txBody>
        </p:sp>
      </p:grpSp>
    </p:spTree>
    <p:extLst>
      <p:ext uri="{BB962C8B-B14F-4D97-AF65-F5344CB8AC3E}">
        <p14:creationId xmlns:p14="http://schemas.microsoft.com/office/powerpoint/2010/main" val="262120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fade">
                                      <p:cBhvr>
                                        <p:cTn id="7" dur="500"/>
                                        <p:tgtEl>
                                          <p:spTgt spid="1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4" end="4"/>
                                            </p:txEl>
                                          </p:spTgt>
                                        </p:tgtEl>
                                        <p:attrNameLst>
                                          <p:attrName>style.visibility</p:attrName>
                                        </p:attrNameLst>
                                      </p:cBhvr>
                                      <p:to>
                                        <p:strVal val="visible"/>
                                      </p:to>
                                    </p:set>
                                    <p:animEffect transition="in" filter="fade">
                                      <p:cBhvr>
                                        <p:cTn id="12" dur="500"/>
                                        <p:tgtEl>
                                          <p:spTgt spid="1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9846CC27-C9B0-2F4F-A1C6-469EFFF6E12A}"/>
              </a:ext>
            </a:extLst>
          </p:cNvPr>
          <p:cNvGrpSpPr/>
          <p:nvPr/>
        </p:nvGrpSpPr>
        <p:grpSpPr>
          <a:xfrm>
            <a:off x="9648793" y="4999365"/>
            <a:ext cx="4968582" cy="2515674"/>
            <a:chOff x="-1164470" y="2726331"/>
            <a:chExt cx="4968582" cy="2515674"/>
          </a:xfrm>
        </p:grpSpPr>
        <p:sp>
          <p:nvSpPr>
            <p:cNvPr id="41" name="Rectangle 40">
              <a:extLst>
                <a:ext uri="{FF2B5EF4-FFF2-40B4-BE49-F238E27FC236}">
                  <a16:creationId xmlns:a16="http://schemas.microsoft.com/office/drawing/2014/main" id="{FBF04AF3-2AF7-AE46-B92D-B3FAE9144299}"/>
                </a:ext>
              </a:extLst>
            </p:cNvPr>
            <p:cNvSpPr/>
            <p:nvPr/>
          </p:nvSpPr>
          <p:spPr>
            <a:xfrm>
              <a:off x="-1164470" y="2975175"/>
              <a:ext cx="4719737" cy="226683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2" name="Group 41">
              <a:extLst>
                <a:ext uri="{FF2B5EF4-FFF2-40B4-BE49-F238E27FC236}">
                  <a16:creationId xmlns:a16="http://schemas.microsoft.com/office/drawing/2014/main" id="{F871953A-05F9-5C44-BF3D-EC904D5B20A4}"/>
                </a:ext>
              </a:extLst>
            </p:cNvPr>
            <p:cNvGrpSpPr/>
            <p:nvPr/>
          </p:nvGrpSpPr>
          <p:grpSpPr>
            <a:xfrm>
              <a:off x="3306424" y="2726331"/>
              <a:ext cx="497688" cy="497688"/>
              <a:chOff x="11448333" y="3259976"/>
              <a:chExt cx="497688" cy="497688"/>
            </a:xfrm>
          </p:grpSpPr>
          <p:sp>
            <p:nvSpPr>
              <p:cNvPr id="44" name="Oval 43">
                <a:extLst>
                  <a:ext uri="{FF2B5EF4-FFF2-40B4-BE49-F238E27FC236}">
                    <a16:creationId xmlns:a16="http://schemas.microsoft.com/office/drawing/2014/main" id="{6AB70A0B-7276-9149-85CA-106E6BF73E53}"/>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D0903D1C-1B00-EC43-86A1-B403BCC288E9}"/>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C1CE6FE-FCF1-0543-B342-3929A10122B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37F003D0-2256-5940-B5BB-2971F8C60DBB}"/>
                </a:ext>
              </a:extLst>
            </p:cNvPr>
            <p:cNvSpPr txBox="1"/>
            <p:nvPr/>
          </p:nvSpPr>
          <p:spPr>
            <a:xfrm>
              <a:off x="-862089" y="3505304"/>
              <a:ext cx="4055308" cy="1323439"/>
            </a:xfrm>
            <a:prstGeom prst="rect">
              <a:avLst/>
            </a:prstGeom>
            <a:noFill/>
          </p:spPr>
          <p:txBody>
            <a:bodyPr wrap="square" rtlCol="0">
              <a:spAutoFit/>
            </a:bodyPr>
            <a:lstStyle/>
            <a:p>
              <a:pPr algn="ctr"/>
              <a:r>
                <a:rPr lang="en-US" sz="2000" dirty="0">
                  <a:latin typeface="Overpass Mono" pitchFamily="49" charset="77"/>
                </a:rPr>
                <a:t>“After I look at a product online, I see adverts for it everywhere.”</a:t>
              </a:r>
            </a:p>
          </p:txBody>
        </p:sp>
      </p:grpSp>
      <p:sp>
        <p:nvSpPr>
          <p:cNvPr id="2" name="Title 1">
            <a:extLst>
              <a:ext uri="{FF2B5EF4-FFF2-40B4-BE49-F238E27FC236}">
                <a16:creationId xmlns:a16="http://schemas.microsoft.com/office/drawing/2014/main" id="{5C29A242-30F5-7E43-BF50-82BD2DAB45C2}"/>
              </a:ext>
            </a:extLst>
          </p:cNvPr>
          <p:cNvSpPr txBox="1">
            <a:spLocks/>
          </p:cNvSpPr>
          <p:nvPr/>
        </p:nvSpPr>
        <p:spPr>
          <a:xfrm>
            <a:off x="692201" y="611124"/>
            <a:ext cx="12783167"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How do companies use people’s personal data?</a:t>
            </a:r>
          </a:p>
        </p:txBody>
      </p:sp>
      <p:grpSp>
        <p:nvGrpSpPr>
          <p:cNvPr id="12" name="Group 11">
            <a:extLst>
              <a:ext uri="{FF2B5EF4-FFF2-40B4-BE49-F238E27FC236}">
                <a16:creationId xmlns:a16="http://schemas.microsoft.com/office/drawing/2014/main" id="{304FDCEE-6B56-134F-9B61-CE734351D6BF}"/>
              </a:ext>
            </a:extLst>
          </p:cNvPr>
          <p:cNvGrpSpPr/>
          <p:nvPr/>
        </p:nvGrpSpPr>
        <p:grpSpPr>
          <a:xfrm>
            <a:off x="1025587" y="1678640"/>
            <a:ext cx="4968582" cy="2589164"/>
            <a:chOff x="-1164470" y="2726331"/>
            <a:chExt cx="4968582" cy="2589164"/>
          </a:xfrm>
        </p:grpSpPr>
        <p:sp>
          <p:nvSpPr>
            <p:cNvPr id="13" name="Rectangle 12">
              <a:extLst>
                <a:ext uri="{FF2B5EF4-FFF2-40B4-BE49-F238E27FC236}">
                  <a16:creationId xmlns:a16="http://schemas.microsoft.com/office/drawing/2014/main" id="{7A214949-0A4C-EB41-A0AA-D0F3E02EC32C}"/>
                </a:ext>
              </a:extLst>
            </p:cNvPr>
            <p:cNvSpPr/>
            <p:nvPr/>
          </p:nvSpPr>
          <p:spPr>
            <a:xfrm>
              <a:off x="-1164470" y="2975174"/>
              <a:ext cx="4719737" cy="234032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4" name="Group 13">
              <a:extLst>
                <a:ext uri="{FF2B5EF4-FFF2-40B4-BE49-F238E27FC236}">
                  <a16:creationId xmlns:a16="http://schemas.microsoft.com/office/drawing/2014/main" id="{4E9F7FA8-7913-6544-AF78-246A81B849A2}"/>
                </a:ext>
              </a:extLst>
            </p:cNvPr>
            <p:cNvGrpSpPr/>
            <p:nvPr/>
          </p:nvGrpSpPr>
          <p:grpSpPr>
            <a:xfrm>
              <a:off x="3306424" y="2726331"/>
              <a:ext cx="497688" cy="497688"/>
              <a:chOff x="11448333" y="3259976"/>
              <a:chExt cx="497688" cy="497688"/>
            </a:xfrm>
          </p:grpSpPr>
          <p:sp>
            <p:nvSpPr>
              <p:cNvPr id="16" name="Oval 15">
                <a:extLst>
                  <a:ext uri="{FF2B5EF4-FFF2-40B4-BE49-F238E27FC236}">
                    <a16:creationId xmlns:a16="http://schemas.microsoft.com/office/drawing/2014/main" id="{E0DA6320-7D48-6245-87C1-A66E312BACE8}"/>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64693CA1-0210-BC40-B93B-256DC65221EA}"/>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8F3D6FE-2989-4E43-8460-BA62A5F794D5}"/>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F1C1F832-3DAB-FE43-BF14-32D84D8F4E48}"/>
                </a:ext>
              </a:extLst>
            </p:cNvPr>
            <p:cNvSpPr txBox="1"/>
            <p:nvPr/>
          </p:nvSpPr>
          <p:spPr>
            <a:xfrm>
              <a:off x="-862089" y="3491016"/>
              <a:ext cx="4055308" cy="1323439"/>
            </a:xfrm>
            <a:prstGeom prst="rect">
              <a:avLst/>
            </a:prstGeom>
            <a:noFill/>
          </p:spPr>
          <p:txBody>
            <a:bodyPr wrap="square" rtlCol="0">
              <a:spAutoFit/>
            </a:bodyPr>
            <a:lstStyle/>
            <a:p>
              <a:pPr algn="ctr"/>
              <a:r>
                <a:rPr lang="en-US" sz="2000" dirty="0">
                  <a:latin typeface="Overpass Mono" pitchFamily="49" charset="77"/>
                </a:rPr>
                <a:t>“My navigation app uses my location and traffic data to show me the quickest way home.”</a:t>
              </a:r>
            </a:p>
          </p:txBody>
        </p:sp>
      </p:grpSp>
      <p:grpSp>
        <p:nvGrpSpPr>
          <p:cNvPr id="19" name="Group 18">
            <a:extLst>
              <a:ext uri="{FF2B5EF4-FFF2-40B4-BE49-F238E27FC236}">
                <a16:creationId xmlns:a16="http://schemas.microsoft.com/office/drawing/2014/main" id="{0D41BFAA-9314-8046-BEA9-B29A3F5C6A21}"/>
              </a:ext>
            </a:extLst>
          </p:cNvPr>
          <p:cNvGrpSpPr/>
          <p:nvPr/>
        </p:nvGrpSpPr>
        <p:grpSpPr>
          <a:xfrm>
            <a:off x="2356050" y="4296893"/>
            <a:ext cx="4968582" cy="2231000"/>
            <a:chOff x="-1164470" y="2726331"/>
            <a:chExt cx="4968582" cy="2231000"/>
          </a:xfrm>
        </p:grpSpPr>
        <p:sp>
          <p:nvSpPr>
            <p:cNvPr id="20" name="Rectangle 19">
              <a:extLst>
                <a:ext uri="{FF2B5EF4-FFF2-40B4-BE49-F238E27FC236}">
                  <a16:creationId xmlns:a16="http://schemas.microsoft.com/office/drawing/2014/main" id="{381FBAED-83AE-294E-AFD1-F71D4C8DE6C8}"/>
                </a:ext>
              </a:extLst>
            </p:cNvPr>
            <p:cNvSpPr/>
            <p:nvPr/>
          </p:nvSpPr>
          <p:spPr>
            <a:xfrm>
              <a:off x="-1164470" y="2975175"/>
              <a:ext cx="4719737" cy="19821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1" name="Group 20">
              <a:extLst>
                <a:ext uri="{FF2B5EF4-FFF2-40B4-BE49-F238E27FC236}">
                  <a16:creationId xmlns:a16="http://schemas.microsoft.com/office/drawing/2014/main" id="{6A46E991-E92F-CA48-8505-255C654DD45C}"/>
                </a:ext>
              </a:extLst>
            </p:cNvPr>
            <p:cNvGrpSpPr/>
            <p:nvPr/>
          </p:nvGrpSpPr>
          <p:grpSpPr>
            <a:xfrm>
              <a:off x="3306424" y="2726331"/>
              <a:ext cx="497688" cy="497688"/>
              <a:chOff x="11448333" y="3259976"/>
              <a:chExt cx="497688" cy="497688"/>
            </a:xfrm>
          </p:grpSpPr>
          <p:sp>
            <p:nvSpPr>
              <p:cNvPr id="23" name="Oval 22">
                <a:extLst>
                  <a:ext uri="{FF2B5EF4-FFF2-40B4-BE49-F238E27FC236}">
                    <a16:creationId xmlns:a16="http://schemas.microsoft.com/office/drawing/2014/main" id="{3CDEF4B8-F65B-CA4A-93E1-66C65FC92CF5}"/>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7037D7EE-D9C7-5A47-8C4D-C35B9065A357}"/>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73D51D1-334B-5848-B309-87B5FD015C6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65F5FD48-4A1C-5D4A-B166-080E4A82C1D4}"/>
                </a:ext>
              </a:extLst>
            </p:cNvPr>
            <p:cNvSpPr txBox="1"/>
            <p:nvPr/>
          </p:nvSpPr>
          <p:spPr>
            <a:xfrm>
              <a:off x="-862089" y="3491016"/>
              <a:ext cx="4055308" cy="1015663"/>
            </a:xfrm>
            <a:prstGeom prst="rect">
              <a:avLst/>
            </a:prstGeom>
            <a:noFill/>
          </p:spPr>
          <p:txBody>
            <a:bodyPr wrap="square" rtlCol="0">
              <a:spAutoFit/>
            </a:bodyPr>
            <a:lstStyle/>
            <a:p>
              <a:pPr algn="ctr"/>
              <a:r>
                <a:rPr lang="en-US" sz="2000" dirty="0">
                  <a:latin typeface="Overpass Mono" pitchFamily="49" charset="77"/>
                </a:rPr>
                <a:t>“Shops keep sending me emails for new products I could buy.”</a:t>
              </a:r>
            </a:p>
          </p:txBody>
        </p:sp>
      </p:grpSp>
      <p:grpSp>
        <p:nvGrpSpPr>
          <p:cNvPr id="33" name="Group 32">
            <a:extLst>
              <a:ext uri="{FF2B5EF4-FFF2-40B4-BE49-F238E27FC236}">
                <a16:creationId xmlns:a16="http://schemas.microsoft.com/office/drawing/2014/main" id="{9DB6CF95-0CD1-AB40-B12A-EA6CCEDCE78A}"/>
              </a:ext>
            </a:extLst>
          </p:cNvPr>
          <p:cNvGrpSpPr/>
          <p:nvPr/>
        </p:nvGrpSpPr>
        <p:grpSpPr>
          <a:xfrm>
            <a:off x="8157407" y="2006248"/>
            <a:ext cx="4968582" cy="2744274"/>
            <a:chOff x="-1164470" y="2726331"/>
            <a:chExt cx="4968582" cy="2744274"/>
          </a:xfrm>
        </p:grpSpPr>
        <p:sp>
          <p:nvSpPr>
            <p:cNvPr id="34" name="Rectangle 33">
              <a:extLst>
                <a:ext uri="{FF2B5EF4-FFF2-40B4-BE49-F238E27FC236}">
                  <a16:creationId xmlns:a16="http://schemas.microsoft.com/office/drawing/2014/main" id="{D0DF783A-B116-5F4F-962F-18F016FCC4D2}"/>
                </a:ext>
              </a:extLst>
            </p:cNvPr>
            <p:cNvSpPr/>
            <p:nvPr/>
          </p:nvSpPr>
          <p:spPr>
            <a:xfrm>
              <a:off x="-1164470" y="2975174"/>
              <a:ext cx="4719737" cy="249543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5" name="Group 34">
              <a:extLst>
                <a:ext uri="{FF2B5EF4-FFF2-40B4-BE49-F238E27FC236}">
                  <a16:creationId xmlns:a16="http://schemas.microsoft.com/office/drawing/2014/main" id="{901EB236-6E83-ED40-A015-3921E6F905A7}"/>
                </a:ext>
              </a:extLst>
            </p:cNvPr>
            <p:cNvGrpSpPr/>
            <p:nvPr/>
          </p:nvGrpSpPr>
          <p:grpSpPr>
            <a:xfrm>
              <a:off x="3306424" y="2726331"/>
              <a:ext cx="497688" cy="497688"/>
              <a:chOff x="11448333" y="3259976"/>
              <a:chExt cx="497688" cy="497688"/>
            </a:xfrm>
          </p:grpSpPr>
          <p:sp>
            <p:nvSpPr>
              <p:cNvPr id="37" name="Oval 36">
                <a:extLst>
                  <a:ext uri="{FF2B5EF4-FFF2-40B4-BE49-F238E27FC236}">
                    <a16:creationId xmlns:a16="http://schemas.microsoft.com/office/drawing/2014/main" id="{5AD145B3-D0FB-D94B-BF01-5A38BB5B76EB}"/>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4CB52160-82AB-E446-98DA-DAE46ACAC90A}"/>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5FAA41-71EC-B849-B1C3-D14A44939971}"/>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94AA4437-A841-9E4B-BF91-5B4EFD86CD78}"/>
                </a:ext>
              </a:extLst>
            </p:cNvPr>
            <p:cNvSpPr txBox="1"/>
            <p:nvPr/>
          </p:nvSpPr>
          <p:spPr>
            <a:xfrm>
              <a:off x="-862089" y="3491016"/>
              <a:ext cx="4055308" cy="1631216"/>
            </a:xfrm>
            <a:prstGeom prst="rect">
              <a:avLst/>
            </a:prstGeom>
            <a:noFill/>
          </p:spPr>
          <p:txBody>
            <a:bodyPr wrap="square" rtlCol="0">
              <a:spAutoFit/>
            </a:bodyPr>
            <a:lstStyle/>
            <a:p>
              <a:pPr algn="ctr"/>
              <a:r>
                <a:rPr lang="en-US" sz="2000" dirty="0">
                  <a:latin typeface="Overpass Mono" pitchFamily="49" charset="77"/>
                </a:rPr>
                <a:t>“If I haven’t logged on to my gaming app in a while, the app sends me a notification to remind me to play.”</a:t>
              </a:r>
            </a:p>
          </p:txBody>
        </p:sp>
      </p:grpSp>
      <p:grpSp>
        <p:nvGrpSpPr>
          <p:cNvPr id="26" name="Group 25">
            <a:extLst>
              <a:ext uri="{FF2B5EF4-FFF2-40B4-BE49-F238E27FC236}">
                <a16:creationId xmlns:a16="http://schemas.microsoft.com/office/drawing/2014/main" id="{92209AC2-C60A-7B4F-B528-A49728E46F0F}"/>
              </a:ext>
            </a:extLst>
          </p:cNvPr>
          <p:cNvGrpSpPr/>
          <p:nvPr/>
        </p:nvGrpSpPr>
        <p:grpSpPr>
          <a:xfrm>
            <a:off x="3752766" y="6553922"/>
            <a:ext cx="4968582" cy="2231000"/>
            <a:chOff x="-1164470" y="2726331"/>
            <a:chExt cx="4968582" cy="2231000"/>
          </a:xfrm>
        </p:grpSpPr>
        <p:sp>
          <p:nvSpPr>
            <p:cNvPr id="27" name="Rectangle 26">
              <a:extLst>
                <a:ext uri="{FF2B5EF4-FFF2-40B4-BE49-F238E27FC236}">
                  <a16:creationId xmlns:a16="http://schemas.microsoft.com/office/drawing/2014/main" id="{B98A11B4-7616-274B-913F-E44A8D4BC338}"/>
                </a:ext>
              </a:extLst>
            </p:cNvPr>
            <p:cNvSpPr/>
            <p:nvPr/>
          </p:nvSpPr>
          <p:spPr>
            <a:xfrm>
              <a:off x="-1164470" y="2975175"/>
              <a:ext cx="4719737" cy="19821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8" name="Group 27">
              <a:extLst>
                <a:ext uri="{FF2B5EF4-FFF2-40B4-BE49-F238E27FC236}">
                  <a16:creationId xmlns:a16="http://schemas.microsoft.com/office/drawing/2014/main" id="{2A12E4A7-D61B-1948-8BAB-1B3C5A2B4216}"/>
                </a:ext>
              </a:extLst>
            </p:cNvPr>
            <p:cNvGrpSpPr/>
            <p:nvPr/>
          </p:nvGrpSpPr>
          <p:grpSpPr>
            <a:xfrm>
              <a:off x="3306424" y="2726331"/>
              <a:ext cx="497688" cy="497688"/>
              <a:chOff x="11448333" y="3259976"/>
              <a:chExt cx="497688" cy="497688"/>
            </a:xfrm>
          </p:grpSpPr>
          <p:sp>
            <p:nvSpPr>
              <p:cNvPr id="30" name="Oval 29">
                <a:extLst>
                  <a:ext uri="{FF2B5EF4-FFF2-40B4-BE49-F238E27FC236}">
                    <a16:creationId xmlns:a16="http://schemas.microsoft.com/office/drawing/2014/main" id="{E3DE41B9-E549-3740-8352-6F0B1356EF5E}"/>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2D33806D-A5AF-9642-A979-84CAC271F7BF}"/>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7D18369-0E49-FB40-AF04-4E52671B9108}"/>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6EAFFED2-EF50-7843-A8AA-7104EBFC1F44}"/>
                </a:ext>
              </a:extLst>
            </p:cNvPr>
            <p:cNvSpPr txBox="1"/>
            <p:nvPr/>
          </p:nvSpPr>
          <p:spPr>
            <a:xfrm>
              <a:off x="-862089" y="3491016"/>
              <a:ext cx="4055308" cy="1015663"/>
            </a:xfrm>
            <a:prstGeom prst="rect">
              <a:avLst/>
            </a:prstGeom>
            <a:noFill/>
          </p:spPr>
          <p:txBody>
            <a:bodyPr wrap="square" rtlCol="0">
              <a:spAutoFit/>
            </a:bodyPr>
            <a:lstStyle/>
            <a:p>
              <a:pPr algn="ctr"/>
              <a:r>
                <a:rPr lang="en-US" sz="2000" dirty="0">
                  <a:latin typeface="Overpass Mono" pitchFamily="49" charset="77"/>
                </a:rPr>
                <a:t>“I see social media adverts telling me who I should follow.”</a:t>
              </a:r>
            </a:p>
          </p:txBody>
        </p:sp>
      </p:grpSp>
    </p:spTree>
    <p:extLst>
      <p:ext uri="{BB962C8B-B14F-4D97-AF65-F5344CB8AC3E}">
        <p14:creationId xmlns:p14="http://schemas.microsoft.com/office/powerpoint/2010/main" val="43329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ppt_w</p:attrName>
                                        </p:attrNameLst>
                                      </p:cBhvr>
                                      <p:tavLst>
                                        <p:tav tm="0">
                                          <p:val>
                                            <p:fltVal val="0"/>
                                          </p:val>
                                        </p:tav>
                                        <p:tav tm="100000">
                                          <p:val>
                                            <p:strVal val="#ppt_w"/>
                                          </p:val>
                                        </p:tav>
                                      </p:tavLst>
                                    </p:anim>
                                    <p:anim calcmode="lin" valueType="num">
                                      <p:cBhvr>
                                        <p:cTn id="8" dur="250" fill="hold"/>
                                        <p:tgtEl>
                                          <p:spTgt spid="12"/>
                                        </p:tgtEl>
                                        <p:attrNameLst>
                                          <p:attrName>ppt_h</p:attrName>
                                        </p:attrNameLst>
                                      </p:cBhvr>
                                      <p:tavLst>
                                        <p:tav tm="0">
                                          <p:val>
                                            <p:fltVal val="0"/>
                                          </p:val>
                                        </p:tav>
                                        <p:tav tm="100000">
                                          <p:val>
                                            <p:strVal val="#ppt_h"/>
                                          </p:val>
                                        </p:tav>
                                      </p:tavLst>
                                    </p:anim>
                                    <p:animEffect transition="in" filter="fade">
                                      <p:cBhvr>
                                        <p:cTn id="9" dur="250"/>
                                        <p:tgtEl>
                                          <p:spTgt spid="12"/>
                                        </p:tgtEl>
                                      </p:cBhvr>
                                    </p:animEffect>
                                  </p:childTnLst>
                                </p:cTn>
                              </p:par>
                            </p:childTnLst>
                          </p:cTn>
                        </p:par>
                        <p:par>
                          <p:cTn id="10" fill="hold">
                            <p:stCondLst>
                              <p:cond delay="250"/>
                            </p:stCondLst>
                            <p:childTnLst>
                              <p:par>
                                <p:cTn id="11" presetID="53" presetClass="entr" presetSubtype="16"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250" fill="hold"/>
                                        <p:tgtEl>
                                          <p:spTgt spid="19"/>
                                        </p:tgtEl>
                                        <p:attrNameLst>
                                          <p:attrName>ppt_w</p:attrName>
                                        </p:attrNameLst>
                                      </p:cBhvr>
                                      <p:tavLst>
                                        <p:tav tm="0">
                                          <p:val>
                                            <p:fltVal val="0"/>
                                          </p:val>
                                        </p:tav>
                                        <p:tav tm="100000">
                                          <p:val>
                                            <p:strVal val="#ppt_w"/>
                                          </p:val>
                                        </p:tav>
                                      </p:tavLst>
                                    </p:anim>
                                    <p:anim calcmode="lin" valueType="num">
                                      <p:cBhvr>
                                        <p:cTn id="14" dur="250" fill="hold"/>
                                        <p:tgtEl>
                                          <p:spTgt spid="19"/>
                                        </p:tgtEl>
                                        <p:attrNameLst>
                                          <p:attrName>ppt_h</p:attrName>
                                        </p:attrNameLst>
                                      </p:cBhvr>
                                      <p:tavLst>
                                        <p:tav tm="0">
                                          <p:val>
                                            <p:fltVal val="0"/>
                                          </p:val>
                                        </p:tav>
                                        <p:tav tm="100000">
                                          <p:val>
                                            <p:strVal val="#ppt_h"/>
                                          </p:val>
                                        </p:tav>
                                      </p:tavLst>
                                    </p:anim>
                                    <p:animEffect transition="in" filter="fade">
                                      <p:cBhvr>
                                        <p:cTn id="15" dur="250"/>
                                        <p:tgtEl>
                                          <p:spTgt spid="19"/>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250" fill="hold"/>
                                        <p:tgtEl>
                                          <p:spTgt spid="26"/>
                                        </p:tgtEl>
                                        <p:attrNameLst>
                                          <p:attrName>ppt_w</p:attrName>
                                        </p:attrNameLst>
                                      </p:cBhvr>
                                      <p:tavLst>
                                        <p:tav tm="0">
                                          <p:val>
                                            <p:fltVal val="0"/>
                                          </p:val>
                                        </p:tav>
                                        <p:tav tm="100000">
                                          <p:val>
                                            <p:strVal val="#ppt_w"/>
                                          </p:val>
                                        </p:tav>
                                      </p:tavLst>
                                    </p:anim>
                                    <p:anim calcmode="lin" valueType="num">
                                      <p:cBhvr>
                                        <p:cTn id="20" dur="250" fill="hold"/>
                                        <p:tgtEl>
                                          <p:spTgt spid="26"/>
                                        </p:tgtEl>
                                        <p:attrNameLst>
                                          <p:attrName>ppt_h</p:attrName>
                                        </p:attrNameLst>
                                      </p:cBhvr>
                                      <p:tavLst>
                                        <p:tav tm="0">
                                          <p:val>
                                            <p:fltVal val="0"/>
                                          </p:val>
                                        </p:tav>
                                        <p:tav tm="100000">
                                          <p:val>
                                            <p:strVal val="#ppt_h"/>
                                          </p:val>
                                        </p:tav>
                                      </p:tavLst>
                                    </p:anim>
                                    <p:animEffect transition="in" filter="fade">
                                      <p:cBhvr>
                                        <p:cTn id="21" dur="250"/>
                                        <p:tgtEl>
                                          <p:spTgt spid="26"/>
                                        </p:tgtEl>
                                      </p:cBhvr>
                                    </p:animEffect>
                                  </p:childTnLst>
                                </p:cTn>
                              </p:par>
                            </p:childTnLst>
                          </p:cTn>
                        </p:par>
                        <p:par>
                          <p:cTn id="22" fill="hold">
                            <p:stCondLst>
                              <p:cond delay="750"/>
                            </p:stCondLst>
                            <p:childTnLst>
                              <p:par>
                                <p:cTn id="23" presetID="53" presetClass="entr" presetSubtype="16"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250" fill="hold"/>
                                        <p:tgtEl>
                                          <p:spTgt spid="33"/>
                                        </p:tgtEl>
                                        <p:attrNameLst>
                                          <p:attrName>ppt_w</p:attrName>
                                        </p:attrNameLst>
                                      </p:cBhvr>
                                      <p:tavLst>
                                        <p:tav tm="0">
                                          <p:val>
                                            <p:fltVal val="0"/>
                                          </p:val>
                                        </p:tav>
                                        <p:tav tm="100000">
                                          <p:val>
                                            <p:strVal val="#ppt_w"/>
                                          </p:val>
                                        </p:tav>
                                      </p:tavLst>
                                    </p:anim>
                                    <p:anim calcmode="lin" valueType="num">
                                      <p:cBhvr>
                                        <p:cTn id="26" dur="250" fill="hold"/>
                                        <p:tgtEl>
                                          <p:spTgt spid="33"/>
                                        </p:tgtEl>
                                        <p:attrNameLst>
                                          <p:attrName>ppt_h</p:attrName>
                                        </p:attrNameLst>
                                      </p:cBhvr>
                                      <p:tavLst>
                                        <p:tav tm="0">
                                          <p:val>
                                            <p:fltVal val="0"/>
                                          </p:val>
                                        </p:tav>
                                        <p:tav tm="100000">
                                          <p:val>
                                            <p:strVal val="#ppt_h"/>
                                          </p:val>
                                        </p:tav>
                                      </p:tavLst>
                                    </p:anim>
                                    <p:animEffect transition="in" filter="fade">
                                      <p:cBhvr>
                                        <p:cTn id="27" dur="250"/>
                                        <p:tgtEl>
                                          <p:spTgt spid="33"/>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250" fill="hold"/>
                                        <p:tgtEl>
                                          <p:spTgt spid="40"/>
                                        </p:tgtEl>
                                        <p:attrNameLst>
                                          <p:attrName>ppt_w</p:attrName>
                                        </p:attrNameLst>
                                      </p:cBhvr>
                                      <p:tavLst>
                                        <p:tav tm="0">
                                          <p:val>
                                            <p:fltVal val="0"/>
                                          </p:val>
                                        </p:tav>
                                        <p:tav tm="100000">
                                          <p:val>
                                            <p:strVal val="#ppt_w"/>
                                          </p:val>
                                        </p:tav>
                                      </p:tavLst>
                                    </p:anim>
                                    <p:anim calcmode="lin" valueType="num">
                                      <p:cBhvr>
                                        <p:cTn id="32" dur="250" fill="hold"/>
                                        <p:tgtEl>
                                          <p:spTgt spid="40"/>
                                        </p:tgtEl>
                                        <p:attrNameLst>
                                          <p:attrName>ppt_h</p:attrName>
                                        </p:attrNameLst>
                                      </p:cBhvr>
                                      <p:tavLst>
                                        <p:tav tm="0">
                                          <p:val>
                                            <p:fltVal val="0"/>
                                          </p:val>
                                        </p:tav>
                                        <p:tav tm="100000">
                                          <p:val>
                                            <p:strVal val="#ppt_h"/>
                                          </p:val>
                                        </p:tav>
                                      </p:tavLst>
                                    </p:anim>
                                    <p:animEffect transition="in" filter="fade">
                                      <p:cBhvr>
                                        <p:cTn id="33"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2AB2B2A-8400-3842-A093-FFBE4E6A7DEF}"/>
              </a:ext>
            </a:extLst>
          </p:cNvPr>
          <p:cNvGrpSpPr/>
          <p:nvPr/>
        </p:nvGrpSpPr>
        <p:grpSpPr>
          <a:xfrm>
            <a:off x="692201" y="611124"/>
            <a:ext cx="14938324" cy="8173798"/>
            <a:chOff x="692201" y="611124"/>
            <a:chExt cx="14938324" cy="8173798"/>
          </a:xfrm>
        </p:grpSpPr>
        <p:grpSp>
          <p:nvGrpSpPr>
            <p:cNvPr id="17" name="Group 16">
              <a:extLst>
                <a:ext uri="{FF2B5EF4-FFF2-40B4-BE49-F238E27FC236}">
                  <a16:creationId xmlns:a16="http://schemas.microsoft.com/office/drawing/2014/main" id="{71B4DF2D-F890-504A-95C6-91E9933D668D}"/>
                </a:ext>
              </a:extLst>
            </p:cNvPr>
            <p:cNvGrpSpPr/>
            <p:nvPr/>
          </p:nvGrpSpPr>
          <p:grpSpPr>
            <a:xfrm>
              <a:off x="9648793" y="4999365"/>
              <a:ext cx="4968582" cy="2515674"/>
              <a:chOff x="-1164470" y="2726331"/>
              <a:chExt cx="4968582" cy="2515674"/>
            </a:xfrm>
          </p:grpSpPr>
          <p:sp>
            <p:nvSpPr>
              <p:cNvPr id="47" name="Rectangle 46">
                <a:extLst>
                  <a:ext uri="{FF2B5EF4-FFF2-40B4-BE49-F238E27FC236}">
                    <a16:creationId xmlns:a16="http://schemas.microsoft.com/office/drawing/2014/main" id="{9D7E04B9-0FF0-E64E-BA62-17EA2AE34E3B}"/>
                  </a:ext>
                </a:extLst>
              </p:cNvPr>
              <p:cNvSpPr/>
              <p:nvPr/>
            </p:nvSpPr>
            <p:spPr>
              <a:xfrm>
                <a:off x="-1164470" y="2975175"/>
                <a:ext cx="4719737" cy="226683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8" name="Group 47">
                <a:extLst>
                  <a:ext uri="{FF2B5EF4-FFF2-40B4-BE49-F238E27FC236}">
                    <a16:creationId xmlns:a16="http://schemas.microsoft.com/office/drawing/2014/main" id="{4B327BBA-4152-AF48-92C0-AE649487D994}"/>
                  </a:ext>
                </a:extLst>
              </p:cNvPr>
              <p:cNvGrpSpPr/>
              <p:nvPr/>
            </p:nvGrpSpPr>
            <p:grpSpPr>
              <a:xfrm>
                <a:off x="3306424" y="2726331"/>
                <a:ext cx="497688" cy="497688"/>
                <a:chOff x="11448333" y="3259976"/>
                <a:chExt cx="497688" cy="497688"/>
              </a:xfrm>
            </p:grpSpPr>
            <p:sp>
              <p:nvSpPr>
                <p:cNvPr id="50" name="Oval 49">
                  <a:extLst>
                    <a:ext uri="{FF2B5EF4-FFF2-40B4-BE49-F238E27FC236}">
                      <a16:creationId xmlns:a16="http://schemas.microsoft.com/office/drawing/2014/main" id="{3336C694-8D2F-E34E-923F-B73957072C7D}"/>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CFC5F9BF-84A9-D54A-B520-123AF2D2FE6A}"/>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A2A3764-4030-1740-BA53-649591B3B36A}"/>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05C8E573-F8D1-134B-A3A1-FA5D3E218789}"/>
                  </a:ext>
                </a:extLst>
              </p:cNvPr>
              <p:cNvSpPr txBox="1"/>
              <p:nvPr/>
            </p:nvSpPr>
            <p:spPr>
              <a:xfrm>
                <a:off x="-862089" y="3505304"/>
                <a:ext cx="4055308" cy="1323439"/>
              </a:xfrm>
              <a:prstGeom prst="rect">
                <a:avLst/>
              </a:prstGeom>
              <a:noFill/>
            </p:spPr>
            <p:txBody>
              <a:bodyPr wrap="square" rtlCol="0">
                <a:spAutoFit/>
              </a:bodyPr>
              <a:lstStyle/>
              <a:p>
                <a:pPr algn="ctr"/>
                <a:r>
                  <a:rPr lang="en-US" sz="2000" dirty="0">
                    <a:latin typeface="Overpass Mono" pitchFamily="49" charset="77"/>
                  </a:rPr>
                  <a:t>“After I look at a product online, I see adverts for it everywhere.”</a:t>
                </a:r>
              </a:p>
            </p:txBody>
          </p:sp>
        </p:grpSp>
        <p:sp>
          <p:nvSpPr>
            <p:cNvPr id="18" name="Title 1">
              <a:extLst>
                <a:ext uri="{FF2B5EF4-FFF2-40B4-BE49-F238E27FC236}">
                  <a16:creationId xmlns:a16="http://schemas.microsoft.com/office/drawing/2014/main" id="{40832608-9928-E94B-95EF-238400B78CF3}"/>
                </a:ext>
              </a:extLst>
            </p:cNvPr>
            <p:cNvSpPr txBox="1">
              <a:spLocks/>
            </p:cNvSpPr>
            <p:nvPr/>
          </p:nvSpPr>
          <p:spPr>
            <a:xfrm>
              <a:off x="692201" y="611124"/>
              <a:ext cx="14938324"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How do companies use our personal data?</a:t>
              </a:r>
            </a:p>
          </p:txBody>
        </p:sp>
        <p:grpSp>
          <p:nvGrpSpPr>
            <p:cNvPr id="19" name="Group 18">
              <a:extLst>
                <a:ext uri="{FF2B5EF4-FFF2-40B4-BE49-F238E27FC236}">
                  <a16:creationId xmlns:a16="http://schemas.microsoft.com/office/drawing/2014/main" id="{831CEE60-3B5D-4F48-A2B0-E371137A7A07}"/>
                </a:ext>
              </a:extLst>
            </p:cNvPr>
            <p:cNvGrpSpPr/>
            <p:nvPr/>
          </p:nvGrpSpPr>
          <p:grpSpPr>
            <a:xfrm>
              <a:off x="1025587" y="1678640"/>
              <a:ext cx="4968582" cy="2589164"/>
              <a:chOff x="-1164470" y="2726331"/>
              <a:chExt cx="4968582" cy="2589164"/>
            </a:xfrm>
          </p:grpSpPr>
          <p:sp>
            <p:nvSpPr>
              <p:cNvPr id="41" name="Rectangle 40">
                <a:extLst>
                  <a:ext uri="{FF2B5EF4-FFF2-40B4-BE49-F238E27FC236}">
                    <a16:creationId xmlns:a16="http://schemas.microsoft.com/office/drawing/2014/main" id="{679F33FA-91D3-E74C-BB54-E88EBE1634B1}"/>
                  </a:ext>
                </a:extLst>
              </p:cNvPr>
              <p:cNvSpPr/>
              <p:nvPr/>
            </p:nvSpPr>
            <p:spPr>
              <a:xfrm>
                <a:off x="-1164470" y="2975174"/>
                <a:ext cx="4719737" cy="234032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2" name="Group 41">
                <a:extLst>
                  <a:ext uri="{FF2B5EF4-FFF2-40B4-BE49-F238E27FC236}">
                    <a16:creationId xmlns:a16="http://schemas.microsoft.com/office/drawing/2014/main" id="{AFA6CD28-543A-9546-8785-E4DDDB811271}"/>
                  </a:ext>
                </a:extLst>
              </p:cNvPr>
              <p:cNvGrpSpPr/>
              <p:nvPr/>
            </p:nvGrpSpPr>
            <p:grpSpPr>
              <a:xfrm>
                <a:off x="3306424" y="2726331"/>
                <a:ext cx="497688" cy="497688"/>
                <a:chOff x="11448333" y="3259976"/>
                <a:chExt cx="497688" cy="497688"/>
              </a:xfrm>
            </p:grpSpPr>
            <p:sp>
              <p:nvSpPr>
                <p:cNvPr id="44" name="Oval 43">
                  <a:extLst>
                    <a:ext uri="{FF2B5EF4-FFF2-40B4-BE49-F238E27FC236}">
                      <a16:creationId xmlns:a16="http://schemas.microsoft.com/office/drawing/2014/main" id="{D3331A98-1F4C-494D-B4E2-91692F0DEE6F}"/>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7CC66F11-424E-D44A-80CB-0E1E99448CD9}"/>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BED8136-9EDF-5640-9238-58631C1CB1DD}"/>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D24F7559-ED40-3942-ABAC-8376C93CF6E9}"/>
                  </a:ext>
                </a:extLst>
              </p:cNvPr>
              <p:cNvSpPr txBox="1"/>
              <p:nvPr/>
            </p:nvSpPr>
            <p:spPr>
              <a:xfrm>
                <a:off x="-862089" y="3491016"/>
                <a:ext cx="4055308" cy="1323439"/>
              </a:xfrm>
              <a:prstGeom prst="rect">
                <a:avLst/>
              </a:prstGeom>
              <a:noFill/>
            </p:spPr>
            <p:txBody>
              <a:bodyPr wrap="square" rtlCol="0">
                <a:spAutoFit/>
              </a:bodyPr>
              <a:lstStyle/>
              <a:p>
                <a:pPr algn="ctr"/>
                <a:r>
                  <a:rPr lang="en-US" sz="2000" dirty="0">
                    <a:latin typeface="Overpass Mono" pitchFamily="49" charset="77"/>
                  </a:rPr>
                  <a:t>“My navigation app uses my location and traffic data to show me the quickest way home.”</a:t>
                </a:r>
              </a:p>
            </p:txBody>
          </p:sp>
        </p:grpSp>
        <p:grpSp>
          <p:nvGrpSpPr>
            <p:cNvPr id="20" name="Group 19">
              <a:extLst>
                <a:ext uri="{FF2B5EF4-FFF2-40B4-BE49-F238E27FC236}">
                  <a16:creationId xmlns:a16="http://schemas.microsoft.com/office/drawing/2014/main" id="{00206F4C-52C5-9047-8F2A-3B0129C70471}"/>
                </a:ext>
              </a:extLst>
            </p:cNvPr>
            <p:cNvGrpSpPr/>
            <p:nvPr/>
          </p:nvGrpSpPr>
          <p:grpSpPr>
            <a:xfrm>
              <a:off x="2356050" y="4296893"/>
              <a:ext cx="4968582" cy="2231000"/>
              <a:chOff x="-1164470" y="2726331"/>
              <a:chExt cx="4968582" cy="2231000"/>
            </a:xfrm>
          </p:grpSpPr>
          <p:sp>
            <p:nvSpPr>
              <p:cNvPr id="35" name="Rectangle 34">
                <a:extLst>
                  <a:ext uri="{FF2B5EF4-FFF2-40B4-BE49-F238E27FC236}">
                    <a16:creationId xmlns:a16="http://schemas.microsoft.com/office/drawing/2014/main" id="{F24E66B1-784D-AC42-BDD1-D6983900A3C2}"/>
                  </a:ext>
                </a:extLst>
              </p:cNvPr>
              <p:cNvSpPr/>
              <p:nvPr/>
            </p:nvSpPr>
            <p:spPr>
              <a:xfrm>
                <a:off x="-1164470" y="2975175"/>
                <a:ext cx="4719737" cy="19821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6" name="Group 35">
                <a:extLst>
                  <a:ext uri="{FF2B5EF4-FFF2-40B4-BE49-F238E27FC236}">
                    <a16:creationId xmlns:a16="http://schemas.microsoft.com/office/drawing/2014/main" id="{D0BA361C-840D-AE4A-BA4D-D75EFF8E56A2}"/>
                  </a:ext>
                </a:extLst>
              </p:cNvPr>
              <p:cNvGrpSpPr/>
              <p:nvPr/>
            </p:nvGrpSpPr>
            <p:grpSpPr>
              <a:xfrm>
                <a:off x="3306424" y="2726331"/>
                <a:ext cx="497688" cy="497688"/>
                <a:chOff x="11448333" y="3259976"/>
                <a:chExt cx="497688" cy="497688"/>
              </a:xfrm>
            </p:grpSpPr>
            <p:sp>
              <p:nvSpPr>
                <p:cNvPr id="38" name="Oval 37">
                  <a:extLst>
                    <a:ext uri="{FF2B5EF4-FFF2-40B4-BE49-F238E27FC236}">
                      <a16:creationId xmlns:a16="http://schemas.microsoft.com/office/drawing/2014/main" id="{8C4DC7A5-C4E9-FB43-A897-81C3043CD538}"/>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4B7C9BF2-24D5-B340-BE3D-9D16C6C3080F}"/>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120BFB4-0D6D-E448-8FFD-FA9CD3E6D9E9}"/>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EDAA0A78-82C8-C442-8B46-D641000AB037}"/>
                  </a:ext>
                </a:extLst>
              </p:cNvPr>
              <p:cNvSpPr txBox="1"/>
              <p:nvPr/>
            </p:nvSpPr>
            <p:spPr>
              <a:xfrm>
                <a:off x="-862089" y="3491016"/>
                <a:ext cx="4055308" cy="1015663"/>
              </a:xfrm>
              <a:prstGeom prst="rect">
                <a:avLst/>
              </a:prstGeom>
              <a:noFill/>
            </p:spPr>
            <p:txBody>
              <a:bodyPr wrap="square" rtlCol="0">
                <a:spAutoFit/>
              </a:bodyPr>
              <a:lstStyle/>
              <a:p>
                <a:pPr algn="ctr"/>
                <a:r>
                  <a:rPr lang="en-US" sz="2000" dirty="0">
                    <a:latin typeface="Overpass Mono" pitchFamily="49" charset="77"/>
                  </a:rPr>
                  <a:t>“Shops keep sending me emails for new products I could buy.”</a:t>
                </a:r>
              </a:p>
            </p:txBody>
          </p:sp>
        </p:grpSp>
        <p:grpSp>
          <p:nvGrpSpPr>
            <p:cNvPr id="21" name="Group 20">
              <a:extLst>
                <a:ext uri="{FF2B5EF4-FFF2-40B4-BE49-F238E27FC236}">
                  <a16:creationId xmlns:a16="http://schemas.microsoft.com/office/drawing/2014/main" id="{E8877D81-AD11-8944-9F28-2B1F3020ED19}"/>
                </a:ext>
              </a:extLst>
            </p:cNvPr>
            <p:cNvGrpSpPr/>
            <p:nvPr/>
          </p:nvGrpSpPr>
          <p:grpSpPr>
            <a:xfrm>
              <a:off x="8157407" y="2006248"/>
              <a:ext cx="4968582" cy="2744274"/>
              <a:chOff x="-1164470" y="2726331"/>
              <a:chExt cx="4968582" cy="2744274"/>
            </a:xfrm>
          </p:grpSpPr>
          <p:sp>
            <p:nvSpPr>
              <p:cNvPr id="29" name="Rectangle 28">
                <a:extLst>
                  <a:ext uri="{FF2B5EF4-FFF2-40B4-BE49-F238E27FC236}">
                    <a16:creationId xmlns:a16="http://schemas.microsoft.com/office/drawing/2014/main" id="{E815BD07-5DEA-A94E-BC7D-CE8ECF828348}"/>
                  </a:ext>
                </a:extLst>
              </p:cNvPr>
              <p:cNvSpPr/>
              <p:nvPr/>
            </p:nvSpPr>
            <p:spPr>
              <a:xfrm>
                <a:off x="-1164470" y="2975174"/>
                <a:ext cx="4719737" cy="249543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0" name="Group 29">
                <a:extLst>
                  <a:ext uri="{FF2B5EF4-FFF2-40B4-BE49-F238E27FC236}">
                    <a16:creationId xmlns:a16="http://schemas.microsoft.com/office/drawing/2014/main" id="{FA64B90A-D946-AD46-BC1F-7F40B229D8B1}"/>
                  </a:ext>
                </a:extLst>
              </p:cNvPr>
              <p:cNvGrpSpPr/>
              <p:nvPr/>
            </p:nvGrpSpPr>
            <p:grpSpPr>
              <a:xfrm>
                <a:off x="3306424" y="2726331"/>
                <a:ext cx="497688" cy="497688"/>
                <a:chOff x="11448333" y="3259976"/>
                <a:chExt cx="497688" cy="497688"/>
              </a:xfrm>
            </p:grpSpPr>
            <p:sp>
              <p:nvSpPr>
                <p:cNvPr id="32" name="Oval 31">
                  <a:extLst>
                    <a:ext uri="{FF2B5EF4-FFF2-40B4-BE49-F238E27FC236}">
                      <a16:creationId xmlns:a16="http://schemas.microsoft.com/office/drawing/2014/main" id="{E7B7EA92-FCBF-FF4A-B5CF-AACD07A22732}"/>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5916AC11-0DB1-794B-982C-F0061D6DD76E}"/>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2151EB5-D7E6-9844-875A-73CD0DB0B3FD}"/>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CB7C2698-28E3-BA4B-9C69-AEF6E1AA66AF}"/>
                  </a:ext>
                </a:extLst>
              </p:cNvPr>
              <p:cNvSpPr txBox="1"/>
              <p:nvPr/>
            </p:nvSpPr>
            <p:spPr>
              <a:xfrm>
                <a:off x="-862089" y="3491016"/>
                <a:ext cx="4055308" cy="1631216"/>
              </a:xfrm>
              <a:prstGeom prst="rect">
                <a:avLst/>
              </a:prstGeom>
              <a:noFill/>
            </p:spPr>
            <p:txBody>
              <a:bodyPr wrap="square" rtlCol="0">
                <a:spAutoFit/>
              </a:bodyPr>
              <a:lstStyle/>
              <a:p>
                <a:pPr algn="ctr"/>
                <a:r>
                  <a:rPr lang="en-US" sz="2000" dirty="0">
                    <a:latin typeface="Overpass Mono" pitchFamily="49" charset="77"/>
                  </a:rPr>
                  <a:t>“If I haven’t logged on to my gaming app in a while, the app sends me a notification to remind me to play.”</a:t>
                </a:r>
              </a:p>
            </p:txBody>
          </p:sp>
        </p:grpSp>
        <p:grpSp>
          <p:nvGrpSpPr>
            <p:cNvPr id="22" name="Group 21">
              <a:extLst>
                <a:ext uri="{FF2B5EF4-FFF2-40B4-BE49-F238E27FC236}">
                  <a16:creationId xmlns:a16="http://schemas.microsoft.com/office/drawing/2014/main" id="{AA2DC844-F71B-4A4D-8861-8E5FBA43933D}"/>
                </a:ext>
              </a:extLst>
            </p:cNvPr>
            <p:cNvGrpSpPr/>
            <p:nvPr/>
          </p:nvGrpSpPr>
          <p:grpSpPr>
            <a:xfrm>
              <a:off x="3752766" y="6553922"/>
              <a:ext cx="4968582" cy="2231000"/>
              <a:chOff x="-1164470" y="2726331"/>
              <a:chExt cx="4968582" cy="2231000"/>
            </a:xfrm>
          </p:grpSpPr>
          <p:sp>
            <p:nvSpPr>
              <p:cNvPr id="23" name="Rectangle 22">
                <a:extLst>
                  <a:ext uri="{FF2B5EF4-FFF2-40B4-BE49-F238E27FC236}">
                    <a16:creationId xmlns:a16="http://schemas.microsoft.com/office/drawing/2014/main" id="{5B64134F-653F-0845-8C90-4A2942897EEC}"/>
                  </a:ext>
                </a:extLst>
              </p:cNvPr>
              <p:cNvSpPr/>
              <p:nvPr/>
            </p:nvSpPr>
            <p:spPr>
              <a:xfrm>
                <a:off x="-1164470" y="2975175"/>
                <a:ext cx="4719737" cy="19821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4" name="Group 23">
                <a:extLst>
                  <a:ext uri="{FF2B5EF4-FFF2-40B4-BE49-F238E27FC236}">
                    <a16:creationId xmlns:a16="http://schemas.microsoft.com/office/drawing/2014/main" id="{1C99DCD8-B363-0242-BA46-A9051C55CE87}"/>
                  </a:ext>
                </a:extLst>
              </p:cNvPr>
              <p:cNvGrpSpPr/>
              <p:nvPr/>
            </p:nvGrpSpPr>
            <p:grpSpPr>
              <a:xfrm>
                <a:off x="3306424" y="2726331"/>
                <a:ext cx="497688" cy="497688"/>
                <a:chOff x="11448333" y="3259976"/>
                <a:chExt cx="497688" cy="497688"/>
              </a:xfrm>
            </p:grpSpPr>
            <p:sp>
              <p:nvSpPr>
                <p:cNvPr id="26" name="Oval 25">
                  <a:extLst>
                    <a:ext uri="{FF2B5EF4-FFF2-40B4-BE49-F238E27FC236}">
                      <a16:creationId xmlns:a16="http://schemas.microsoft.com/office/drawing/2014/main" id="{99BC0F09-7BEF-CD49-8759-CEDC5F9CDE95}"/>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DDD0A7C1-9DD2-3044-A55A-1D4996733A94}"/>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90A48EE-D37E-294B-944F-9573BF40060F}"/>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69DBB44B-22F6-A540-9D47-8D4C51A2C3FB}"/>
                  </a:ext>
                </a:extLst>
              </p:cNvPr>
              <p:cNvSpPr txBox="1"/>
              <p:nvPr/>
            </p:nvSpPr>
            <p:spPr>
              <a:xfrm>
                <a:off x="-862089" y="3491016"/>
                <a:ext cx="4055308" cy="1015663"/>
              </a:xfrm>
              <a:prstGeom prst="rect">
                <a:avLst/>
              </a:prstGeom>
              <a:noFill/>
            </p:spPr>
            <p:txBody>
              <a:bodyPr wrap="square" rtlCol="0">
                <a:spAutoFit/>
              </a:bodyPr>
              <a:lstStyle/>
              <a:p>
                <a:pPr algn="ctr"/>
                <a:r>
                  <a:rPr lang="en-US" sz="2000" dirty="0">
                    <a:latin typeface="Overpass Mono" pitchFamily="49" charset="77"/>
                  </a:rPr>
                  <a:t>“I see social media adverts telling me to vote for my local MP”</a:t>
                </a:r>
              </a:p>
            </p:txBody>
          </p:sp>
        </p:grpSp>
      </p:grpSp>
      <p:sp>
        <p:nvSpPr>
          <p:cNvPr id="2" name="Rectangle 1">
            <a:extLst>
              <a:ext uri="{FF2B5EF4-FFF2-40B4-BE49-F238E27FC236}">
                <a16:creationId xmlns:a16="http://schemas.microsoft.com/office/drawing/2014/main" id="{C88C7A76-77DC-5D45-90D5-487582B5EA6A}"/>
              </a:ext>
            </a:extLst>
          </p:cNvPr>
          <p:cNvSpPr/>
          <p:nvPr/>
        </p:nvSpPr>
        <p:spPr>
          <a:xfrm>
            <a:off x="0" y="0"/>
            <a:ext cx="16257588" cy="9144000"/>
          </a:xfrm>
          <a:prstGeom prst="rect">
            <a:avLst/>
          </a:prstGeom>
          <a:solidFill>
            <a:srgbClr val="F6E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CD7FC8BC-C9E1-7342-AEA0-E323DF63843D}"/>
              </a:ext>
            </a:extLst>
          </p:cNvPr>
          <p:cNvGrpSpPr/>
          <p:nvPr/>
        </p:nvGrpSpPr>
        <p:grpSpPr>
          <a:xfrm>
            <a:off x="2465806" y="2471814"/>
            <a:ext cx="11155513" cy="4281677"/>
            <a:chOff x="2035553" y="2593255"/>
            <a:chExt cx="11155513" cy="4281677"/>
          </a:xfrm>
        </p:grpSpPr>
        <p:sp>
          <p:nvSpPr>
            <p:cNvPr id="4" name="Rectangle 3">
              <a:extLst>
                <a:ext uri="{FF2B5EF4-FFF2-40B4-BE49-F238E27FC236}">
                  <a16:creationId xmlns:a16="http://schemas.microsoft.com/office/drawing/2014/main" id="{8BB04364-F22D-B642-975E-09AF926AB0BC}"/>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1403824-A4DE-8547-94BF-051ED55EBC6F}"/>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9">
              <a:extLst>
                <a:ext uri="{FF2B5EF4-FFF2-40B4-BE49-F238E27FC236}">
                  <a16:creationId xmlns:a16="http://schemas.microsoft.com/office/drawing/2014/main" id="{E8D3FB69-AABB-C744-A929-7828E03C74FA}"/>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Personal data</a:t>
              </a:r>
            </a:p>
          </p:txBody>
        </p:sp>
        <p:grpSp>
          <p:nvGrpSpPr>
            <p:cNvPr id="7" name="Group 6">
              <a:extLst>
                <a:ext uri="{FF2B5EF4-FFF2-40B4-BE49-F238E27FC236}">
                  <a16:creationId xmlns:a16="http://schemas.microsoft.com/office/drawing/2014/main" id="{5A2A6F57-8EAA-1043-B83F-B95B9DCC7EF9}"/>
                </a:ext>
              </a:extLst>
            </p:cNvPr>
            <p:cNvGrpSpPr/>
            <p:nvPr/>
          </p:nvGrpSpPr>
          <p:grpSpPr>
            <a:xfrm>
              <a:off x="2158072" y="2680893"/>
              <a:ext cx="366748" cy="366748"/>
              <a:chOff x="2118558" y="2663960"/>
              <a:chExt cx="366748" cy="366748"/>
            </a:xfrm>
          </p:grpSpPr>
          <p:sp>
            <p:nvSpPr>
              <p:cNvPr id="14" name="Rectangle 13">
                <a:extLst>
                  <a:ext uri="{FF2B5EF4-FFF2-40B4-BE49-F238E27FC236}">
                    <a16:creationId xmlns:a16="http://schemas.microsoft.com/office/drawing/2014/main" id="{268E3156-9404-3746-94F7-D8FDB473D7D9}"/>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B359A562-892A-FD4C-B386-9CDD6E131113}"/>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5E724131-E2ED-9340-83BD-F2E9149418A3}"/>
                </a:ext>
              </a:extLst>
            </p:cNvPr>
            <p:cNvGrpSpPr/>
            <p:nvPr/>
          </p:nvGrpSpPr>
          <p:grpSpPr>
            <a:xfrm>
              <a:off x="12290940" y="2686867"/>
              <a:ext cx="776902" cy="366748"/>
              <a:chOff x="10581098" y="2669934"/>
              <a:chExt cx="776902" cy="366748"/>
            </a:xfrm>
          </p:grpSpPr>
          <p:sp>
            <p:nvSpPr>
              <p:cNvPr id="10" name="Rectangle 9">
                <a:extLst>
                  <a:ext uri="{FF2B5EF4-FFF2-40B4-BE49-F238E27FC236}">
                    <a16:creationId xmlns:a16="http://schemas.microsoft.com/office/drawing/2014/main" id="{9B5F0E7C-9760-2845-A0AC-2DAF3ED62445}"/>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95E941-26BC-6741-94D3-8E110D893E79}"/>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DC26E756-1BE7-3A44-B14A-C29988FDC88D}"/>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A5B80326-C783-A04E-A8FB-5665594DD5A5}"/>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 Placeholder 12">
              <a:extLst>
                <a:ext uri="{FF2B5EF4-FFF2-40B4-BE49-F238E27FC236}">
                  <a16:creationId xmlns:a16="http://schemas.microsoft.com/office/drawing/2014/main" id="{1CD5B4E9-B870-4543-9D72-CD5C13F9DA99}"/>
                </a:ext>
              </a:extLst>
            </p:cNvPr>
            <p:cNvSpPr txBox="1">
              <a:spLocks/>
            </p:cNvSpPr>
            <p:nvPr/>
          </p:nvSpPr>
          <p:spPr>
            <a:xfrm>
              <a:off x="2653259" y="4069946"/>
              <a:ext cx="10068768" cy="257916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800" dirty="0">
                  <a:solidFill>
                    <a:srgbClr val="019967"/>
                  </a:solidFill>
                </a:rPr>
                <a:t>The Big Question</a:t>
              </a:r>
            </a:p>
            <a:p>
              <a:pPr>
                <a:lnSpc>
                  <a:spcPct val="100000"/>
                </a:lnSpc>
                <a:spcBef>
                  <a:spcPts val="0"/>
                </a:spcBef>
              </a:pPr>
              <a:endParaRPr lang="en-GB" sz="2400" b="0" dirty="0">
                <a:solidFill>
                  <a:srgbClr val="019967"/>
                </a:solidFill>
              </a:endParaRPr>
            </a:p>
            <a:p>
              <a:pPr>
                <a:lnSpc>
                  <a:spcPct val="110000"/>
                </a:lnSpc>
                <a:spcBef>
                  <a:spcPts val="0"/>
                </a:spcBef>
              </a:pPr>
              <a:r>
                <a:rPr lang="en-GB" sz="2400" b="0" dirty="0">
                  <a:solidFill>
                    <a:srgbClr val="019967"/>
                  </a:solidFill>
                </a:rPr>
                <a:t>Why is our personal data so valuable to companies and online organisations? </a:t>
              </a:r>
            </a:p>
          </p:txBody>
        </p:sp>
      </p:grpSp>
    </p:spTree>
    <p:extLst>
      <p:ext uri="{BB962C8B-B14F-4D97-AF65-F5344CB8AC3E}">
        <p14:creationId xmlns:p14="http://schemas.microsoft.com/office/powerpoint/2010/main" val="53801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5DCB68-CB06-FF4E-AE1B-CD8F1D965480}"/>
              </a:ext>
            </a:extLst>
          </p:cNvPr>
          <p:cNvSpPr/>
          <p:nvPr/>
        </p:nvSpPr>
        <p:spPr>
          <a:xfrm>
            <a:off x="-179200" y="-77002"/>
            <a:ext cx="11328464" cy="4873591"/>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8" name="Content Placeholder 8">
            <a:extLst>
              <a:ext uri="{FF2B5EF4-FFF2-40B4-BE49-F238E27FC236}">
                <a16:creationId xmlns:a16="http://schemas.microsoft.com/office/drawing/2014/main" id="{59687703-8234-A14A-8608-6520E784BAFA}"/>
              </a:ext>
            </a:extLst>
          </p:cNvPr>
          <p:cNvSpPr txBox="1">
            <a:spLocks/>
          </p:cNvSpPr>
          <p:nvPr/>
        </p:nvSpPr>
        <p:spPr>
          <a:xfrm>
            <a:off x="813803" y="1025227"/>
            <a:ext cx="2488955" cy="147248"/>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sp>
        <p:nvSpPr>
          <p:cNvPr id="22" name="Title 1">
            <a:extLst>
              <a:ext uri="{FF2B5EF4-FFF2-40B4-BE49-F238E27FC236}">
                <a16:creationId xmlns:a16="http://schemas.microsoft.com/office/drawing/2014/main" id="{0966DE3A-4527-8F48-AD65-5C256B46BFA6}"/>
              </a:ext>
            </a:extLst>
          </p:cNvPr>
          <p:cNvSpPr txBox="1">
            <a:spLocks/>
          </p:cNvSpPr>
          <p:nvPr/>
        </p:nvSpPr>
        <p:spPr>
          <a:xfrm>
            <a:off x="692202" y="611124"/>
            <a:ext cx="2721956"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Remember…</a:t>
            </a:r>
          </a:p>
        </p:txBody>
      </p:sp>
      <p:sp>
        <p:nvSpPr>
          <p:cNvPr id="23" name="Title 1">
            <a:extLst>
              <a:ext uri="{FF2B5EF4-FFF2-40B4-BE49-F238E27FC236}">
                <a16:creationId xmlns:a16="http://schemas.microsoft.com/office/drawing/2014/main" id="{8B6A32ED-E085-7F4C-93AF-58D0BA5ADBEE}"/>
              </a:ext>
            </a:extLst>
          </p:cNvPr>
          <p:cNvSpPr txBox="1">
            <a:spLocks/>
          </p:cNvSpPr>
          <p:nvPr/>
        </p:nvSpPr>
        <p:spPr>
          <a:xfrm>
            <a:off x="692201" y="2043652"/>
            <a:ext cx="9831420" cy="262160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800" dirty="0">
                <a:solidFill>
                  <a:schemeClr val="dk1"/>
                </a:solidFill>
                <a:latin typeface="Overpass Mono" pitchFamily="49" charset="77"/>
                <a:ea typeface="Calibri"/>
                <a:cs typeface="Calibri"/>
                <a:sym typeface="Calibri"/>
              </a:rPr>
              <a:t>The Information Commissioner’s Office (ICO) is here for you.</a:t>
            </a:r>
          </a:p>
        </p:txBody>
      </p:sp>
      <p:grpSp>
        <p:nvGrpSpPr>
          <p:cNvPr id="2" name="Group 1">
            <a:extLst>
              <a:ext uri="{FF2B5EF4-FFF2-40B4-BE49-F238E27FC236}">
                <a16:creationId xmlns:a16="http://schemas.microsoft.com/office/drawing/2014/main" id="{C54790B6-2546-AB45-B7DC-4C94D9DEC920}"/>
              </a:ext>
            </a:extLst>
          </p:cNvPr>
          <p:cNvGrpSpPr/>
          <p:nvPr/>
        </p:nvGrpSpPr>
        <p:grpSpPr>
          <a:xfrm>
            <a:off x="6128084" y="3351581"/>
            <a:ext cx="7608281" cy="4172166"/>
            <a:chOff x="57895" y="5006258"/>
            <a:chExt cx="7608281" cy="4172166"/>
          </a:xfrm>
        </p:grpSpPr>
        <p:sp>
          <p:nvSpPr>
            <p:cNvPr id="26" name="Rectangle 25">
              <a:extLst>
                <a:ext uri="{FF2B5EF4-FFF2-40B4-BE49-F238E27FC236}">
                  <a16:creationId xmlns:a16="http://schemas.microsoft.com/office/drawing/2014/main" id="{7FE03137-C145-7E4C-B399-FE3B91D6129D}"/>
                </a:ext>
              </a:extLst>
            </p:cNvPr>
            <p:cNvSpPr/>
            <p:nvPr/>
          </p:nvSpPr>
          <p:spPr>
            <a:xfrm>
              <a:off x="57895" y="5255103"/>
              <a:ext cx="7359437" cy="3923321"/>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4" name="Title 1">
              <a:extLst>
                <a:ext uri="{FF2B5EF4-FFF2-40B4-BE49-F238E27FC236}">
                  <a16:creationId xmlns:a16="http://schemas.microsoft.com/office/drawing/2014/main" id="{744D2E8C-5C40-F243-840A-A0CF329E3B15}"/>
                </a:ext>
              </a:extLst>
            </p:cNvPr>
            <p:cNvSpPr txBox="1">
              <a:spLocks/>
            </p:cNvSpPr>
            <p:nvPr/>
          </p:nvSpPr>
          <p:spPr>
            <a:xfrm>
              <a:off x="908996" y="6097467"/>
              <a:ext cx="5766268" cy="225904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600" dirty="0">
                  <a:solidFill>
                    <a:schemeClr val="dk1"/>
                  </a:solidFill>
                  <a:latin typeface="Overpass Mono" pitchFamily="49" charset="77"/>
                  <a:ea typeface="Calibri"/>
                  <a:cs typeface="Calibri"/>
                  <a:sym typeface="Calibri"/>
                </a:rPr>
                <a:t>If you have any questions about your personal data or want to report something that doesn’t feel right go to </a:t>
              </a:r>
              <a:r>
                <a:rPr lang="en-GB" sz="2600" b="1" dirty="0">
                  <a:solidFill>
                    <a:srgbClr val="019967"/>
                  </a:solidFill>
                  <a:latin typeface="Overpass Mono" pitchFamily="49" charset="77"/>
                  <a:ea typeface="Calibri"/>
                  <a:cs typeface="Calibri"/>
                  <a:sym typeface="Calibri"/>
                </a:rPr>
                <a:t>https://</a:t>
              </a:r>
              <a:r>
                <a:rPr lang="en-GB" sz="2600" b="1" dirty="0" err="1">
                  <a:solidFill>
                    <a:srgbClr val="019967"/>
                  </a:solidFill>
                  <a:latin typeface="Overpass Mono" pitchFamily="49" charset="77"/>
                  <a:ea typeface="Calibri"/>
                  <a:cs typeface="Calibri"/>
                  <a:sym typeface="Calibri"/>
                </a:rPr>
                <a:t>ico.org.uk</a:t>
              </a:r>
              <a:endParaRPr lang="en-GB" sz="2600" dirty="0">
                <a:solidFill>
                  <a:schemeClr val="dk1"/>
                </a:solidFill>
                <a:latin typeface="Overpass Mono" pitchFamily="49" charset="77"/>
                <a:ea typeface="Calibri"/>
                <a:cs typeface="Calibri"/>
                <a:sym typeface="Calibri"/>
              </a:endParaRPr>
            </a:p>
          </p:txBody>
        </p:sp>
        <p:grpSp>
          <p:nvGrpSpPr>
            <p:cNvPr id="30" name="Group 29">
              <a:extLst>
                <a:ext uri="{FF2B5EF4-FFF2-40B4-BE49-F238E27FC236}">
                  <a16:creationId xmlns:a16="http://schemas.microsoft.com/office/drawing/2014/main" id="{DC1F39A9-1D72-8C4D-BE09-3AFBFCE01D6F}"/>
                </a:ext>
              </a:extLst>
            </p:cNvPr>
            <p:cNvGrpSpPr/>
            <p:nvPr/>
          </p:nvGrpSpPr>
          <p:grpSpPr>
            <a:xfrm>
              <a:off x="7168488" y="5006258"/>
              <a:ext cx="497688" cy="497689"/>
              <a:chOff x="15025689" y="1401052"/>
              <a:chExt cx="497688" cy="497689"/>
            </a:xfrm>
          </p:grpSpPr>
          <p:sp>
            <p:nvSpPr>
              <p:cNvPr id="31" name="Oval 30">
                <a:extLst>
                  <a:ext uri="{FF2B5EF4-FFF2-40B4-BE49-F238E27FC236}">
                    <a16:creationId xmlns:a16="http://schemas.microsoft.com/office/drawing/2014/main" id="{09C35B71-F2AB-0B47-95DC-A8604E50661C}"/>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3">
                <a:extLst>
                  <a:ext uri="{FF2B5EF4-FFF2-40B4-BE49-F238E27FC236}">
                    <a16:creationId xmlns:a16="http://schemas.microsoft.com/office/drawing/2014/main" id="{C5306F00-8524-BC4E-A9E8-0BED23D39718}"/>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spTree>
    <p:extLst>
      <p:ext uri="{BB962C8B-B14F-4D97-AF65-F5344CB8AC3E}">
        <p14:creationId xmlns:p14="http://schemas.microsoft.com/office/powerpoint/2010/main" val="190080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Google Shape;93;p1">
            <a:extLst>
              <a:ext uri="{FF2B5EF4-FFF2-40B4-BE49-F238E27FC236}">
                <a16:creationId xmlns:a16="http://schemas.microsoft.com/office/drawing/2014/main" id="{73853C49-419C-404F-96CF-D81673511831}"/>
              </a:ext>
            </a:extLst>
          </p:cNvPr>
          <p:cNvSpPr txBox="1">
            <a:spLocks/>
          </p:cNvSpPr>
          <p:nvPr/>
        </p:nvSpPr>
        <p:spPr>
          <a:xfrm>
            <a:off x="1417321" y="145617"/>
            <a:ext cx="12048113" cy="1518117"/>
          </a:xfrm>
          <a:prstGeom prst="rect">
            <a:avLst/>
          </a:prstGeom>
          <a:noFill/>
          <a:ln>
            <a:noFill/>
          </a:ln>
        </p:spPr>
        <p:txBody>
          <a:bodyPr spcFirstLastPara="1" wrap="square" lIns="35700" tIns="35700" rIns="35700" bIns="35700" anchor="ctr" anchorCtr="0">
            <a:noAutofit/>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spcBef>
                <a:spcPts val="0"/>
              </a:spcBef>
              <a:buSzPts val="6600"/>
            </a:pPr>
            <a:r>
              <a:rPr lang="en-GB" sz="3600" b="1" dirty="0">
                <a:ea typeface="Calibri"/>
                <a:cs typeface="Calibri"/>
                <a:sym typeface="Calibri"/>
              </a:rPr>
              <a:t>My Personal Data (England)</a:t>
            </a:r>
          </a:p>
        </p:txBody>
      </p:sp>
      <p:sp>
        <p:nvSpPr>
          <p:cNvPr id="5" name="Google Shape;94;p1">
            <a:extLst>
              <a:ext uri="{FF2B5EF4-FFF2-40B4-BE49-F238E27FC236}">
                <a16:creationId xmlns:a16="http://schemas.microsoft.com/office/drawing/2014/main" id="{C7C6DA2A-C266-4748-A17E-C43D194D4486}"/>
              </a:ext>
            </a:extLst>
          </p:cNvPr>
          <p:cNvSpPr/>
          <p:nvPr/>
        </p:nvSpPr>
        <p:spPr>
          <a:xfrm>
            <a:off x="1388745" y="1373832"/>
            <a:ext cx="11608798" cy="1908174"/>
          </a:xfrm>
          <a:prstGeom prst="rect">
            <a:avLst/>
          </a:prstGeom>
          <a:noFill/>
          <a:ln>
            <a:noFill/>
          </a:ln>
        </p:spPr>
        <p:txBody>
          <a:bodyPr spcFirstLastPara="1" wrap="square" lIns="91425" tIns="45700" rIns="91425" bIns="45700" anchor="t" anchorCtr="0">
            <a:spAutoFit/>
          </a:bodyPr>
          <a:lstStyle/>
          <a:p>
            <a:pPr lvl="0">
              <a:lnSpc>
                <a:spcPct val="117999"/>
              </a:lnSpc>
            </a:pPr>
            <a:r>
              <a:rPr lang="en-GB" sz="2000" dirty="0">
                <a:solidFill>
                  <a:schemeClr val="dk1"/>
                </a:solidFill>
                <a:latin typeface="Calibri" panose="020F0502020204030204" pitchFamily="34" charset="0"/>
                <a:ea typeface="Calibri"/>
                <a:cs typeface="Calibri" panose="020F0502020204030204" pitchFamily="34" charset="0"/>
                <a:sym typeface="Calibri"/>
              </a:rPr>
              <a:t>This lesson aims to make pupils aware of what personal data is, how it is collected and how it is used.</a:t>
            </a:r>
          </a:p>
          <a:p>
            <a:pPr lvl="0">
              <a:lnSpc>
                <a:spcPct val="117999"/>
              </a:lnSpc>
            </a:pPr>
            <a:r>
              <a:rPr lang="en-GB" sz="2000" dirty="0">
                <a:solidFill>
                  <a:schemeClr val="dk1"/>
                </a:solidFill>
                <a:latin typeface="Calibri" panose="020F0502020204030204" pitchFamily="34" charset="0"/>
                <a:ea typeface="Calibri"/>
                <a:cs typeface="Calibri" panose="020F0502020204030204" pitchFamily="34" charset="0"/>
                <a:sym typeface="Calibri"/>
              </a:rPr>
              <a:t>It can be used as a standalone session or with the follow-up session, </a:t>
            </a:r>
            <a:r>
              <a:rPr lang="en-GB" sz="2000" b="1" dirty="0">
                <a:solidFill>
                  <a:schemeClr val="dk1"/>
                </a:solidFill>
                <a:latin typeface="Calibri" panose="020F0502020204030204" pitchFamily="34" charset="0"/>
                <a:ea typeface="Calibri"/>
                <a:cs typeface="Calibri" panose="020F0502020204030204" pitchFamily="34" charset="0"/>
                <a:sym typeface="Calibri"/>
              </a:rPr>
              <a:t>Staying Private on Social Media. </a:t>
            </a:r>
            <a:endParaRPr lang="en-GB" sz="2000" dirty="0">
              <a:latin typeface="Calibri" panose="020F0502020204030204" pitchFamily="34" charset="0"/>
              <a:cs typeface="Calibri" panose="020F0502020204030204" pitchFamily="34" charset="0"/>
            </a:endParaRPr>
          </a:p>
          <a:p>
            <a:pPr lvl="0">
              <a:lnSpc>
                <a:spcPct val="117999"/>
              </a:lnSpc>
            </a:pPr>
            <a:endParaRPr lang="en-GB" sz="2000" b="1" dirty="0">
              <a:solidFill>
                <a:schemeClr val="dk1"/>
              </a:solidFill>
              <a:latin typeface="Calibri" panose="020F0502020204030204" pitchFamily="34" charset="0"/>
              <a:ea typeface="Calibri"/>
              <a:cs typeface="Calibri" panose="020F0502020204030204" pitchFamily="34" charset="0"/>
              <a:sym typeface="Calibri"/>
            </a:endParaRPr>
          </a:p>
          <a:p>
            <a:pPr lvl="0">
              <a:lnSpc>
                <a:spcPct val="117999"/>
              </a:lnSpc>
            </a:pPr>
            <a:endParaRPr lang="en-GB" sz="2000" b="1" dirty="0">
              <a:solidFill>
                <a:schemeClr val="dk1"/>
              </a:solidFill>
              <a:latin typeface="Calibri" panose="020F0502020204030204" pitchFamily="34" charset="0"/>
              <a:ea typeface="Calibri"/>
              <a:cs typeface="Calibri" panose="020F0502020204030204" pitchFamily="34" charset="0"/>
              <a:sym typeface="Calibri"/>
            </a:endParaRPr>
          </a:p>
          <a:p>
            <a:pPr lvl="0">
              <a:lnSpc>
                <a:spcPct val="117999"/>
              </a:lnSpc>
            </a:pPr>
            <a:endParaRPr lang="en-GB" sz="2000" b="1"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6" name="Google Shape;95;p1">
            <a:extLst>
              <a:ext uri="{FF2B5EF4-FFF2-40B4-BE49-F238E27FC236}">
                <a16:creationId xmlns:a16="http://schemas.microsoft.com/office/drawing/2014/main" id="{ED953ADB-1455-3F41-9833-72831C65ED52}"/>
              </a:ext>
            </a:extLst>
          </p:cNvPr>
          <p:cNvSpPr txBox="1"/>
          <p:nvPr/>
        </p:nvSpPr>
        <p:spPr>
          <a:xfrm>
            <a:off x="8531242" y="2679795"/>
            <a:ext cx="6858813" cy="6173444"/>
          </a:xfrm>
          <a:prstGeom prst="rect">
            <a:avLst/>
          </a:prstGeom>
          <a:noFill/>
          <a:ln>
            <a:noFill/>
          </a:ln>
        </p:spPr>
        <p:txBody>
          <a:bodyPr spcFirstLastPara="1" wrap="square" lIns="91425" tIns="45700" rIns="91425" bIns="45700" anchor="t" anchorCtr="0">
            <a:spAutoFit/>
          </a:bodyPr>
          <a:lstStyle/>
          <a:p>
            <a:pPr lvl="0">
              <a:lnSpc>
                <a:spcPts val="1500"/>
              </a:lnSpc>
              <a:spcAft>
                <a:spcPts val="1000"/>
              </a:spcAft>
              <a:buSzPct val="100000"/>
            </a:pPr>
            <a:r>
              <a:rPr lang="en-GB" sz="1400" b="1" dirty="0">
                <a:solidFill>
                  <a:schemeClr val="dk1"/>
                </a:solidFill>
                <a:latin typeface="Calibri" panose="020F0502020204030204" pitchFamily="34" charset="0"/>
                <a:ea typeface="Century Gothic"/>
                <a:cs typeface="Calibri" panose="020F0502020204030204" pitchFamily="34" charset="0"/>
                <a:sym typeface="Century Gothic"/>
              </a:rPr>
              <a:t>Curriculum Links :</a:t>
            </a:r>
          </a:p>
          <a:p>
            <a:r>
              <a:rPr lang="en-GB" sz="1400" b="1" dirty="0"/>
              <a:t>PSHE - KS2</a:t>
            </a:r>
          </a:p>
          <a:p>
            <a:r>
              <a:rPr lang="en-GB" sz="1400" b="1" dirty="0"/>
              <a:t>H37. </a:t>
            </a:r>
            <a:r>
              <a:rPr lang="en-GB" sz="1400" dirty="0"/>
              <a:t>reasons for following and complying with regulations and restrictions (including age restrictions); how they promote personal safety and wellbeing with reference to social media, television programmes, films, games and online gaming </a:t>
            </a:r>
          </a:p>
          <a:p>
            <a:br>
              <a:rPr lang="en-GB" sz="1400" dirty="0"/>
            </a:br>
            <a:r>
              <a:rPr lang="en-GB" sz="1400" b="1" dirty="0"/>
              <a:t>L11. </a:t>
            </a:r>
            <a:r>
              <a:rPr lang="en-GB" sz="1400" dirty="0"/>
              <a:t>recognise ways in which the internet and social media can be used both positively and negatively </a:t>
            </a:r>
          </a:p>
          <a:p>
            <a:br>
              <a:rPr lang="en-GB" sz="1400" dirty="0"/>
            </a:br>
            <a:r>
              <a:rPr lang="en-GB" sz="1400" b="1" dirty="0"/>
              <a:t>L13. </a:t>
            </a:r>
            <a:r>
              <a:rPr lang="en-GB" sz="1400" dirty="0"/>
              <a:t>about some of the different ways information and data is shared and used online, including for commercial purposes </a:t>
            </a:r>
          </a:p>
          <a:p>
            <a:br>
              <a:rPr lang="en-GB" sz="1400" dirty="0"/>
            </a:br>
            <a:r>
              <a:rPr lang="en-GB" sz="1400" b="1" dirty="0"/>
              <a:t>L14. </a:t>
            </a:r>
            <a:r>
              <a:rPr lang="en-GB" sz="1400" dirty="0"/>
              <a:t>about how information on the internet is ranked, selected and targeted at specific individuals and groups; that connected devices can share information </a:t>
            </a:r>
          </a:p>
          <a:p>
            <a:br>
              <a:rPr lang="en-GB" sz="1400" b="1" dirty="0"/>
            </a:br>
            <a:r>
              <a:rPr lang="en-GB" sz="1400" b="1" dirty="0"/>
              <a:t>DFE RSE and Health Guidance:</a:t>
            </a:r>
          </a:p>
          <a:p>
            <a:r>
              <a:rPr lang="en-GB" sz="1400" dirty="0"/>
              <a:t>Pupils should know: </a:t>
            </a:r>
          </a:p>
          <a:p>
            <a:pPr marL="285750" indent="-285750">
              <a:buFont typeface="Arial" panose="020B0604020202020204" pitchFamily="34" charset="0"/>
              <a:buChar char="•"/>
            </a:pPr>
            <a:r>
              <a:rPr lang="en-GB" sz="1400" dirty="0"/>
              <a:t>how information and data is shared and used online.</a:t>
            </a:r>
          </a:p>
          <a:p>
            <a:endParaRPr lang="en-GB" sz="1400" dirty="0">
              <a:effectLst/>
            </a:endParaRPr>
          </a:p>
          <a:p>
            <a:pPr>
              <a:lnSpc>
                <a:spcPts val="1500"/>
              </a:lnSpc>
              <a:spcAft>
                <a:spcPts val="1000"/>
              </a:spcAft>
            </a:pPr>
            <a:r>
              <a:rPr lang="en-GB" sz="1400" b="1" dirty="0"/>
              <a:t>Ofsted personal development judgement</a:t>
            </a:r>
          </a:p>
          <a:p>
            <a:pPr>
              <a:lnSpc>
                <a:spcPts val="1500"/>
              </a:lnSpc>
              <a:spcAft>
                <a:spcPts val="1000"/>
              </a:spcAft>
            </a:pPr>
            <a:r>
              <a:rPr lang="en-GB" sz="1400" dirty="0"/>
              <a:t>Schools support pupils to develop in many diverse aspects of life including:</a:t>
            </a:r>
          </a:p>
          <a:p>
            <a:pPr marL="285750" indent="-285750">
              <a:lnSpc>
                <a:spcPts val="1500"/>
              </a:lnSpc>
              <a:spcAft>
                <a:spcPts val="1000"/>
              </a:spcAft>
              <a:buFont typeface="Arial" panose="020B0604020202020204" pitchFamily="34" charset="0"/>
              <a:buChar char="•"/>
            </a:pPr>
            <a:r>
              <a:rPr lang="en-GB" sz="1400" dirty="0"/>
              <a:t>enabling pupils to recognise online and offline risks to their well-being and making them aware of the support available to them </a:t>
            </a:r>
          </a:p>
          <a:p>
            <a:pPr marL="285750" indent="-285750">
              <a:lnSpc>
                <a:spcPts val="1500"/>
              </a:lnSpc>
              <a:spcAft>
                <a:spcPts val="1000"/>
              </a:spcAft>
              <a:buFont typeface="Arial" panose="020B0604020202020204" pitchFamily="34" charset="0"/>
              <a:buChar char="•"/>
            </a:pPr>
            <a:r>
              <a:rPr lang="en-GB" sz="1400" dirty="0"/>
              <a:t>enabling pupils to recognise the dangers of inappropriate use of mobile technology and social media </a:t>
            </a:r>
            <a:endParaRPr lang="en-GB" sz="1400" dirty="0">
              <a:effectLst/>
            </a:endParaRPr>
          </a:p>
        </p:txBody>
      </p:sp>
      <p:sp>
        <p:nvSpPr>
          <p:cNvPr id="7" name="Google Shape;96;p1">
            <a:extLst>
              <a:ext uri="{FF2B5EF4-FFF2-40B4-BE49-F238E27FC236}">
                <a16:creationId xmlns:a16="http://schemas.microsoft.com/office/drawing/2014/main" id="{106BD6F0-BB2D-544A-B94C-DE8C25DEEA6B}"/>
              </a:ext>
            </a:extLst>
          </p:cNvPr>
          <p:cNvSpPr txBox="1"/>
          <p:nvPr/>
        </p:nvSpPr>
        <p:spPr>
          <a:xfrm>
            <a:off x="1370012" y="2679794"/>
            <a:ext cx="6309025" cy="5868233"/>
          </a:xfrm>
          <a:prstGeom prst="rect">
            <a:avLst/>
          </a:prstGeom>
          <a:noFill/>
          <a:ln>
            <a:noFill/>
          </a:ln>
        </p:spPr>
        <p:txBody>
          <a:bodyPr spcFirstLastPara="1" wrap="square" lIns="91425" tIns="45700" rIns="91425" bIns="45700" anchor="t" anchorCtr="0">
            <a:spAutoFit/>
          </a:bodyPr>
          <a:lstStyle/>
          <a:p>
            <a:pPr lvl="0">
              <a:lnSpc>
                <a:spcPts val="1500"/>
              </a:lnSpc>
              <a:spcAft>
                <a:spcPts val="1000"/>
              </a:spcAft>
              <a:buSzPct val="100000"/>
            </a:pPr>
            <a:r>
              <a:rPr lang="en-GB" sz="1400" dirty="0">
                <a:solidFill>
                  <a:schemeClr val="dk1"/>
                </a:solidFill>
                <a:ea typeface="Century Gothic"/>
                <a:cs typeface="Century Gothic"/>
                <a:sym typeface="Century Gothic"/>
              </a:rPr>
              <a:t>Age: 9-11 </a:t>
            </a:r>
          </a:p>
          <a:p>
            <a:pPr lvl="0">
              <a:lnSpc>
                <a:spcPts val="1500"/>
              </a:lnSpc>
              <a:spcAft>
                <a:spcPts val="1000"/>
              </a:spcAft>
              <a:buSzPct val="100000"/>
            </a:pPr>
            <a:r>
              <a:rPr lang="en-GB" sz="1400" dirty="0">
                <a:solidFill>
                  <a:schemeClr val="dk1"/>
                </a:solidFill>
                <a:ea typeface="Century Gothic"/>
                <a:cs typeface="Century Gothic"/>
                <a:sym typeface="Century Gothic"/>
              </a:rPr>
              <a:t>Timing: 50-60 mins</a:t>
            </a:r>
          </a:p>
          <a:p>
            <a:pPr marL="0" marR="0" lvl="0" indent="0" algn="l" rtl="0">
              <a:lnSpc>
                <a:spcPts val="1500"/>
              </a:lnSpc>
              <a:spcBef>
                <a:spcPts val="0"/>
              </a:spcBef>
              <a:spcAft>
                <a:spcPts val="1000"/>
              </a:spcAft>
              <a:buSzPct val="100000"/>
              <a:buNone/>
            </a:pPr>
            <a:endParaRPr lang="en-GB" sz="1400" dirty="0">
              <a:solidFill>
                <a:schemeClr val="dk1"/>
              </a:solidFill>
              <a:ea typeface="Century Gothic"/>
              <a:cs typeface="Century Gothic"/>
              <a:sym typeface="Century Gothic"/>
            </a:endParaRPr>
          </a:p>
          <a:p>
            <a:pPr marL="0" marR="0" lvl="0" indent="0" algn="l" rtl="0">
              <a:lnSpc>
                <a:spcPts val="1500"/>
              </a:lnSpc>
              <a:spcBef>
                <a:spcPts val="0"/>
              </a:spcBef>
              <a:spcAft>
                <a:spcPts val="1000"/>
              </a:spcAft>
              <a:buSzPct val="100000"/>
              <a:buNone/>
            </a:pPr>
            <a:r>
              <a:rPr lang="en-GB" sz="1400" b="1" dirty="0">
                <a:solidFill>
                  <a:schemeClr val="dk1"/>
                </a:solidFill>
                <a:ea typeface="Century Gothic"/>
                <a:cs typeface="Century Gothic"/>
                <a:sym typeface="Century Gothic"/>
              </a:rPr>
              <a:t>Learning objectives:</a:t>
            </a:r>
          </a:p>
          <a:p>
            <a:pPr lvl="0">
              <a:lnSpc>
                <a:spcPts val="1500"/>
              </a:lnSpc>
              <a:spcAft>
                <a:spcPts val="1000"/>
              </a:spcAft>
              <a:buSzPct val="100000"/>
            </a:pPr>
            <a:r>
              <a:rPr lang="en-GB" sz="1400" dirty="0">
                <a:solidFill>
                  <a:schemeClr val="dk1"/>
                </a:solidFill>
                <a:ea typeface="Century Gothic"/>
                <a:cs typeface="Century Gothic"/>
                <a:sym typeface="Century Gothic"/>
              </a:rPr>
              <a:t>Students will learn:</a:t>
            </a:r>
            <a:endParaRPr lang="en-GB" sz="1400" dirty="0"/>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what personal data is </a:t>
            </a:r>
            <a:endParaRPr lang="en-GB" sz="1400" dirty="0"/>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examples of personal data</a:t>
            </a: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how personal data can be used</a:t>
            </a:r>
            <a:endParaRPr lang="en-GB" sz="1400" dirty="0"/>
          </a:p>
          <a:p>
            <a:pPr marL="285750" indent="-285750">
              <a:buFont typeface="Arial" panose="020B0604020202020204" pitchFamily="34" charset="0"/>
              <a:buChar char="•"/>
            </a:pPr>
            <a:endParaRPr lang="en-GB" sz="1400" b="1" dirty="0">
              <a:solidFill>
                <a:schemeClr val="dk1"/>
              </a:solidFill>
              <a:ea typeface="Century Gothic"/>
              <a:cs typeface="Century Gothic"/>
              <a:sym typeface="Century Gothic"/>
            </a:endParaRPr>
          </a:p>
          <a:p>
            <a:r>
              <a:rPr lang="en-GB" sz="1400" b="1" dirty="0">
                <a:solidFill>
                  <a:schemeClr val="dk1"/>
                </a:solidFill>
                <a:ea typeface="Century Gothic"/>
                <a:cs typeface="Century Gothic"/>
                <a:sym typeface="Century Gothic"/>
              </a:rPr>
              <a:t>Guidance for teaching:</a:t>
            </a:r>
            <a:br>
              <a:rPr lang="en-GB" sz="1400" b="1" dirty="0">
                <a:solidFill>
                  <a:schemeClr val="dk1"/>
                </a:solidFill>
                <a:ea typeface="Century Gothic"/>
                <a:cs typeface="Century Gothic"/>
                <a:sym typeface="Century Gothic"/>
              </a:rPr>
            </a:br>
            <a:endParaRPr lang="en-GB" sz="1400" dirty="0"/>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Take time to set clear ground-rules around listening, respect and not using personal or sensitive examples. </a:t>
            </a: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Create a positive classroom culture where students feel able to ask questions and also have the right to pass if they don’t feel comfortable answering a question. </a:t>
            </a: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Ensure you are familiar with your schools safeguarding policy and procedures, including what do if a student makes a disclosure. </a:t>
            </a:r>
            <a:r>
              <a:rPr lang="en-GB" sz="1400" dirty="0">
                <a:solidFill>
                  <a:schemeClr val="dk1"/>
                </a:solidFill>
                <a:ea typeface="Century Gothic"/>
                <a:cs typeface="Century Gothic"/>
                <a:sym typeface="Century Gothic"/>
                <a:hlinkClick r:id="rId3"/>
              </a:rPr>
              <a:t>Find more information here.</a:t>
            </a:r>
            <a:endParaRPr lang="en-GB" sz="1400" dirty="0">
              <a:solidFill>
                <a:schemeClr val="dk1"/>
              </a:solidFill>
              <a:ea typeface="Century Gothic"/>
              <a:cs typeface="Century Gothic"/>
              <a:sym typeface="Century Gothic"/>
            </a:endParaRP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Also ensure that  any other whole school policies are followed such as e-safety.</a:t>
            </a:r>
          </a:p>
          <a:p>
            <a:pPr marL="334861" lvl="0" indent="-285750">
              <a:lnSpc>
                <a:spcPts val="1500"/>
              </a:lnSpc>
              <a:spcAft>
                <a:spcPts val="1000"/>
              </a:spcAft>
              <a:buClr>
                <a:schemeClr val="dk1"/>
              </a:buClr>
              <a:buSzPct val="100000"/>
              <a:buFont typeface="Arial" panose="020B0604020202020204" pitchFamily="34" charset="0"/>
              <a:buChar char="•"/>
            </a:pPr>
            <a:endParaRPr lang="en-GB" sz="1400" dirty="0">
              <a:solidFill>
                <a:schemeClr val="dk1"/>
              </a:solidFill>
              <a:ea typeface="Century Gothic"/>
              <a:cs typeface="Century Gothic"/>
              <a:sym typeface="Century Gothic"/>
            </a:endParaRPr>
          </a:p>
        </p:txBody>
      </p:sp>
    </p:spTree>
    <p:extLst>
      <p:ext uri="{BB962C8B-B14F-4D97-AF65-F5344CB8AC3E}">
        <p14:creationId xmlns:p14="http://schemas.microsoft.com/office/powerpoint/2010/main" val="2864891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4AE1-015C-2444-BB1D-39A1298ED0FB}"/>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Personal Data - What’s it all about? </a:t>
            </a:r>
            <a:endParaRPr lang="en-US" sz="3600" b="1" dirty="0"/>
          </a:p>
        </p:txBody>
      </p:sp>
      <p:grpSp>
        <p:nvGrpSpPr>
          <p:cNvPr id="23" name="Group 22">
            <a:extLst>
              <a:ext uri="{FF2B5EF4-FFF2-40B4-BE49-F238E27FC236}">
                <a16:creationId xmlns:a16="http://schemas.microsoft.com/office/drawing/2014/main" id="{466EE173-D8ED-C74E-B39A-51D577094318}"/>
              </a:ext>
            </a:extLst>
          </p:cNvPr>
          <p:cNvGrpSpPr/>
          <p:nvPr/>
        </p:nvGrpSpPr>
        <p:grpSpPr>
          <a:xfrm>
            <a:off x="793799" y="1812005"/>
            <a:ext cx="5995407" cy="2253964"/>
            <a:chOff x="692199" y="1719560"/>
            <a:chExt cx="5995407" cy="2253964"/>
          </a:xfrm>
        </p:grpSpPr>
        <p:sp>
          <p:nvSpPr>
            <p:cNvPr id="13" name="Rectangle 12">
              <a:extLst>
                <a:ext uri="{FF2B5EF4-FFF2-40B4-BE49-F238E27FC236}">
                  <a16:creationId xmlns:a16="http://schemas.microsoft.com/office/drawing/2014/main" id="{12EA73A3-177B-B441-AD9E-7A43C8C290E8}"/>
                </a:ext>
              </a:extLst>
            </p:cNvPr>
            <p:cNvSpPr/>
            <p:nvPr/>
          </p:nvSpPr>
          <p:spPr>
            <a:xfrm>
              <a:off x="692199" y="1968404"/>
              <a:ext cx="5721345" cy="1754692"/>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4" name="Content Placeholder 3">
              <a:extLst>
                <a:ext uri="{FF2B5EF4-FFF2-40B4-BE49-F238E27FC236}">
                  <a16:creationId xmlns:a16="http://schemas.microsoft.com/office/drawing/2014/main" id="{F00D9C9C-E0E3-214F-8FC8-2E85CF142113}"/>
                </a:ext>
              </a:extLst>
            </p:cNvPr>
            <p:cNvSpPr txBox="1">
              <a:spLocks/>
            </p:cNvSpPr>
            <p:nvPr/>
          </p:nvSpPr>
          <p:spPr>
            <a:xfrm>
              <a:off x="946860" y="2355271"/>
              <a:ext cx="5352340" cy="1618253"/>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lgn="l"/>
              <a:r>
                <a:rPr lang="en-GB" sz="2800" b="1" dirty="0">
                  <a:solidFill>
                    <a:schemeClr val="bg1"/>
                  </a:solidFill>
                </a:rPr>
                <a:t>Learning objectives</a:t>
              </a:r>
            </a:p>
            <a:p>
              <a:pPr lvl="3" algn="l"/>
              <a:r>
                <a:rPr lang="en-GB" sz="2800" b="1" dirty="0">
                  <a:solidFill>
                    <a:schemeClr val="bg1"/>
                  </a:solidFill>
                </a:rPr>
                <a:t>Pupils will learn:</a:t>
              </a:r>
            </a:p>
          </p:txBody>
        </p:sp>
        <p:grpSp>
          <p:nvGrpSpPr>
            <p:cNvPr id="19" name="Group 18">
              <a:extLst>
                <a:ext uri="{FF2B5EF4-FFF2-40B4-BE49-F238E27FC236}">
                  <a16:creationId xmlns:a16="http://schemas.microsoft.com/office/drawing/2014/main" id="{A09D449A-7E82-E243-91A5-158EF9CDE0A0}"/>
                </a:ext>
              </a:extLst>
            </p:cNvPr>
            <p:cNvGrpSpPr/>
            <p:nvPr/>
          </p:nvGrpSpPr>
          <p:grpSpPr>
            <a:xfrm>
              <a:off x="6189918" y="1719560"/>
              <a:ext cx="497688" cy="572154"/>
              <a:chOff x="11686007" y="2781334"/>
              <a:chExt cx="497688" cy="572154"/>
            </a:xfrm>
          </p:grpSpPr>
          <p:sp>
            <p:nvSpPr>
              <p:cNvPr id="16" name="Oval 15">
                <a:extLst>
                  <a:ext uri="{FF2B5EF4-FFF2-40B4-BE49-F238E27FC236}">
                    <a16:creationId xmlns:a16="http://schemas.microsoft.com/office/drawing/2014/main" id="{B71E4A32-3C8C-5347-8027-893EE62E3CB9}"/>
                  </a:ext>
                </a:extLst>
              </p:cNvPr>
              <p:cNvSpPr/>
              <p:nvPr/>
            </p:nvSpPr>
            <p:spPr>
              <a:xfrm>
                <a:off x="11686007" y="2781334"/>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3">
                <a:extLst>
                  <a:ext uri="{FF2B5EF4-FFF2-40B4-BE49-F238E27FC236}">
                    <a16:creationId xmlns:a16="http://schemas.microsoft.com/office/drawing/2014/main" id="{D747D7F0-2C27-8E44-B39B-0D99309B5309}"/>
                  </a:ext>
                </a:extLst>
              </p:cNvPr>
              <p:cNvSpPr txBox="1">
                <a:spLocks/>
              </p:cNvSpPr>
              <p:nvPr/>
            </p:nvSpPr>
            <p:spPr>
              <a:xfrm>
                <a:off x="11810579" y="2829060"/>
                <a:ext cx="238616" cy="52442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6" name="Group 5">
            <a:extLst>
              <a:ext uri="{FF2B5EF4-FFF2-40B4-BE49-F238E27FC236}">
                <a16:creationId xmlns:a16="http://schemas.microsoft.com/office/drawing/2014/main" id="{D4AF6390-E3D4-454E-AD54-C1C97F4C00D6}"/>
              </a:ext>
            </a:extLst>
          </p:cNvPr>
          <p:cNvGrpSpPr/>
          <p:nvPr/>
        </p:nvGrpSpPr>
        <p:grpSpPr>
          <a:xfrm>
            <a:off x="1313155" y="4534091"/>
            <a:ext cx="4044850" cy="3500635"/>
            <a:chOff x="1313155" y="4534091"/>
            <a:chExt cx="4044850" cy="3500635"/>
          </a:xfrm>
        </p:grpSpPr>
        <p:sp>
          <p:nvSpPr>
            <p:cNvPr id="25" name="Rectangle 24">
              <a:extLst>
                <a:ext uri="{FF2B5EF4-FFF2-40B4-BE49-F238E27FC236}">
                  <a16:creationId xmlns:a16="http://schemas.microsoft.com/office/drawing/2014/main" id="{6A27D63E-6436-9A42-B029-7B0DC4CA31BB}"/>
                </a:ext>
              </a:extLst>
            </p:cNvPr>
            <p:cNvSpPr/>
            <p:nvPr/>
          </p:nvSpPr>
          <p:spPr>
            <a:xfrm>
              <a:off x="1313155" y="4534091"/>
              <a:ext cx="4044850" cy="350063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 name="Graphic 3">
              <a:extLst>
                <a:ext uri="{FF2B5EF4-FFF2-40B4-BE49-F238E27FC236}">
                  <a16:creationId xmlns:a16="http://schemas.microsoft.com/office/drawing/2014/main" id="{F05CCD61-7B55-B941-A9C9-C038D4C1D5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6176" y="5075412"/>
              <a:ext cx="905956" cy="1130316"/>
            </a:xfrm>
            <a:prstGeom prst="rect">
              <a:avLst/>
            </a:prstGeom>
          </p:spPr>
        </p:pic>
        <p:sp>
          <p:nvSpPr>
            <p:cNvPr id="5" name="Oval 4">
              <a:extLst>
                <a:ext uri="{FF2B5EF4-FFF2-40B4-BE49-F238E27FC236}">
                  <a16:creationId xmlns:a16="http://schemas.microsoft.com/office/drawing/2014/main" id="{7EABAA44-7CD6-264D-A03B-3BF71DA1B552}"/>
                </a:ext>
              </a:extLst>
            </p:cNvPr>
            <p:cNvSpPr/>
            <p:nvPr/>
          </p:nvSpPr>
          <p:spPr>
            <a:xfrm>
              <a:off x="3600974" y="568243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Overpass Mono" pitchFamily="49" charset="77"/>
                </a:rPr>
                <a:t>!</a:t>
              </a:r>
            </a:p>
          </p:txBody>
        </p:sp>
        <p:sp>
          <p:nvSpPr>
            <p:cNvPr id="21" name="Title 1">
              <a:extLst>
                <a:ext uri="{FF2B5EF4-FFF2-40B4-BE49-F238E27FC236}">
                  <a16:creationId xmlns:a16="http://schemas.microsoft.com/office/drawing/2014/main" id="{8533077C-689A-974C-9AC2-868DEA81932C}"/>
                </a:ext>
              </a:extLst>
            </p:cNvPr>
            <p:cNvSpPr txBox="1">
              <a:spLocks/>
            </p:cNvSpPr>
            <p:nvPr/>
          </p:nvSpPr>
          <p:spPr>
            <a:xfrm>
              <a:off x="1548727" y="6756143"/>
              <a:ext cx="3592900"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what personal </a:t>
              </a:r>
              <a:br>
                <a:rPr lang="en-US" sz="2400" spc="-150" dirty="0">
                  <a:solidFill>
                    <a:srgbClr val="791D7E"/>
                  </a:solidFill>
                  <a:latin typeface="Overpass Mono" pitchFamily="49" charset="77"/>
                </a:rPr>
              </a:br>
              <a:r>
                <a:rPr lang="en-US" sz="2400" spc="-150" dirty="0">
                  <a:solidFill>
                    <a:srgbClr val="791D7E"/>
                  </a:solidFill>
                  <a:latin typeface="Overpass Mono" pitchFamily="49" charset="77"/>
                </a:rPr>
                <a:t>data is</a:t>
              </a:r>
            </a:p>
          </p:txBody>
        </p:sp>
      </p:grpSp>
      <p:grpSp>
        <p:nvGrpSpPr>
          <p:cNvPr id="7" name="Group 6">
            <a:extLst>
              <a:ext uri="{FF2B5EF4-FFF2-40B4-BE49-F238E27FC236}">
                <a16:creationId xmlns:a16="http://schemas.microsoft.com/office/drawing/2014/main" id="{858FF986-7E0A-6F48-A839-B46105AE744E}"/>
              </a:ext>
            </a:extLst>
          </p:cNvPr>
          <p:cNvGrpSpPr/>
          <p:nvPr/>
        </p:nvGrpSpPr>
        <p:grpSpPr>
          <a:xfrm>
            <a:off x="5908207" y="4534092"/>
            <a:ext cx="4044850" cy="3500636"/>
            <a:chOff x="5908207" y="4534092"/>
            <a:chExt cx="4044850" cy="3500636"/>
          </a:xfrm>
        </p:grpSpPr>
        <p:sp>
          <p:nvSpPr>
            <p:cNvPr id="49" name="Rectangle 48">
              <a:extLst>
                <a:ext uri="{FF2B5EF4-FFF2-40B4-BE49-F238E27FC236}">
                  <a16:creationId xmlns:a16="http://schemas.microsoft.com/office/drawing/2014/main" id="{1460FC96-9A13-2449-A74E-B5AE8C0EF71B}"/>
                </a:ext>
              </a:extLst>
            </p:cNvPr>
            <p:cNvSpPr/>
            <p:nvPr/>
          </p:nvSpPr>
          <p:spPr>
            <a:xfrm>
              <a:off x="5908207" y="4534092"/>
              <a:ext cx="4044850" cy="35006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7" name="Title 1">
              <a:extLst>
                <a:ext uri="{FF2B5EF4-FFF2-40B4-BE49-F238E27FC236}">
                  <a16:creationId xmlns:a16="http://schemas.microsoft.com/office/drawing/2014/main" id="{BBBFC6FB-D236-C94E-9EDB-39F93F6477FC}"/>
                </a:ext>
              </a:extLst>
            </p:cNvPr>
            <p:cNvSpPr txBox="1">
              <a:spLocks/>
            </p:cNvSpPr>
            <p:nvPr/>
          </p:nvSpPr>
          <p:spPr>
            <a:xfrm>
              <a:off x="6286752" y="6941889"/>
              <a:ext cx="3306954"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some examples of personal data</a:t>
              </a:r>
              <a:br>
                <a:rPr lang="en-US" sz="2400" spc="-150" dirty="0">
                  <a:solidFill>
                    <a:srgbClr val="791D7E"/>
                  </a:solidFill>
                  <a:latin typeface="Overpass Mono" pitchFamily="49" charset="77"/>
                </a:rPr>
              </a:br>
              <a:endParaRPr lang="en-US" sz="2400" spc="-150" dirty="0">
                <a:solidFill>
                  <a:srgbClr val="791D7E"/>
                </a:solidFill>
                <a:latin typeface="Overpass Mono" pitchFamily="49" charset="77"/>
              </a:endParaRPr>
            </a:p>
          </p:txBody>
        </p:sp>
        <p:pic>
          <p:nvPicPr>
            <p:cNvPr id="42" name="Graphic 41">
              <a:extLst>
                <a:ext uri="{FF2B5EF4-FFF2-40B4-BE49-F238E27FC236}">
                  <a16:creationId xmlns:a16="http://schemas.microsoft.com/office/drawing/2014/main" id="{BDE95F70-4B6C-2543-854E-F72BBA563F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49408" y="5075412"/>
              <a:ext cx="905956" cy="1130316"/>
            </a:xfrm>
            <a:prstGeom prst="rect">
              <a:avLst/>
            </a:prstGeom>
          </p:spPr>
        </p:pic>
        <p:sp>
          <p:nvSpPr>
            <p:cNvPr id="43" name="Oval 42">
              <a:extLst>
                <a:ext uri="{FF2B5EF4-FFF2-40B4-BE49-F238E27FC236}">
                  <a16:creationId xmlns:a16="http://schemas.microsoft.com/office/drawing/2014/main" id="{770EBD41-11CF-5640-812D-BAAEBF0F4BA8}"/>
                </a:ext>
              </a:extLst>
            </p:cNvPr>
            <p:cNvSpPr/>
            <p:nvPr/>
          </p:nvSpPr>
          <p:spPr>
            <a:xfrm>
              <a:off x="8124206" y="568243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Overpass Mono" pitchFamily="49" charset="77"/>
                </a:rPr>
                <a:t>!</a:t>
              </a:r>
            </a:p>
          </p:txBody>
        </p:sp>
      </p:grpSp>
      <p:grpSp>
        <p:nvGrpSpPr>
          <p:cNvPr id="8" name="Group 7">
            <a:extLst>
              <a:ext uri="{FF2B5EF4-FFF2-40B4-BE49-F238E27FC236}">
                <a16:creationId xmlns:a16="http://schemas.microsoft.com/office/drawing/2014/main" id="{CC709F45-CEB6-5C49-9912-246DDCF14379}"/>
              </a:ext>
            </a:extLst>
          </p:cNvPr>
          <p:cNvGrpSpPr/>
          <p:nvPr/>
        </p:nvGrpSpPr>
        <p:grpSpPr>
          <a:xfrm>
            <a:off x="10503259" y="4534091"/>
            <a:ext cx="4044850" cy="3500637"/>
            <a:chOff x="10503259" y="4534091"/>
            <a:chExt cx="4044850" cy="3500637"/>
          </a:xfrm>
        </p:grpSpPr>
        <p:sp>
          <p:nvSpPr>
            <p:cNvPr id="55" name="Rectangle 54">
              <a:extLst>
                <a:ext uri="{FF2B5EF4-FFF2-40B4-BE49-F238E27FC236}">
                  <a16:creationId xmlns:a16="http://schemas.microsoft.com/office/drawing/2014/main" id="{A424F1E9-08A2-2C41-8477-D2DE3C4BA367}"/>
                </a:ext>
              </a:extLst>
            </p:cNvPr>
            <p:cNvSpPr/>
            <p:nvPr/>
          </p:nvSpPr>
          <p:spPr>
            <a:xfrm>
              <a:off x="10503259" y="4534091"/>
              <a:ext cx="4044850" cy="350063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3" name="Title 1">
              <a:extLst>
                <a:ext uri="{FF2B5EF4-FFF2-40B4-BE49-F238E27FC236}">
                  <a16:creationId xmlns:a16="http://schemas.microsoft.com/office/drawing/2014/main" id="{5ED5579C-38D1-A74D-AFDB-ACB936F37688}"/>
                </a:ext>
              </a:extLst>
            </p:cNvPr>
            <p:cNvSpPr txBox="1">
              <a:spLocks/>
            </p:cNvSpPr>
            <p:nvPr/>
          </p:nvSpPr>
          <p:spPr>
            <a:xfrm>
              <a:off x="10814915" y="6756143"/>
              <a:ext cx="3440732" cy="799940"/>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what personal data can be used for</a:t>
              </a:r>
            </a:p>
          </p:txBody>
        </p:sp>
        <p:pic>
          <p:nvPicPr>
            <p:cNvPr id="44" name="Graphic 43">
              <a:extLst>
                <a:ext uri="{FF2B5EF4-FFF2-40B4-BE49-F238E27FC236}">
                  <a16:creationId xmlns:a16="http://schemas.microsoft.com/office/drawing/2014/main" id="{44845A2D-43E6-D344-AB44-3FF002292A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57984" y="5075412"/>
              <a:ext cx="905956" cy="1130316"/>
            </a:xfrm>
            <a:prstGeom prst="rect">
              <a:avLst/>
            </a:prstGeom>
          </p:spPr>
        </p:pic>
        <p:sp>
          <p:nvSpPr>
            <p:cNvPr id="57" name="Oval 56">
              <a:extLst>
                <a:ext uri="{FF2B5EF4-FFF2-40B4-BE49-F238E27FC236}">
                  <a16:creationId xmlns:a16="http://schemas.microsoft.com/office/drawing/2014/main" id="{0A001699-6CB7-9744-AA1B-900AE0A3A169}"/>
                </a:ext>
              </a:extLst>
            </p:cNvPr>
            <p:cNvSpPr/>
            <p:nvPr/>
          </p:nvSpPr>
          <p:spPr>
            <a:xfrm>
              <a:off x="12732782" y="568243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bg1"/>
                  </a:solidFill>
                  <a:latin typeface="Overpass Mono" pitchFamily="49" charset="77"/>
                </a:rPr>
                <a:t>!</a:t>
              </a:r>
            </a:p>
          </p:txBody>
        </p:sp>
      </p:grpSp>
    </p:spTree>
    <p:extLst>
      <p:ext uri="{BB962C8B-B14F-4D97-AF65-F5344CB8AC3E}">
        <p14:creationId xmlns:p14="http://schemas.microsoft.com/office/powerpoint/2010/main" val="169728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350" fill="hold"/>
                                        <p:tgtEl>
                                          <p:spTgt spid="6"/>
                                        </p:tgtEl>
                                        <p:attrNameLst>
                                          <p:attrName>ppt_w</p:attrName>
                                        </p:attrNameLst>
                                      </p:cBhvr>
                                      <p:tavLst>
                                        <p:tav tm="0">
                                          <p:val>
                                            <p:fltVal val="0"/>
                                          </p:val>
                                        </p:tav>
                                        <p:tav tm="100000">
                                          <p:val>
                                            <p:strVal val="#ppt_w"/>
                                          </p:val>
                                        </p:tav>
                                      </p:tavLst>
                                    </p:anim>
                                    <p:anim calcmode="lin" valueType="num">
                                      <p:cBhvr>
                                        <p:cTn id="13" dur="350" fill="hold"/>
                                        <p:tgtEl>
                                          <p:spTgt spid="6"/>
                                        </p:tgtEl>
                                        <p:attrNameLst>
                                          <p:attrName>ppt_h</p:attrName>
                                        </p:attrNameLst>
                                      </p:cBhvr>
                                      <p:tavLst>
                                        <p:tav tm="0">
                                          <p:val>
                                            <p:fltVal val="0"/>
                                          </p:val>
                                        </p:tav>
                                        <p:tav tm="100000">
                                          <p:val>
                                            <p:strVal val="#ppt_h"/>
                                          </p:val>
                                        </p:tav>
                                      </p:tavLst>
                                    </p:anim>
                                    <p:animEffect transition="in" filter="fade">
                                      <p:cBhvr>
                                        <p:cTn id="14" dur="35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350" fill="hold"/>
                                        <p:tgtEl>
                                          <p:spTgt spid="7"/>
                                        </p:tgtEl>
                                        <p:attrNameLst>
                                          <p:attrName>ppt_w</p:attrName>
                                        </p:attrNameLst>
                                      </p:cBhvr>
                                      <p:tavLst>
                                        <p:tav tm="0">
                                          <p:val>
                                            <p:fltVal val="0"/>
                                          </p:val>
                                        </p:tav>
                                        <p:tav tm="100000">
                                          <p:val>
                                            <p:strVal val="#ppt_w"/>
                                          </p:val>
                                        </p:tav>
                                      </p:tavLst>
                                    </p:anim>
                                    <p:anim calcmode="lin" valueType="num">
                                      <p:cBhvr>
                                        <p:cTn id="20" dur="350" fill="hold"/>
                                        <p:tgtEl>
                                          <p:spTgt spid="7"/>
                                        </p:tgtEl>
                                        <p:attrNameLst>
                                          <p:attrName>ppt_h</p:attrName>
                                        </p:attrNameLst>
                                      </p:cBhvr>
                                      <p:tavLst>
                                        <p:tav tm="0">
                                          <p:val>
                                            <p:fltVal val="0"/>
                                          </p:val>
                                        </p:tav>
                                        <p:tav tm="100000">
                                          <p:val>
                                            <p:strVal val="#ppt_h"/>
                                          </p:val>
                                        </p:tav>
                                      </p:tavLst>
                                    </p:anim>
                                    <p:animEffect transition="in" filter="fade">
                                      <p:cBhvr>
                                        <p:cTn id="21" dur="35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350" fill="hold"/>
                                        <p:tgtEl>
                                          <p:spTgt spid="8"/>
                                        </p:tgtEl>
                                        <p:attrNameLst>
                                          <p:attrName>ppt_w</p:attrName>
                                        </p:attrNameLst>
                                      </p:cBhvr>
                                      <p:tavLst>
                                        <p:tav tm="0">
                                          <p:val>
                                            <p:fltVal val="0"/>
                                          </p:val>
                                        </p:tav>
                                        <p:tav tm="100000">
                                          <p:val>
                                            <p:strVal val="#ppt_w"/>
                                          </p:val>
                                        </p:tav>
                                      </p:tavLst>
                                    </p:anim>
                                    <p:anim calcmode="lin" valueType="num">
                                      <p:cBhvr>
                                        <p:cTn id="27" dur="350" fill="hold"/>
                                        <p:tgtEl>
                                          <p:spTgt spid="8"/>
                                        </p:tgtEl>
                                        <p:attrNameLst>
                                          <p:attrName>ppt_h</p:attrName>
                                        </p:attrNameLst>
                                      </p:cBhvr>
                                      <p:tavLst>
                                        <p:tav tm="0">
                                          <p:val>
                                            <p:fltVal val="0"/>
                                          </p:val>
                                        </p:tav>
                                        <p:tav tm="100000">
                                          <p:val>
                                            <p:strVal val="#ppt_h"/>
                                          </p:val>
                                        </p:tav>
                                      </p:tavLst>
                                    </p:anim>
                                    <p:animEffect transition="in" filter="fade">
                                      <p:cBhvr>
                                        <p:cTn id="28" dur="3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ontent Placeholder 8">
            <a:extLst>
              <a:ext uri="{FF2B5EF4-FFF2-40B4-BE49-F238E27FC236}">
                <a16:creationId xmlns:a16="http://schemas.microsoft.com/office/drawing/2014/main" id="{FFD27DE3-A634-A740-970F-E65B7CF51828}"/>
              </a:ext>
            </a:extLst>
          </p:cNvPr>
          <p:cNvSpPr txBox="1">
            <a:spLocks/>
          </p:cNvSpPr>
          <p:nvPr/>
        </p:nvSpPr>
        <p:spPr>
          <a:xfrm>
            <a:off x="5896233" y="1038323"/>
            <a:ext cx="3552567" cy="81139"/>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grpSp>
        <p:nvGrpSpPr>
          <p:cNvPr id="4" name="Group 3">
            <a:extLst>
              <a:ext uri="{FF2B5EF4-FFF2-40B4-BE49-F238E27FC236}">
                <a16:creationId xmlns:a16="http://schemas.microsoft.com/office/drawing/2014/main" id="{C3CDD946-A5C2-0C40-A2FC-E1C55BBF0CF6}"/>
              </a:ext>
            </a:extLst>
          </p:cNvPr>
          <p:cNvGrpSpPr/>
          <p:nvPr/>
        </p:nvGrpSpPr>
        <p:grpSpPr>
          <a:xfrm>
            <a:off x="1069336" y="2887159"/>
            <a:ext cx="4548739" cy="3914693"/>
            <a:chOff x="1069336" y="2887159"/>
            <a:chExt cx="4548739" cy="3914693"/>
          </a:xfrm>
        </p:grpSpPr>
        <p:sp>
          <p:nvSpPr>
            <p:cNvPr id="35" name="Rectangle 34">
              <a:extLst>
                <a:ext uri="{FF2B5EF4-FFF2-40B4-BE49-F238E27FC236}">
                  <a16:creationId xmlns:a16="http://schemas.microsoft.com/office/drawing/2014/main" id="{AB4C03C3-CAEB-8C4E-9F3D-37347C65B56C}"/>
                </a:ext>
              </a:extLst>
            </p:cNvPr>
            <p:cNvSpPr/>
            <p:nvPr/>
          </p:nvSpPr>
          <p:spPr>
            <a:xfrm>
              <a:off x="1069337" y="3136002"/>
              <a:ext cx="4299895" cy="366585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6" name="Group 35">
              <a:extLst>
                <a:ext uri="{FF2B5EF4-FFF2-40B4-BE49-F238E27FC236}">
                  <a16:creationId xmlns:a16="http://schemas.microsoft.com/office/drawing/2014/main" id="{231F0D4E-D901-E74D-98D8-49E98077E0AD}"/>
                </a:ext>
              </a:extLst>
            </p:cNvPr>
            <p:cNvGrpSpPr/>
            <p:nvPr/>
          </p:nvGrpSpPr>
          <p:grpSpPr>
            <a:xfrm>
              <a:off x="5120387" y="2887159"/>
              <a:ext cx="497688" cy="497688"/>
              <a:chOff x="11448333" y="3259976"/>
              <a:chExt cx="497688" cy="497688"/>
            </a:xfrm>
          </p:grpSpPr>
          <p:sp>
            <p:nvSpPr>
              <p:cNvPr id="37" name="Oval 36">
                <a:extLst>
                  <a:ext uri="{FF2B5EF4-FFF2-40B4-BE49-F238E27FC236}">
                    <a16:creationId xmlns:a16="http://schemas.microsoft.com/office/drawing/2014/main" id="{2DC9CF13-45CE-8E4C-8E3C-3DB4CDFAB6DF}"/>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DCEE3DDC-4369-7C43-88AA-9E49581E1A07}"/>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94348B7-8326-4846-A3A4-731AE8EE3AC2}"/>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0ED7656F-CDEA-D347-8FFC-20E6E4F603E8}"/>
                </a:ext>
              </a:extLst>
            </p:cNvPr>
            <p:cNvSpPr txBox="1"/>
            <p:nvPr/>
          </p:nvSpPr>
          <p:spPr>
            <a:xfrm>
              <a:off x="1069336" y="3739381"/>
              <a:ext cx="4299895" cy="2008242"/>
            </a:xfrm>
            <a:prstGeom prst="rect">
              <a:avLst/>
            </a:prstGeom>
            <a:noFill/>
          </p:spPr>
          <p:txBody>
            <a:bodyPr wrap="square" rtlCol="0">
              <a:spAutoFit/>
            </a:bodyPr>
            <a:lstStyle/>
            <a:p>
              <a:pPr algn="ctr">
                <a:spcAft>
                  <a:spcPts val="1500"/>
                </a:spcAft>
              </a:pPr>
              <a:r>
                <a:rPr lang="en-US" sz="2800" dirty="0">
                  <a:latin typeface="Overpass Mono" pitchFamily="49" charset="77"/>
                </a:rPr>
                <a:t>A.</a:t>
              </a:r>
            </a:p>
            <a:p>
              <a:pPr algn="ctr">
                <a:spcAft>
                  <a:spcPts val="1500"/>
                </a:spcAft>
              </a:pPr>
              <a:r>
                <a:rPr lang="en-US" sz="2800" dirty="0">
                  <a:latin typeface="Overpass Mono" pitchFamily="49" charset="77"/>
                </a:rPr>
                <a:t>Personal data means your name and age</a:t>
              </a:r>
            </a:p>
          </p:txBody>
        </p:sp>
      </p:grpSp>
      <p:pic>
        <p:nvPicPr>
          <p:cNvPr id="81" name="Picture 80">
            <a:extLst>
              <a:ext uri="{FF2B5EF4-FFF2-40B4-BE49-F238E27FC236}">
                <a16:creationId xmlns:a16="http://schemas.microsoft.com/office/drawing/2014/main" id="{E5F7CA5C-D9C9-1147-A47E-D1F73AD0E3DC}"/>
              </a:ext>
            </a:extLst>
          </p:cNvPr>
          <p:cNvPicPr>
            <a:picLocks noChangeAspect="1"/>
          </p:cNvPicPr>
          <p:nvPr/>
        </p:nvPicPr>
        <p:blipFill>
          <a:blip r:embed="rId3"/>
          <a:srcRect/>
          <a:stretch/>
        </p:blipFill>
        <p:spPr>
          <a:xfrm>
            <a:off x="6283313" y="2291980"/>
            <a:ext cx="3556646" cy="5591354"/>
          </a:xfrm>
          <a:prstGeom prst="rect">
            <a:avLst/>
          </a:prstGeom>
        </p:spPr>
      </p:pic>
      <p:sp>
        <p:nvSpPr>
          <p:cNvPr id="15" name="Title 1">
            <a:extLst>
              <a:ext uri="{FF2B5EF4-FFF2-40B4-BE49-F238E27FC236}">
                <a16:creationId xmlns:a16="http://schemas.microsoft.com/office/drawing/2014/main" id="{198BCBA7-36B6-3942-8E27-AA26488C7CF0}"/>
              </a:ext>
            </a:extLst>
          </p:cNvPr>
          <p:cNvSpPr txBox="1">
            <a:spLocks/>
          </p:cNvSpPr>
          <p:nvPr/>
        </p:nvSpPr>
        <p:spPr>
          <a:xfrm>
            <a:off x="692201" y="611124"/>
            <a:ext cx="14534547"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do you think personal data is?</a:t>
            </a:r>
          </a:p>
        </p:txBody>
      </p:sp>
      <p:grpSp>
        <p:nvGrpSpPr>
          <p:cNvPr id="9" name="Group 8">
            <a:extLst>
              <a:ext uri="{FF2B5EF4-FFF2-40B4-BE49-F238E27FC236}">
                <a16:creationId xmlns:a16="http://schemas.microsoft.com/office/drawing/2014/main" id="{2E9C11DE-FB63-EF44-80D5-DB18C77B21A8}"/>
              </a:ext>
            </a:extLst>
          </p:cNvPr>
          <p:cNvGrpSpPr/>
          <p:nvPr/>
        </p:nvGrpSpPr>
        <p:grpSpPr>
          <a:xfrm>
            <a:off x="10678010" y="2887159"/>
            <a:ext cx="4548738" cy="3914693"/>
            <a:chOff x="10678010" y="2887159"/>
            <a:chExt cx="4548738" cy="3914693"/>
          </a:xfrm>
        </p:grpSpPr>
        <p:sp>
          <p:nvSpPr>
            <p:cNvPr id="75" name="Rectangle 74">
              <a:extLst>
                <a:ext uri="{FF2B5EF4-FFF2-40B4-BE49-F238E27FC236}">
                  <a16:creationId xmlns:a16="http://schemas.microsoft.com/office/drawing/2014/main" id="{00548746-B12C-CE42-A6E1-54E970887427}"/>
                </a:ext>
              </a:extLst>
            </p:cNvPr>
            <p:cNvSpPr/>
            <p:nvPr/>
          </p:nvSpPr>
          <p:spPr>
            <a:xfrm>
              <a:off x="10678010" y="3136002"/>
              <a:ext cx="4299895" cy="366585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76" name="Group 75">
              <a:extLst>
                <a:ext uri="{FF2B5EF4-FFF2-40B4-BE49-F238E27FC236}">
                  <a16:creationId xmlns:a16="http://schemas.microsoft.com/office/drawing/2014/main" id="{57DE7C1C-E8F3-D342-8EE7-2A91485F0237}"/>
                </a:ext>
              </a:extLst>
            </p:cNvPr>
            <p:cNvGrpSpPr/>
            <p:nvPr/>
          </p:nvGrpSpPr>
          <p:grpSpPr>
            <a:xfrm>
              <a:off x="14729060" y="2887159"/>
              <a:ext cx="497688" cy="497688"/>
              <a:chOff x="11448333" y="3259976"/>
              <a:chExt cx="497688" cy="497688"/>
            </a:xfrm>
          </p:grpSpPr>
          <p:sp>
            <p:nvSpPr>
              <p:cNvPr id="77" name="Oval 76">
                <a:extLst>
                  <a:ext uri="{FF2B5EF4-FFF2-40B4-BE49-F238E27FC236}">
                    <a16:creationId xmlns:a16="http://schemas.microsoft.com/office/drawing/2014/main" id="{5A58E511-6D31-434C-B997-493780C48042}"/>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a:extLst>
                  <a:ext uri="{FF2B5EF4-FFF2-40B4-BE49-F238E27FC236}">
                    <a16:creationId xmlns:a16="http://schemas.microsoft.com/office/drawing/2014/main" id="{B21DAB88-990B-9941-B024-C643F38F4A08}"/>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A30CF29-1B9C-B44F-802B-96248BA30D42}"/>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80" name="TextBox 79">
              <a:extLst>
                <a:ext uri="{FF2B5EF4-FFF2-40B4-BE49-F238E27FC236}">
                  <a16:creationId xmlns:a16="http://schemas.microsoft.com/office/drawing/2014/main" id="{FFFFA824-9BAE-5349-9534-E646AF618B59}"/>
                </a:ext>
              </a:extLst>
            </p:cNvPr>
            <p:cNvSpPr txBox="1"/>
            <p:nvPr/>
          </p:nvSpPr>
          <p:spPr>
            <a:xfrm>
              <a:off x="10926853" y="3739381"/>
              <a:ext cx="3802208" cy="2439129"/>
            </a:xfrm>
            <a:prstGeom prst="rect">
              <a:avLst/>
            </a:prstGeom>
            <a:noFill/>
          </p:spPr>
          <p:txBody>
            <a:bodyPr wrap="square" rtlCol="0">
              <a:spAutoFit/>
            </a:bodyPr>
            <a:lstStyle/>
            <a:p>
              <a:pPr algn="ctr">
                <a:spcAft>
                  <a:spcPts val="1500"/>
                </a:spcAft>
              </a:pPr>
              <a:r>
                <a:rPr lang="en-US" sz="2800" dirty="0">
                  <a:latin typeface="Overpass Mono" pitchFamily="49" charset="77"/>
                </a:rPr>
                <a:t>B.</a:t>
              </a:r>
            </a:p>
            <a:p>
              <a:pPr algn="ctr">
                <a:spcAft>
                  <a:spcPts val="1500"/>
                </a:spcAft>
              </a:pPr>
              <a:r>
                <a:rPr lang="en-US" sz="2800" dirty="0">
                  <a:latin typeface="Overpass Mono" pitchFamily="49" charset="77"/>
                </a:rPr>
                <a:t>Personal data means any information about you</a:t>
              </a:r>
            </a:p>
          </p:txBody>
        </p:sp>
      </p:grpSp>
      <p:grpSp>
        <p:nvGrpSpPr>
          <p:cNvPr id="82" name="Group 81">
            <a:extLst>
              <a:ext uri="{FF2B5EF4-FFF2-40B4-BE49-F238E27FC236}">
                <a16:creationId xmlns:a16="http://schemas.microsoft.com/office/drawing/2014/main" id="{34AB492D-81D5-4945-9450-A615A183AC75}"/>
              </a:ext>
            </a:extLst>
          </p:cNvPr>
          <p:cNvGrpSpPr/>
          <p:nvPr/>
        </p:nvGrpSpPr>
        <p:grpSpPr>
          <a:xfrm>
            <a:off x="10678010" y="2887159"/>
            <a:ext cx="4548738" cy="3914693"/>
            <a:chOff x="10678010" y="2887159"/>
            <a:chExt cx="4548738" cy="3914693"/>
          </a:xfrm>
        </p:grpSpPr>
        <p:sp>
          <p:nvSpPr>
            <p:cNvPr id="83" name="Rectangle 82">
              <a:extLst>
                <a:ext uri="{FF2B5EF4-FFF2-40B4-BE49-F238E27FC236}">
                  <a16:creationId xmlns:a16="http://schemas.microsoft.com/office/drawing/2014/main" id="{AC2353EA-BCFD-394B-B595-8B9FD4FE7653}"/>
                </a:ext>
              </a:extLst>
            </p:cNvPr>
            <p:cNvSpPr/>
            <p:nvPr/>
          </p:nvSpPr>
          <p:spPr>
            <a:xfrm>
              <a:off x="10678010" y="3136002"/>
              <a:ext cx="4299895" cy="3665850"/>
            </a:xfrm>
            <a:prstGeom prst="rect">
              <a:avLst/>
            </a:prstGeom>
            <a:solidFill>
              <a:srgbClr val="791D7E"/>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84" name="Oval 83">
              <a:extLst>
                <a:ext uri="{FF2B5EF4-FFF2-40B4-BE49-F238E27FC236}">
                  <a16:creationId xmlns:a16="http://schemas.microsoft.com/office/drawing/2014/main" id="{F87DC8E7-C205-6647-9CF9-9C1620C3FBE7}"/>
                </a:ext>
              </a:extLst>
            </p:cNvPr>
            <p:cNvSpPr/>
            <p:nvPr userDrawn="1"/>
          </p:nvSpPr>
          <p:spPr>
            <a:xfrm>
              <a:off x="14729060" y="2887159"/>
              <a:ext cx="497688" cy="497688"/>
            </a:xfrm>
            <a:prstGeom prst="ellipse">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DFDD21D-D73B-9B4B-B989-CF0A6B843F39}"/>
                </a:ext>
              </a:extLst>
            </p:cNvPr>
            <p:cNvSpPr txBox="1"/>
            <p:nvPr/>
          </p:nvSpPr>
          <p:spPr>
            <a:xfrm>
              <a:off x="10926853" y="3739381"/>
              <a:ext cx="3802208" cy="2439129"/>
            </a:xfrm>
            <a:prstGeom prst="rect">
              <a:avLst/>
            </a:prstGeom>
            <a:noFill/>
          </p:spPr>
          <p:txBody>
            <a:bodyPr wrap="square" rtlCol="0">
              <a:spAutoFit/>
            </a:bodyPr>
            <a:lstStyle/>
            <a:p>
              <a:pPr algn="ctr">
                <a:spcAft>
                  <a:spcPts val="1500"/>
                </a:spcAft>
              </a:pPr>
              <a:r>
                <a:rPr lang="en-US" sz="2800" dirty="0">
                  <a:solidFill>
                    <a:schemeClr val="bg1"/>
                  </a:solidFill>
                  <a:latin typeface="Overpass Mono" pitchFamily="49" charset="77"/>
                </a:rPr>
                <a:t>B.</a:t>
              </a:r>
            </a:p>
            <a:p>
              <a:pPr algn="ctr">
                <a:spcAft>
                  <a:spcPts val="1500"/>
                </a:spcAft>
              </a:pPr>
              <a:r>
                <a:rPr lang="en-US" sz="2800" dirty="0">
                  <a:solidFill>
                    <a:schemeClr val="bg1"/>
                  </a:solidFill>
                  <a:latin typeface="Overpass Mono" pitchFamily="49" charset="77"/>
                </a:rPr>
                <a:t>Personal data means any information about you</a:t>
              </a:r>
            </a:p>
          </p:txBody>
        </p:sp>
        <p:pic>
          <p:nvPicPr>
            <p:cNvPr id="86" name="Graphic 85">
              <a:extLst>
                <a:ext uri="{FF2B5EF4-FFF2-40B4-BE49-F238E27FC236}">
                  <a16:creationId xmlns:a16="http://schemas.microsoft.com/office/drawing/2014/main" id="{514AF5CB-5DF2-DC47-B0A0-3CB68A5706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747040" y="2906064"/>
              <a:ext cx="461210" cy="461210"/>
            </a:xfrm>
            <a:prstGeom prst="rect">
              <a:avLst/>
            </a:prstGeom>
          </p:spPr>
        </p:pic>
      </p:grpSp>
    </p:spTree>
    <p:extLst>
      <p:ext uri="{BB962C8B-B14F-4D97-AF65-F5344CB8AC3E}">
        <p14:creationId xmlns:p14="http://schemas.microsoft.com/office/powerpoint/2010/main" val="213803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box(out)">
                                      <p:cBhvr>
                                        <p:cTn id="21"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B9E6E99-F7D9-2348-90AD-1FDC26B3F613}"/>
              </a:ext>
            </a:extLst>
          </p:cNvPr>
          <p:cNvGrpSpPr/>
          <p:nvPr/>
        </p:nvGrpSpPr>
        <p:grpSpPr>
          <a:xfrm>
            <a:off x="692201" y="2024604"/>
            <a:ext cx="11228866" cy="11557717"/>
            <a:chOff x="2522805" y="2024604"/>
            <a:chExt cx="11228866" cy="11557717"/>
          </a:xfrm>
        </p:grpSpPr>
        <p:sp>
          <p:nvSpPr>
            <p:cNvPr id="2" name="Rounded Rectangle 1">
              <a:extLst>
                <a:ext uri="{FF2B5EF4-FFF2-40B4-BE49-F238E27FC236}">
                  <a16:creationId xmlns:a16="http://schemas.microsoft.com/office/drawing/2014/main" id="{9FCD3E56-C47E-C343-98FB-99E53D3570AB}"/>
                </a:ext>
              </a:extLst>
            </p:cNvPr>
            <p:cNvSpPr/>
            <p:nvPr/>
          </p:nvSpPr>
          <p:spPr>
            <a:xfrm>
              <a:off x="2522805" y="2024604"/>
              <a:ext cx="11228866" cy="11557717"/>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 name="Rounded Rectangle 2">
              <a:extLst>
                <a:ext uri="{FF2B5EF4-FFF2-40B4-BE49-F238E27FC236}">
                  <a16:creationId xmlns:a16="http://schemas.microsoft.com/office/drawing/2014/main" id="{A71F662C-6593-8A41-96FB-FCE3A91BD91B}"/>
                </a:ext>
              </a:extLst>
            </p:cNvPr>
            <p:cNvSpPr/>
            <p:nvPr/>
          </p:nvSpPr>
          <p:spPr>
            <a:xfrm>
              <a:off x="2912317" y="2679299"/>
              <a:ext cx="10432954" cy="9840602"/>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9" name="Rounded Rectangle 8">
              <a:extLst>
                <a:ext uri="{FF2B5EF4-FFF2-40B4-BE49-F238E27FC236}">
                  <a16:creationId xmlns:a16="http://schemas.microsoft.com/office/drawing/2014/main" id="{5E16568F-1CF8-3141-8DB6-7FB886D7F547}"/>
                </a:ext>
              </a:extLst>
            </p:cNvPr>
            <p:cNvSpPr/>
            <p:nvPr/>
          </p:nvSpPr>
          <p:spPr>
            <a:xfrm>
              <a:off x="7773626" y="12771310"/>
              <a:ext cx="547666" cy="547330"/>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10" name="Rounded Rectangle 9">
              <a:extLst>
                <a:ext uri="{FF2B5EF4-FFF2-40B4-BE49-F238E27FC236}">
                  <a16:creationId xmlns:a16="http://schemas.microsoft.com/office/drawing/2014/main" id="{F7BF1B81-56BD-5449-9DE8-112B20923B7C}"/>
                </a:ext>
              </a:extLst>
            </p:cNvPr>
            <p:cNvSpPr/>
            <p:nvPr/>
          </p:nvSpPr>
          <p:spPr>
            <a:xfrm>
              <a:off x="7412032" y="2357492"/>
              <a:ext cx="723187" cy="7039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0351200-956F-B640-A363-6C754309957B}"/>
                </a:ext>
              </a:extLst>
            </p:cNvPr>
            <p:cNvSpPr/>
            <p:nvPr/>
          </p:nvSpPr>
          <p:spPr>
            <a:xfrm>
              <a:off x="8334010" y="2306766"/>
              <a:ext cx="189395" cy="18738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B6838881-FF3B-C641-8B0D-454BA9FBB6FE}"/>
              </a:ext>
            </a:extLst>
          </p:cNvPr>
          <p:cNvSpPr/>
          <p:nvPr/>
        </p:nvSpPr>
        <p:spPr>
          <a:xfrm>
            <a:off x="2160412" y="3698620"/>
            <a:ext cx="6933657" cy="836768"/>
          </a:xfrm>
          <a:prstGeom prst="rect">
            <a:avLst/>
          </a:prstGeom>
        </p:spPr>
        <p:txBody>
          <a:bodyPr wrap="square" lIns="0" tIns="0" rIns="0" bIns="0">
            <a:spAutoFit/>
          </a:bodyPr>
          <a:lstStyle/>
          <a:p>
            <a:pPr>
              <a:lnSpc>
                <a:spcPct val="110000"/>
              </a:lnSpc>
            </a:pPr>
            <a:r>
              <a:rPr lang="en-US" sz="2500" b="1" dirty="0">
                <a:latin typeface="Overpass Mono" pitchFamily="49" charset="77"/>
              </a:rPr>
              <a:t>Personal data </a:t>
            </a:r>
            <a:r>
              <a:rPr lang="en-US" sz="2500" dirty="0">
                <a:latin typeface="Overpass Mono" pitchFamily="49" charset="77"/>
              </a:rPr>
              <a:t>is any information about who you are or what you do.</a:t>
            </a:r>
          </a:p>
        </p:txBody>
      </p:sp>
      <p:sp>
        <p:nvSpPr>
          <p:cNvPr id="26" name="Title 1">
            <a:extLst>
              <a:ext uri="{FF2B5EF4-FFF2-40B4-BE49-F238E27FC236}">
                <a16:creationId xmlns:a16="http://schemas.microsoft.com/office/drawing/2014/main" id="{45572015-EE15-7A4D-BE20-8C17AC2A6E32}"/>
              </a:ext>
            </a:extLst>
          </p:cNvPr>
          <p:cNvSpPr txBox="1">
            <a:spLocks/>
          </p:cNvSpPr>
          <p:nvPr/>
        </p:nvSpPr>
        <p:spPr>
          <a:xfrm>
            <a:off x="692201" y="611124"/>
            <a:ext cx="14534547"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is personal data?</a:t>
            </a:r>
          </a:p>
        </p:txBody>
      </p:sp>
      <p:sp>
        <p:nvSpPr>
          <p:cNvPr id="27" name="Rectangle 26">
            <a:extLst>
              <a:ext uri="{FF2B5EF4-FFF2-40B4-BE49-F238E27FC236}">
                <a16:creationId xmlns:a16="http://schemas.microsoft.com/office/drawing/2014/main" id="{3E155BC4-ED3E-4047-9C20-1D639A5D630E}"/>
              </a:ext>
            </a:extLst>
          </p:cNvPr>
          <p:cNvSpPr/>
          <p:nvPr/>
        </p:nvSpPr>
        <p:spPr>
          <a:xfrm>
            <a:off x="2160412" y="5018981"/>
            <a:ext cx="6933657" cy="1259960"/>
          </a:xfrm>
          <a:prstGeom prst="rect">
            <a:avLst/>
          </a:prstGeom>
        </p:spPr>
        <p:txBody>
          <a:bodyPr wrap="square" lIns="0" tIns="0" rIns="0" bIns="0">
            <a:spAutoFit/>
          </a:bodyPr>
          <a:lstStyle/>
          <a:p>
            <a:pPr>
              <a:lnSpc>
                <a:spcPct val="110000"/>
              </a:lnSpc>
            </a:pPr>
            <a:r>
              <a:rPr lang="en-US" sz="2500" dirty="0">
                <a:latin typeface="Overpass Mono" pitchFamily="49" charset="77"/>
              </a:rPr>
              <a:t>Websites and apps can collect our personal data and use it to provide services to us. </a:t>
            </a:r>
          </a:p>
        </p:txBody>
      </p:sp>
      <p:pic>
        <p:nvPicPr>
          <p:cNvPr id="12" name="Graphic 11">
            <a:extLst>
              <a:ext uri="{FF2B5EF4-FFF2-40B4-BE49-F238E27FC236}">
                <a16:creationId xmlns:a16="http://schemas.microsoft.com/office/drawing/2014/main" id="{E4C78DB0-152B-BF49-A751-9EC3E47520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51787" y="1984713"/>
            <a:ext cx="2690778" cy="5174573"/>
          </a:xfrm>
          <a:prstGeom prst="rect">
            <a:avLst/>
          </a:prstGeom>
        </p:spPr>
      </p:pic>
    </p:spTree>
    <p:extLst>
      <p:ext uri="{BB962C8B-B14F-4D97-AF65-F5344CB8AC3E}">
        <p14:creationId xmlns:p14="http://schemas.microsoft.com/office/powerpoint/2010/main" val="325993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8129607-EA9E-0545-A84A-0C4A211B80DD}"/>
              </a:ext>
            </a:extLst>
          </p:cNvPr>
          <p:cNvGrpSpPr/>
          <p:nvPr/>
        </p:nvGrpSpPr>
        <p:grpSpPr>
          <a:xfrm>
            <a:off x="692201" y="611124"/>
            <a:ext cx="14750364" cy="12971197"/>
            <a:chOff x="692201" y="611124"/>
            <a:chExt cx="14750364" cy="12971197"/>
          </a:xfrm>
        </p:grpSpPr>
        <p:grpSp>
          <p:nvGrpSpPr>
            <p:cNvPr id="4" name="Group 3">
              <a:extLst>
                <a:ext uri="{FF2B5EF4-FFF2-40B4-BE49-F238E27FC236}">
                  <a16:creationId xmlns:a16="http://schemas.microsoft.com/office/drawing/2014/main" id="{4B9E6E99-F7D9-2348-90AD-1FDC26B3F613}"/>
                </a:ext>
              </a:extLst>
            </p:cNvPr>
            <p:cNvGrpSpPr/>
            <p:nvPr/>
          </p:nvGrpSpPr>
          <p:grpSpPr>
            <a:xfrm>
              <a:off x="692201" y="2024604"/>
              <a:ext cx="11228866" cy="11557717"/>
              <a:chOff x="2522805" y="2024604"/>
              <a:chExt cx="11228866" cy="11557717"/>
            </a:xfrm>
          </p:grpSpPr>
          <p:sp>
            <p:nvSpPr>
              <p:cNvPr id="2" name="Rounded Rectangle 1">
                <a:extLst>
                  <a:ext uri="{FF2B5EF4-FFF2-40B4-BE49-F238E27FC236}">
                    <a16:creationId xmlns:a16="http://schemas.microsoft.com/office/drawing/2014/main" id="{9FCD3E56-C47E-C343-98FB-99E53D3570AB}"/>
                  </a:ext>
                </a:extLst>
              </p:cNvPr>
              <p:cNvSpPr/>
              <p:nvPr/>
            </p:nvSpPr>
            <p:spPr>
              <a:xfrm>
                <a:off x="2522805" y="2024604"/>
                <a:ext cx="11228866" cy="11557717"/>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 name="Rounded Rectangle 2">
                <a:extLst>
                  <a:ext uri="{FF2B5EF4-FFF2-40B4-BE49-F238E27FC236}">
                    <a16:creationId xmlns:a16="http://schemas.microsoft.com/office/drawing/2014/main" id="{A71F662C-6593-8A41-96FB-FCE3A91BD91B}"/>
                  </a:ext>
                </a:extLst>
              </p:cNvPr>
              <p:cNvSpPr/>
              <p:nvPr/>
            </p:nvSpPr>
            <p:spPr>
              <a:xfrm>
                <a:off x="2912317" y="2679299"/>
                <a:ext cx="10432954" cy="9840602"/>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9" name="Rounded Rectangle 8">
                <a:extLst>
                  <a:ext uri="{FF2B5EF4-FFF2-40B4-BE49-F238E27FC236}">
                    <a16:creationId xmlns:a16="http://schemas.microsoft.com/office/drawing/2014/main" id="{5E16568F-1CF8-3141-8DB6-7FB886D7F547}"/>
                  </a:ext>
                </a:extLst>
              </p:cNvPr>
              <p:cNvSpPr/>
              <p:nvPr/>
            </p:nvSpPr>
            <p:spPr>
              <a:xfrm>
                <a:off x="7773626" y="12771310"/>
                <a:ext cx="547666" cy="547330"/>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10" name="Rounded Rectangle 9">
                <a:extLst>
                  <a:ext uri="{FF2B5EF4-FFF2-40B4-BE49-F238E27FC236}">
                    <a16:creationId xmlns:a16="http://schemas.microsoft.com/office/drawing/2014/main" id="{F7BF1B81-56BD-5449-9DE8-112B20923B7C}"/>
                  </a:ext>
                </a:extLst>
              </p:cNvPr>
              <p:cNvSpPr/>
              <p:nvPr/>
            </p:nvSpPr>
            <p:spPr>
              <a:xfrm>
                <a:off x="7412032" y="2357492"/>
                <a:ext cx="723187" cy="7039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0351200-956F-B640-A363-6C754309957B}"/>
                  </a:ext>
                </a:extLst>
              </p:cNvPr>
              <p:cNvSpPr/>
              <p:nvPr/>
            </p:nvSpPr>
            <p:spPr>
              <a:xfrm>
                <a:off x="8334010" y="2306766"/>
                <a:ext cx="189395" cy="18738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B6838881-FF3B-C641-8B0D-454BA9FBB6FE}"/>
                </a:ext>
              </a:extLst>
            </p:cNvPr>
            <p:cNvSpPr/>
            <p:nvPr/>
          </p:nvSpPr>
          <p:spPr>
            <a:xfrm>
              <a:off x="2160412" y="3698620"/>
              <a:ext cx="6933657" cy="836768"/>
            </a:xfrm>
            <a:prstGeom prst="rect">
              <a:avLst/>
            </a:prstGeom>
          </p:spPr>
          <p:txBody>
            <a:bodyPr wrap="square" lIns="0" tIns="0" rIns="0" bIns="0">
              <a:spAutoFit/>
            </a:bodyPr>
            <a:lstStyle/>
            <a:p>
              <a:pPr>
                <a:lnSpc>
                  <a:spcPct val="110000"/>
                </a:lnSpc>
              </a:pPr>
              <a:r>
                <a:rPr lang="en-US" sz="2500" b="1" dirty="0">
                  <a:latin typeface="Overpass Mono" pitchFamily="49" charset="77"/>
                </a:rPr>
                <a:t>Personal data </a:t>
              </a:r>
              <a:r>
                <a:rPr lang="en-US" sz="2500" dirty="0">
                  <a:latin typeface="Overpass Mono" pitchFamily="49" charset="77"/>
                </a:rPr>
                <a:t>is any information about who you are or what you do.</a:t>
              </a:r>
            </a:p>
          </p:txBody>
        </p:sp>
        <p:sp>
          <p:nvSpPr>
            <p:cNvPr id="26" name="Title 1">
              <a:extLst>
                <a:ext uri="{FF2B5EF4-FFF2-40B4-BE49-F238E27FC236}">
                  <a16:creationId xmlns:a16="http://schemas.microsoft.com/office/drawing/2014/main" id="{45572015-EE15-7A4D-BE20-8C17AC2A6E32}"/>
                </a:ext>
              </a:extLst>
            </p:cNvPr>
            <p:cNvSpPr txBox="1">
              <a:spLocks/>
            </p:cNvSpPr>
            <p:nvPr/>
          </p:nvSpPr>
          <p:spPr>
            <a:xfrm>
              <a:off x="692201" y="611124"/>
              <a:ext cx="14534547"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is personal data?</a:t>
              </a:r>
            </a:p>
          </p:txBody>
        </p:sp>
        <p:sp>
          <p:nvSpPr>
            <p:cNvPr id="27" name="Rectangle 26">
              <a:extLst>
                <a:ext uri="{FF2B5EF4-FFF2-40B4-BE49-F238E27FC236}">
                  <a16:creationId xmlns:a16="http://schemas.microsoft.com/office/drawing/2014/main" id="{3E155BC4-ED3E-4047-9C20-1D639A5D630E}"/>
                </a:ext>
              </a:extLst>
            </p:cNvPr>
            <p:cNvSpPr/>
            <p:nvPr/>
          </p:nvSpPr>
          <p:spPr>
            <a:xfrm>
              <a:off x="2160412" y="5018981"/>
              <a:ext cx="6933657" cy="1259960"/>
            </a:xfrm>
            <a:prstGeom prst="rect">
              <a:avLst/>
            </a:prstGeom>
          </p:spPr>
          <p:txBody>
            <a:bodyPr wrap="square" lIns="0" tIns="0" rIns="0" bIns="0">
              <a:spAutoFit/>
            </a:bodyPr>
            <a:lstStyle/>
            <a:p>
              <a:pPr>
                <a:lnSpc>
                  <a:spcPct val="110000"/>
                </a:lnSpc>
              </a:pPr>
              <a:r>
                <a:rPr lang="en-US" sz="2500" dirty="0">
                  <a:latin typeface="Overpass Mono" pitchFamily="49" charset="77"/>
                </a:rPr>
                <a:t>Websites and apps can collect our personal data and use it to provide services to us. </a:t>
              </a:r>
            </a:p>
          </p:txBody>
        </p:sp>
        <p:pic>
          <p:nvPicPr>
            <p:cNvPr id="12" name="Graphic 11">
              <a:extLst>
                <a:ext uri="{FF2B5EF4-FFF2-40B4-BE49-F238E27FC236}">
                  <a16:creationId xmlns:a16="http://schemas.microsoft.com/office/drawing/2014/main" id="{E4C78DB0-152B-BF49-A751-9EC3E47520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51787" y="1984713"/>
              <a:ext cx="2690778" cy="5174573"/>
            </a:xfrm>
            <a:prstGeom prst="rect">
              <a:avLst/>
            </a:prstGeom>
          </p:spPr>
        </p:pic>
      </p:grpSp>
      <p:sp>
        <p:nvSpPr>
          <p:cNvPr id="13" name="Rectangle 12">
            <a:extLst>
              <a:ext uri="{FF2B5EF4-FFF2-40B4-BE49-F238E27FC236}">
                <a16:creationId xmlns:a16="http://schemas.microsoft.com/office/drawing/2014/main" id="{85539A73-F9D9-4146-A60C-F42F6A7EA1ED}"/>
              </a:ext>
            </a:extLst>
          </p:cNvPr>
          <p:cNvSpPr/>
          <p:nvPr/>
        </p:nvSpPr>
        <p:spPr>
          <a:xfrm>
            <a:off x="-10898"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68A9D392-5E4C-7448-8F97-959151046DA2}"/>
              </a:ext>
            </a:extLst>
          </p:cNvPr>
          <p:cNvGrpSpPr/>
          <p:nvPr/>
        </p:nvGrpSpPr>
        <p:grpSpPr>
          <a:xfrm>
            <a:off x="2465806" y="2471814"/>
            <a:ext cx="11155513" cy="4281677"/>
            <a:chOff x="2465806" y="2471814"/>
            <a:chExt cx="11155513" cy="4281677"/>
          </a:xfrm>
        </p:grpSpPr>
        <p:sp>
          <p:nvSpPr>
            <p:cNvPr id="15" name="Rectangle 14">
              <a:extLst>
                <a:ext uri="{FF2B5EF4-FFF2-40B4-BE49-F238E27FC236}">
                  <a16:creationId xmlns:a16="http://schemas.microsoft.com/office/drawing/2014/main" id="{A72E026A-4FEE-654E-8F79-E0D2BFF84ACA}"/>
                </a:ext>
              </a:extLst>
            </p:cNvPr>
            <p:cNvSpPr/>
            <p:nvPr/>
          </p:nvSpPr>
          <p:spPr>
            <a:xfrm>
              <a:off x="2465806" y="2471814"/>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FB76103-0325-6840-BA02-0A2A13ABB98B}"/>
                </a:ext>
              </a:extLst>
            </p:cNvPr>
            <p:cNvSpPr/>
            <p:nvPr/>
          </p:nvSpPr>
          <p:spPr>
            <a:xfrm>
              <a:off x="2465806" y="2471816"/>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9">
              <a:extLst>
                <a:ext uri="{FF2B5EF4-FFF2-40B4-BE49-F238E27FC236}">
                  <a16:creationId xmlns:a16="http://schemas.microsoft.com/office/drawing/2014/main" id="{FAB9AD4F-B0A0-B24A-A88D-3A380841E075}"/>
                </a:ext>
              </a:extLst>
            </p:cNvPr>
            <p:cNvSpPr txBox="1">
              <a:spLocks/>
            </p:cNvSpPr>
            <p:nvPr/>
          </p:nvSpPr>
          <p:spPr>
            <a:xfrm>
              <a:off x="2992726" y="2552364"/>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Personal data</a:t>
              </a:r>
              <a:endParaRPr lang="en-US" sz="2800" dirty="0"/>
            </a:p>
          </p:txBody>
        </p:sp>
        <p:grpSp>
          <p:nvGrpSpPr>
            <p:cNvPr id="18" name="Group 17">
              <a:extLst>
                <a:ext uri="{FF2B5EF4-FFF2-40B4-BE49-F238E27FC236}">
                  <a16:creationId xmlns:a16="http://schemas.microsoft.com/office/drawing/2014/main" id="{053C15BF-2206-8F43-A25D-C0D54AB58F79}"/>
                </a:ext>
              </a:extLst>
            </p:cNvPr>
            <p:cNvGrpSpPr/>
            <p:nvPr/>
          </p:nvGrpSpPr>
          <p:grpSpPr>
            <a:xfrm>
              <a:off x="2588325" y="2559452"/>
              <a:ext cx="366748" cy="366748"/>
              <a:chOff x="2118558" y="2663960"/>
              <a:chExt cx="366748" cy="366748"/>
            </a:xfrm>
          </p:grpSpPr>
          <p:sp>
            <p:nvSpPr>
              <p:cNvPr id="25" name="Rectangle 24">
                <a:extLst>
                  <a:ext uri="{FF2B5EF4-FFF2-40B4-BE49-F238E27FC236}">
                    <a16:creationId xmlns:a16="http://schemas.microsoft.com/office/drawing/2014/main" id="{01544B24-1BA6-A04B-986D-9EAAEE406BD4}"/>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8BB1368B-4FA0-0A4C-B88E-9698DC0E3A5F}"/>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13D0F683-4D2E-4A43-AD94-37417C65F88E}"/>
                </a:ext>
              </a:extLst>
            </p:cNvPr>
            <p:cNvGrpSpPr/>
            <p:nvPr/>
          </p:nvGrpSpPr>
          <p:grpSpPr>
            <a:xfrm>
              <a:off x="12721193" y="2565426"/>
              <a:ext cx="776902" cy="366748"/>
              <a:chOff x="10581098" y="2669934"/>
              <a:chExt cx="776902" cy="366748"/>
            </a:xfrm>
          </p:grpSpPr>
          <p:sp>
            <p:nvSpPr>
              <p:cNvPr id="21" name="Rectangle 20">
                <a:extLst>
                  <a:ext uri="{FF2B5EF4-FFF2-40B4-BE49-F238E27FC236}">
                    <a16:creationId xmlns:a16="http://schemas.microsoft.com/office/drawing/2014/main" id="{6E2B5D18-7E97-C840-92A7-6E0721F45635}"/>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90EDD38-D309-464B-9A84-695879525967}"/>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322A207B-DA3C-5A47-84A4-719CA6FF616E}"/>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iangle 23">
                <a:extLst>
                  <a:ext uri="{FF2B5EF4-FFF2-40B4-BE49-F238E27FC236}">
                    <a16:creationId xmlns:a16="http://schemas.microsoft.com/office/drawing/2014/main" id="{1359D1CF-6332-CF48-962F-EE267416F0FE}"/>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Placeholder 12">
              <a:extLst>
                <a:ext uri="{FF2B5EF4-FFF2-40B4-BE49-F238E27FC236}">
                  <a16:creationId xmlns:a16="http://schemas.microsoft.com/office/drawing/2014/main" id="{7CB73AC9-ECC9-DC4B-BDD1-E6AC508907FC}"/>
                </a:ext>
              </a:extLst>
            </p:cNvPr>
            <p:cNvSpPr txBox="1">
              <a:spLocks/>
            </p:cNvSpPr>
            <p:nvPr/>
          </p:nvSpPr>
          <p:spPr>
            <a:xfrm>
              <a:off x="3083512" y="4423641"/>
              <a:ext cx="10068768" cy="95812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10000"/>
                </a:lnSpc>
                <a:spcBef>
                  <a:spcPts val="0"/>
                </a:spcBef>
              </a:pPr>
              <a:r>
                <a:rPr lang="en-GB" sz="2400" b="0" dirty="0">
                  <a:solidFill>
                    <a:srgbClr val="019967"/>
                  </a:solidFill>
                </a:rPr>
                <a:t>Can you think of any personal information that apps and website might collect? </a:t>
              </a:r>
            </a:p>
          </p:txBody>
        </p:sp>
      </p:grpSp>
    </p:spTree>
    <p:extLst>
      <p:ext uri="{BB962C8B-B14F-4D97-AF65-F5344CB8AC3E}">
        <p14:creationId xmlns:p14="http://schemas.microsoft.com/office/powerpoint/2010/main" val="81119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53"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D03C319-9E09-5E49-9874-8DC6CEE93639}"/>
              </a:ext>
            </a:extLst>
          </p:cNvPr>
          <p:cNvGrpSpPr/>
          <p:nvPr/>
        </p:nvGrpSpPr>
        <p:grpSpPr>
          <a:xfrm>
            <a:off x="1263049" y="254123"/>
            <a:ext cx="5553376" cy="10604928"/>
            <a:chOff x="1263049" y="254123"/>
            <a:chExt cx="5553376" cy="10604928"/>
          </a:xfrm>
        </p:grpSpPr>
        <p:sp>
          <p:nvSpPr>
            <p:cNvPr id="3" name="Rounded Rectangle 2">
              <a:extLst>
                <a:ext uri="{FF2B5EF4-FFF2-40B4-BE49-F238E27FC236}">
                  <a16:creationId xmlns:a16="http://schemas.microsoft.com/office/drawing/2014/main" id="{454E5492-5AB1-E841-BDA4-0A3526B80124}"/>
                </a:ext>
              </a:extLst>
            </p:cNvPr>
            <p:cNvSpPr/>
            <p:nvPr/>
          </p:nvSpPr>
          <p:spPr>
            <a:xfrm>
              <a:off x="1263049" y="254123"/>
              <a:ext cx="5553376" cy="10604928"/>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7" name="Rounded Rectangle 36">
              <a:extLst>
                <a:ext uri="{FF2B5EF4-FFF2-40B4-BE49-F238E27FC236}">
                  <a16:creationId xmlns:a16="http://schemas.microsoft.com/office/drawing/2014/main" id="{6674C22C-1DE9-B842-9854-7067C1AE3FFC}"/>
                </a:ext>
              </a:extLst>
            </p:cNvPr>
            <p:cNvSpPr/>
            <p:nvPr/>
          </p:nvSpPr>
          <p:spPr>
            <a:xfrm>
              <a:off x="1620000" y="1094400"/>
              <a:ext cx="4838573" cy="8790750"/>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3788478" y="10110183"/>
              <a:ext cx="502517" cy="502209"/>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503968" y="676831"/>
              <a:ext cx="663570" cy="6459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4349939" y="620759"/>
              <a:ext cx="173782" cy="171940"/>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132CB662-D7AD-1744-95F7-D5BE7E19CBB4}"/>
              </a:ext>
            </a:extLst>
          </p:cNvPr>
          <p:cNvGrpSpPr/>
          <p:nvPr/>
        </p:nvGrpSpPr>
        <p:grpSpPr>
          <a:xfrm>
            <a:off x="9239938" y="4859097"/>
            <a:ext cx="5608300" cy="2707258"/>
            <a:chOff x="9932427" y="350988"/>
            <a:chExt cx="5608300" cy="2707258"/>
          </a:xfrm>
        </p:grpSpPr>
        <p:sp>
          <p:nvSpPr>
            <p:cNvPr id="48" name="Rectangle 47">
              <a:extLst>
                <a:ext uri="{FF2B5EF4-FFF2-40B4-BE49-F238E27FC236}">
                  <a16:creationId xmlns:a16="http://schemas.microsoft.com/office/drawing/2014/main" id="{E3B95AB0-FE19-C64A-BF14-F8CAE50C126A}"/>
                </a:ext>
              </a:extLst>
            </p:cNvPr>
            <p:cNvSpPr/>
            <p:nvPr/>
          </p:nvSpPr>
          <p:spPr>
            <a:xfrm>
              <a:off x="9932427" y="599833"/>
              <a:ext cx="5359456" cy="245841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9" name="Group 48">
              <a:extLst>
                <a:ext uri="{FF2B5EF4-FFF2-40B4-BE49-F238E27FC236}">
                  <a16:creationId xmlns:a16="http://schemas.microsoft.com/office/drawing/2014/main" id="{BBEEF370-0F50-6C45-8C15-A242058E7BEA}"/>
                </a:ext>
              </a:extLst>
            </p:cNvPr>
            <p:cNvGrpSpPr/>
            <p:nvPr/>
          </p:nvGrpSpPr>
          <p:grpSpPr>
            <a:xfrm>
              <a:off x="15043039" y="350988"/>
              <a:ext cx="497688" cy="497689"/>
              <a:chOff x="15025689" y="1401052"/>
              <a:chExt cx="497688" cy="497689"/>
            </a:xfrm>
          </p:grpSpPr>
          <p:sp>
            <p:nvSpPr>
              <p:cNvPr id="51" name="Oval 50">
                <a:extLst>
                  <a:ext uri="{FF2B5EF4-FFF2-40B4-BE49-F238E27FC236}">
                    <a16:creationId xmlns:a16="http://schemas.microsoft.com/office/drawing/2014/main" id="{D9A14B2A-3B0C-FB44-8D96-C622D76E1C66}"/>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ontent Placeholder 3">
                <a:extLst>
                  <a:ext uri="{FF2B5EF4-FFF2-40B4-BE49-F238E27FC236}">
                    <a16:creationId xmlns:a16="http://schemas.microsoft.com/office/drawing/2014/main" id="{0B51236E-7D9E-3D42-9F4A-4EAE6E399015}"/>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50" name="Title 1">
              <a:extLst>
                <a:ext uri="{FF2B5EF4-FFF2-40B4-BE49-F238E27FC236}">
                  <a16:creationId xmlns:a16="http://schemas.microsoft.com/office/drawing/2014/main" id="{AA9D32F8-2D4D-9E4D-B5B7-A226391F1715}"/>
                </a:ext>
              </a:extLst>
            </p:cNvPr>
            <p:cNvSpPr txBox="1">
              <a:spLocks/>
            </p:cNvSpPr>
            <p:nvPr/>
          </p:nvSpPr>
          <p:spPr>
            <a:xfrm>
              <a:off x="10473212" y="1327330"/>
              <a:ext cx="4872054" cy="134558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400" dirty="0">
                  <a:solidFill>
                    <a:schemeClr val="dk1"/>
                  </a:solidFill>
                  <a:latin typeface="Overpass Mono" pitchFamily="49" charset="77"/>
                  <a:ea typeface="Calibri"/>
                  <a:cs typeface="Calibri"/>
                  <a:sym typeface="Calibri"/>
                </a:rPr>
                <a:t>How does the app use</a:t>
              </a:r>
              <a:br>
                <a:rPr lang="en-GB" sz="2400" dirty="0">
                  <a:solidFill>
                    <a:schemeClr val="dk1"/>
                  </a:solidFill>
                  <a:latin typeface="Overpass Mono" pitchFamily="49" charset="77"/>
                  <a:ea typeface="Calibri"/>
                  <a:cs typeface="Calibri"/>
                  <a:sym typeface="Calibri"/>
                </a:rPr>
              </a:br>
              <a:r>
                <a:rPr lang="en-GB" sz="2400" dirty="0">
                  <a:solidFill>
                    <a:schemeClr val="dk1"/>
                  </a:solidFill>
                  <a:latin typeface="Overpass Mono" pitchFamily="49" charset="77"/>
                  <a:ea typeface="Calibri"/>
                  <a:cs typeface="Calibri"/>
                  <a:sym typeface="Calibri"/>
                </a:rPr>
                <a:t>this personal data?</a:t>
              </a:r>
            </a:p>
          </p:txBody>
        </p:sp>
      </p:grpSp>
      <p:grpSp>
        <p:nvGrpSpPr>
          <p:cNvPr id="53" name="Group 52">
            <a:extLst>
              <a:ext uri="{FF2B5EF4-FFF2-40B4-BE49-F238E27FC236}">
                <a16:creationId xmlns:a16="http://schemas.microsoft.com/office/drawing/2014/main" id="{7BDCD71C-63E7-0245-AD93-BB43C1517C96}"/>
              </a:ext>
            </a:extLst>
          </p:cNvPr>
          <p:cNvGrpSpPr/>
          <p:nvPr/>
        </p:nvGrpSpPr>
        <p:grpSpPr>
          <a:xfrm>
            <a:off x="8117392" y="1527309"/>
            <a:ext cx="5802222" cy="2945584"/>
            <a:chOff x="1863954" y="5006258"/>
            <a:chExt cx="5802222" cy="2945584"/>
          </a:xfrm>
        </p:grpSpPr>
        <p:sp>
          <p:nvSpPr>
            <p:cNvPr id="54" name="Rectangle 53">
              <a:extLst>
                <a:ext uri="{FF2B5EF4-FFF2-40B4-BE49-F238E27FC236}">
                  <a16:creationId xmlns:a16="http://schemas.microsoft.com/office/drawing/2014/main" id="{8C6151E3-3664-2743-A41D-40E7303A1446}"/>
                </a:ext>
              </a:extLst>
            </p:cNvPr>
            <p:cNvSpPr/>
            <p:nvPr/>
          </p:nvSpPr>
          <p:spPr>
            <a:xfrm>
              <a:off x="1863954" y="5255104"/>
              <a:ext cx="5553377" cy="269673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7" name="Title 1">
              <a:extLst>
                <a:ext uri="{FF2B5EF4-FFF2-40B4-BE49-F238E27FC236}">
                  <a16:creationId xmlns:a16="http://schemas.microsoft.com/office/drawing/2014/main" id="{4D13F67B-BB62-874D-8C9C-EEAB3BABED8F}"/>
                </a:ext>
              </a:extLst>
            </p:cNvPr>
            <p:cNvSpPr txBox="1">
              <a:spLocks/>
            </p:cNvSpPr>
            <p:nvPr/>
          </p:nvSpPr>
          <p:spPr>
            <a:xfrm>
              <a:off x="2555564" y="5933845"/>
              <a:ext cx="4612924" cy="135190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400" dirty="0">
                  <a:solidFill>
                    <a:schemeClr val="dk1"/>
                  </a:solidFill>
                  <a:latin typeface="Overpass Mono" pitchFamily="49" charset="77"/>
                  <a:ea typeface="Calibri"/>
                  <a:cs typeface="Calibri"/>
                  <a:sym typeface="Calibri"/>
                </a:rPr>
                <a:t>What type of personal data can an </a:t>
              </a:r>
              <a:r>
                <a:rPr lang="en-GB" sz="2400" b="1" dirty="0">
                  <a:solidFill>
                    <a:schemeClr val="dk1"/>
                  </a:solidFill>
                  <a:latin typeface="Overpass Mono" pitchFamily="49" charset="77"/>
                  <a:ea typeface="Calibri"/>
                  <a:cs typeface="Calibri"/>
                  <a:sym typeface="Calibri"/>
                </a:rPr>
                <a:t>online maps </a:t>
              </a:r>
              <a:r>
                <a:rPr lang="en-GB" sz="2400" dirty="0">
                  <a:solidFill>
                    <a:schemeClr val="dk1"/>
                  </a:solidFill>
                  <a:latin typeface="Overpass Mono" pitchFamily="49" charset="77"/>
                  <a:ea typeface="Calibri"/>
                  <a:cs typeface="Calibri"/>
                  <a:sym typeface="Calibri"/>
                </a:rPr>
                <a:t>app collect? </a:t>
              </a:r>
            </a:p>
          </p:txBody>
        </p:sp>
        <p:grpSp>
          <p:nvGrpSpPr>
            <p:cNvPr id="59" name="Group 58">
              <a:extLst>
                <a:ext uri="{FF2B5EF4-FFF2-40B4-BE49-F238E27FC236}">
                  <a16:creationId xmlns:a16="http://schemas.microsoft.com/office/drawing/2014/main" id="{DB530FAA-6DC1-BD4A-8B57-0FC4F05F357F}"/>
                </a:ext>
              </a:extLst>
            </p:cNvPr>
            <p:cNvGrpSpPr/>
            <p:nvPr/>
          </p:nvGrpSpPr>
          <p:grpSpPr>
            <a:xfrm>
              <a:off x="7168488" y="5006258"/>
              <a:ext cx="497688" cy="497689"/>
              <a:chOff x="15025689" y="1401052"/>
              <a:chExt cx="497688" cy="497689"/>
            </a:xfrm>
          </p:grpSpPr>
          <p:sp>
            <p:nvSpPr>
              <p:cNvPr id="60" name="Oval 59">
                <a:extLst>
                  <a:ext uri="{FF2B5EF4-FFF2-40B4-BE49-F238E27FC236}">
                    <a16:creationId xmlns:a16="http://schemas.microsoft.com/office/drawing/2014/main" id="{135DE0D8-BAB5-ED4D-B42D-C5A5DF081E4B}"/>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ontent Placeholder 3">
                <a:extLst>
                  <a:ext uri="{FF2B5EF4-FFF2-40B4-BE49-F238E27FC236}">
                    <a16:creationId xmlns:a16="http://schemas.microsoft.com/office/drawing/2014/main" id="{B2E4F3B5-7BC1-F94B-BA3D-1708200A53D7}"/>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20" name="Group 19">
            <a:extLst>
              <a:ext uri="{FF2B5EF4-FFF2-40B4-BE49-F238E27FC236}">
                <a16:creationId xmlns:a16="http://schemas.microsoft.com/office/drawing/2014/main" id="{05D1F25C-F4DF-5547-BC37-82618F5493FC}"/>
              </a:ext>
            </a:extLst>
          </p:cNvPr>
          <p:cNvGrpSpPr/>
          <p:nvPr/>
        </p:nvGrpSpPr>
        <p:grpSpPr>
          <a:xfrm>
            <a:off x="1620451" y="2511660"/>
            <a:ext cx="4838572" cy="5203012"/>
            <a:chOff x="1620451" y="2511660"/>
            <a:chExt cx="4838572" cy="5203012"/>
          </a:xfrm>
        </p:grpSpPr>
        <p:grpSp>
          <p:nvGrpSpPr>
            <p:cNvPr id="18" name="Group 17">
              <a:extLst>
                <a:ext uri="{FF2B5EF4-FFF2-40B4-BE49-F238E27FC236}">
                  <a16:creationId xmlns:a16="http://schemas.microsoft.com/office/drawing/2014/main" id="{F3214949-C578-5C4D-A299-7D0BEC3ADAB1}"/>
                </a:ext>
              </a:extLst>
            </p:cNvPr>
            <p:cNvGrpSpPr/>
            <p:nvPr/>
          </p:nvGrpSpPr>
          <p:grpSpPr>
            <a:xfrm>
              <a:off x="1620451" y="6798631"/>
              <a:ext cx="4838572" cy="916041"/>
              <a:chOff x="1620451" y="7515311"/>
              <a:chExt cx="4838572" cy="916041"/>
            </a:xfrm>
          </p:grpSpPr>
          <p:sp>
            <p:nvSpPr>
              <p:cNvPr id="17" name="Rounded Rectangle 16">
                <a:extLst>
                  <a:ext uri="{FF2B5EF4-FFF2-40B4-BE49-F238E27FC236}">
                    <a16:creationId xmlns:a16="http://schemas.microsoft.com/office/drawing/2014/main" id="{48D39385-FB57-0D40-908A-AFC0ADBA207D}"/>
                  </a:ext>
                </a:extLst>
              </p:cNvPr>
              <p:cNvSpPr/>
              <p:nvPr/>
            </p:nvSpPr>
            <p:spPr>
              <a:xfrm>
                <a:off x="2196040" y="7515311"/>
                <a:ext cx="3688245" cy="900000"/>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7A0A8628-8147-E841-90CA-5BB48B3F7A4E}"/>
                  </a:ext>
                </a:extLst>
              </p:cNvPr>
              <p:cNvSpPr txBox="1">
                <a:spLocks/>
              </p:cNvSpPr>
              <p:nvPr/>
            </p:nvSpPr>
            <p:spPr>
              <a:xfrm>
                <a:off x="1620451" y="7531352"/>
                <a:ext cx="4838572"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dirty="0">
                    <a:solidFill>
                      <a:schemeClr val="bg1"/>
                    </a:solidFill>
                    <a:latin typeface="Overpass Mono" pitchFamily="49" charset="77"/>
                    <a:ea typeface="Calibri"/>
                    <a:cs typeface="Calibri"/>
                    <a:sym typeface="Calibri"/>
                  </a:rPr>
                  <a:t>ONLINE MAPS</a:t>
                </a:r>
              </a:p>
            </p:txBody>
          </p:sp>
        </p:grpSp>
        <p:pic>
          <p:nvPicPr>
            <p:cNvPr id="63" name="Graphic 62">
              <a:extLst>
                <a:ext uri="{FF2B5EF4-FFF2-40B4-BE49-F238E27FC236}">
                  <a16:creationId xmlns:a16="http://schemas.microsoft.com/office/drawing/2014/main" id="{17BA37F6-30D1-2A41-BD48-800117F640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46119" y="2511660"/>
              <a:ext cx="3168618" cy="3296214"/>
            </a:xfrm>
            <a:prstGeom prst="rect">
              <a:avLst/>
            </a:prstGeom>
          </p:spPr>
        </p:pic>
      </p:grpSp>
    </p:spTree>
    <p:extLst>
      <p:ext uri="{BB962C8B-B14F-4D97-AF65-F5344CB8AC3E}">
        <p14:creationId xmlns:p14="http://schemas.microsoft.com/office/powerpoint/2010/main" val="63698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500" fill="hold"/>
                                        <p:tgtEl>
                                          <p:spTgt spid="53"/>
                                        </p:tgtEl>
                                        <p:attrNameLst>
                                          <p:attrName>ppt_w</p:attrName>
                                        </p:attrNameLst>
                                      </p:cBhvr>
                                      <p:tavLst>
                                        <p:tav tm="0">
                                          <p:val>
                                            <p:fltVal val="0"/>
                                          </p:val>
                                        </p:tav>
                                        <p:tav tm="100000">
                                          <p:val>
                                            <p:strVal val="#ppt_w"/>
                                          </p:val>
                                        </p:tav>
                                      </p:tavLst>
                                    </p:anim>
                                    <p:anim calcmode="lin" valueType="num">
                                      <p:cBhvr>
                                        <p:cTn id="18" dur="500" fill="hold"/>
                                        <p:tgtEl>
                                          <p:spTgt spid="53"/>
                                        </p:tgtEl>
                                        <p:attrNameLst>
                                          <p:attrName>ppt_h</p:attrName>
                                        </p:attrNameLst>
                                      </p:cBhvr>
                                      <p:tavLst>
                                        <p:tav tm="0">
                                          <p:val>
                                            <p:fltVal val="0"/>
                                          </p:val>
                                        </p:tav>
                                        <p:tav tm="100000">
                                          <p:val>
                                            <p:strVal val="#ppt_h"/>
                                          </p:val>
                                        </p:tav>
                                      </p:tavLst>
                                    </p:anim>
                                    <p:animEffect transition="in" filter="fade">
                                      <p:cBhvr>
                                        <p:cTn id="19" dur="5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4F54487-7989-5447-B8F9-E27CB02F8EDD}"/>
              </a:ext>
            </a:extLst>
          </p:cNvPr>
          <p:cNvGrpSpPr/>
          <p:nvPr/>
        </p:nvGrpSpPr>
        <p:grpSpPr>
          <a:xfrm>
            <a:off x="9091596" y="254123"/>
            <a:ext cx="5553376" cy="10604928"/>
            <a:chOff x="1263049" y="254123"/>
            <a:chExt cx="5553376" cy="10604928"/>
          </a:xfrm>
        </p:grpSpPr>
        <p:sp>
          <p:nvSpPr>
            <p:cNvPr id="3" name="Rounded Rectangle 2">
              <a:extLst>
                <a:ext uri="{FF2B5EF4-FFF2-40B4-BE49-F238E27FC236}">
                  <a16:creationId xmlns:a16="http://schemas.microsoft.com/office/drawing/2014/main" id="{8F1E2AA1-7CDC-8740-8180-916292704782}"/>
                </a:ext>
              </a:extLst>
            </p:cNvPr>
            <p:cNvSpPr/>
            <p:nvPr/>
          </p:nvSpPr>
          <p:spPr>
            <a:xfrm>
              <a:off x="1263049" y="254123"/>
              <a:ext cx="5553376" cy="10604928"/>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617E9C83-D9FB-C048-9B63-DF9DFC52C537}"/>
                </a:ext>
              </a:extLst>
            </p:cNvPr>
            <p:cNvSpPr/>
            <p:nvPr/>
          </p:nvSpPr>
          <p:spPr>
            <a:xfrm>
              <a:off x="1620000" y="1094400"/>
              <a:ext cx="4838573" cy="8790750"/>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a:extLst>
                <a:ext uri="{FF2B5EF4-FFF2-40B4-BE49-F238E27FC236}">
                  <a16:creationId xmlns:a16="http://schemas.microsoft.com/office/drawing/2014/main" id="{424E2FBB-3C07-FC4D-B7D6-C46C8A80BE25}"/>
                </a:ext>
              </a:extLst>
            </p:cNvPr>
            <p:cNvSpPr/>
            <p:nvPr/>
          </p:nvSpPr>
          <p:spPr>
            <a:xfrm>
              <a:off x="3788478" y="10110183"/>
              <a:ext cx="502517" cy="502209"/>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6" name="Rounded Rectangle 5">
              <a:extLst>
                <a:ext uri="{FF2B5EF4-FFF2-40B4-BE49-F238E27FC236}">
                  <a16:creationId xmlns:a16="http://schemas.microsoft.com/office/drawing/2014/main" id="{2295BFC2-80AB-3348-AD6C-E93AD41F65EF}"/>
                </a:ext>
              </a:extLst>
            </p:cNvPr>
            <p:cNvSpPr/>
            <p:nvPr/>
          </p:nvSpPr>
          <p:spPr>
            <a:xfrm>
              <a:off x="3503968" y="676831"/>
              <a:ext cx="663570" cy="6459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C70A27F-7299-484F-994C-126D777C0AB9}"/>
                </a:ext>
              </a:extLst>
            </p:cNvPr>
            <p:cNvSpPr/>
            <p:nvPr/>
          </p:nvSpPr>
          <p:spPr>
            <a:xfrm>
              <a:off x="4349939" y="620759"/>
              <a:ext cx="173782" cy="171940"/>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588D4766-943D-D14E-9733-A152DDA81B99}"/>
              </a:ext>
            </a:extLst>
          </p:cNvPr>
          <p:cNvGrpSpPr/>
          <p:nvPr/>
        </p:nvGrpSpPr>
        <p:grpSpPr>
          <a:xfrm>
            <a:off x="9448998" y="3132100"/>
            <a:ext cx="4838572" cy="4582572"/>
            <a:chOff x="9448998" y="3132100"/>
            <a:chExt cx="4838572" cy="4582572"/>
          </a:xfrm>
        </p:grpSpPr>
        <p:sp>
          <p:nvSpPr>
            <p:cNvPr id="15" name="Rounded Rectangle 14">
              <a:extLst>
                <a:ext uri="{FF2B5EF4-FFF2-40B4-BE49-F238E27FC236}">
                  <a16:creationId xmlns:a16="http://schemas.microsoft.com/office/drawing/2014/main" id="{E5A0AA47-ACCD-F941-B984-9775DED1F26B}"/>
                </a:ext>
              </a:extLst>
            </p:cNvPr>
            <p:cNvSpPr/>
            <p:nvPr/>
          </p:nvSpPr>
          <p:spPr>
            <a:xfrm>
              <a:off x="9868875" y="3132100"/>
              <a:ext cx="3998820" cy="555928"/>
            </a:xfrm>
            <a:prstGeom prst="roundRect">
              <a:avLst>
                <a:gd name="adj" fmla="val 176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CA647079-A829-AE41-B321-1AAC9C7A2A50}"/>
                </a:ext>
              </a:extLst>
            </p:cNvPr>
            <p:cNvSpPr/>
            <p:nvPr/>
          </p:nvSpPr>
          <p:spPr>
            <a:xfrm>
              <a:off x="9868875" y="3809948"/>
              <a:ext cx="3998820" cy="555928"/>
            </a:xfrm>
            <a:prstGeom prst="roundRect">
              <a:avLst>
                <a:gd name="adj" fmla="val 176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EAD5CC28-CB43-6A45-B257-6928ED1404FE}"/>
                </a:ext>
              </a:extLst>
            </p:cNvPr>
            <p:cNvSpPr/>
            <p:nvPr/>
          </p:nvSpPr>
          <p:spPr>
            <a:xfrm>
              <a:off x="9868875" y="4489654"/>
              <a:ext cx="3998820" cy="555928"/>
            </a:xfrm>
            <a:prstGeom prst="roundRect">
              <a:avLst>
                <a:gd name="adj" fmla="val 176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92E14500-05F3-3642-BE5F-C5231886F727}"/>
                </a:ext>
              </a:extLst>
            </p:cNvPr>
            <p:cNvSpPr/>
            <p:nvPr/>
          </p:nvSpPr>
          <p:spPr>
            <a:xfrm>
              <a:off x="9868875" y="5167502"/>
              <a:ext cx="3998820" cy="555928"/>
            </a:xfrm>
            <a:prstGeom prst="roundRect">
              <a:avLst>
                <a:gd name="adj" fmla="val 176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DB55BED1-0C1F-FD4E-B704-7BE6FDE68846}"/>
                </a:ext>
              </a:extLst>
            </p:cNvPr>
            <p:cNvGrpSpPr/>
            <p:nvPr/>
          </p:nvGrpSpPr>
          <p:grpSpPr>
            <a:xfrm>
              <a:off x="9448998" y="6798631"/>
              <a:ext cx="4838572" cy="916041"/>
              <a:chOff x="1620451" y="7515311"/>
              <a:chExt cx="4838572" cy="916041"/>
            </a:xfrm>
          </p:grpSpPr>
          <p:sp>
            <p:nvSpPr>
              <p:cNvPr id="31" name="Rounded Rectangle 30">
                <a:extLst>
                  <a:ext uri="{FF2B5EF4-FFF2-40B4-BE49-F238E27FC236}">
                    <a16:creationId xmlns:a16="http://schemas.microsoft.com/office/drawing/2014/main" id="{4B2B1D3F-66AE-3449-BC85-B652A52927FC}"/>
                  </a:ext>
                </a:extLst>
              </p:cNvPr>
              <p:cNvSpPr/>
              <p:nvPr/>
            </p:nvSpPr>
            <p:spPr>
              <a:xfrm>
                <a:off x="2196040" y="7515311"/>
                <a:ext cx="3688245" cy="900000"/>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6E23C768-CCAF-0E47-A245-6A250B995BC7}"/>
                  </a:ext>
                </a:extLst>
              </p:cNvPr>
              <p:cNvSpPr txBox="1">
                <a:spLocks/>
              </p:cNvSpPr>
              <p:nvPr/>
            </p:nvSpPr>
            <p:spPr>
              <a:xfrm>
                <a:off x="1620451" y="7531352"/>
                <a:ext cx="4838572"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dirty="0">
                    <a:solidFill>
                      <a:schemeClr val="bg1"/>
                    </a:solidFill>
                    <a:latin typeface="Overpass Mono" pitchFamily="49" charset="77"/>
                    <a:ea typeface="Calibri"/>
                    <a:cs typeface="Calibri"/>
                    <a:sym typeface="Calibri"/>
                  </a:rPr>
                  <a:t>SIGN UP</a:t>
                </a:r>
              </a:p>
            </p:txBody>
          </p:sp>
        </p:grpSp>
      </p:grpSp>
      <p:grpSp>
        <p:nvGrpSpPr>
          <p:cNvPr id="33" name="Group 32">
            <a:extLst>
              <a:ext uri="{FF2B5EF4-FFF2-40B4-BE49-F238E27FC236}">
                <a16:creationId xmlns:a16="http://schemas.microsoft.com/office/drawing/2014/main" id="{C0C5F290-8BCF-8B40-816A-5A2196DDF05C}"/>
              </a:ext>
            </a:extLst>
          </p:cNvPr>
          <p:cNvGrpSpPr/>
          <p:nvPr/>
        </p:nvGrpSpPr>
        <p:grpSpPr>
          <a:xfrm>
            <a:off x="1264164" y="4859097"/>
            <a:ext cx="5608300" cy="2945583"/>
            <a:chOff x="9932427" y="350988"/>
            <a:chExt cx="5608300" cy="2945583"/>
          </a:xfrm>
        </p:grpSpPr>
        <p:sp>
          <p:nvSpPr>
            <p:cNvPr id="34" name="Rectangle 33">
              <a:extLst>
                <a:ext uri="{FF2B5EF4-FFF2-40B4-BE49-F238E27FC236}">
                  <a16:creationId xmlns:a16="http://schemas.microsoft.com/office/drawing/2014/main" id="{04CB35F4-2263-F042-9C9E-178E847985E1}"/>
                </a:ext>
              </a:extLst>
            </p:cNvPr>
            <p:cNvSpPr/>
            <p:nvPr/>
          </p:nvSpPr>
          <p:spPr>
            <a:xfrm>
              <a:off x="9932427" y="599833"/>
              <a:ext cx="5359456" cy="269673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5" name="Group 34">
              <a:extLst>
                <a:ext uri="{FF2B5EF4-FFF2-40B4-BE49-F238E27FC236}">
                  <a16:creationId xmlns:a16="http://schemas.microsoft.com/office/drawing/2014/main" id="{A45099DB-AC7A-BC46-973E-542ABDE9A8D6}"/>
                </a:ext>
              </a:extLst>
            </p:cNvPr>
            <p:cNvGrpSpPr/>
            <p:nvPr/>
          </p:nvGrpSpPr>
          <p:grpSpPr>
            <a:xfrm>
              <a:off x="15043039" y="350988"/>
              <a:ext cx="497688" cy="497689"/>
              <a:chOff x="15025689" y="1401052"/>
              <a:chExt cx="497688" cy="497689"/>
            </a:xfrm>
          </p:grpSpPr>
          <p:sp>
            <p:nvSpPr>
              <p:cNvPr id="37" name="Oval 36">
                <a:extLst>
                  <a:ext uri="{FF2B5EF4-FFF2-40B4-BE49-F238E27FC236}">
                    <a16:creationId xmlns:a16="http://schemas.microsoft.com/office/drawing/2014/main" id="{F295E2E9-2933-0C49-9546-29F29FD7A510}"/>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ontent Placeholder 3">
                <a:extLst>
                  <a:ext uri="{FF2B5EF4-FFF2-40B4-BE49-F238E27FC236}">
                    <a16:creationId xmlns:a16="http://schemas.microsoft.com/office/drawing/2014/main" id="{6FBF6004-467F-CB4C-9EC5-AF716E1CEA42}"/>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36" name="Title 1">
              <a:extLst>
                <a:ext uri="{FF2B5EF4-FFF2-40B4-BE49-F238E27FC236}">
                  <a16:creationId xmlns:a16="http://schemas.microsoft.com/office/drawing/2014/main" id="{2563FC56-2FC2-4642-8074-304AE8D208DC}"/>
                </a:ext>
              </a:extLst>
            </p:cNvPr>
            <p:cNvSpPr txBox="1">
              <a:spLocks/>
            </p:cNvSpPr>
            <p:nvPr/>
          </p:nvSpPr>
          <p:spPr>
            <a:xfrm>
              <a:off x="10473212" y="1327330"/>
              <a:ext cx="4569827" cy="134558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400" dirty="0">
                  <a:solidFill>
                    <a:schemeClr val="dk1"/>
                  </a:solidFill>
                  <a:latin typeface="Overpass Mono" pitchFamily="49" charset="77"/>
                  <a:ea typeface="Calibri"/>
                  <a:cs typeface="Calibri"/>
                  <a:sym typeface="Calibri"/>
                </a:rPr>
                <a:t>What type of personal data is collected by the forms?</a:t>
              </a:r>
            </a:p>
          </p:txBody>
        </p:sp>
      </p:grpSp>
      <p:grpSp>
        <p:nvGrpSpPr>
          <p:cNvPr id="39" name="Group 38">
            <a:extLst>
              <a:ext uri="{FF2B5EF4-FFF2-40B4-BE49-F238E27FC236}">
                <a16:creationId xmlns:a16="http://schemas.microsoft.com/office/drawing/2014/main" id="{E0D4E2A3-A234-C04D-83C3-F922C13DC09F}"/>
              </a:ext>
            </a:extLst>
          </p:cNvPr>
          <p:cNvGrpSpPr/>
          <p:nvPr/>
        </p:nvGrpSpPr>
        <p:grpSpPr>
          <a:xfrm>
            <a:off x="2375308" y="1527309"/>
            <a:ext cx="5802222" cy="2945584"/>
            <a:chOff x="1863954" y="5006258"/>
            <a:chExt cx="5802222" cy="2945584"/>
          </a:xfrm>
        </p:grpSpPr>
        <p:sp>
          <p:nvSpPr>
            <p:cNvPr id="40" name="Rectangle 39">
              <a:extLst>
                <a:ext uri="{FF2B5EF4-FFF2-40B4-BE49-F238E27FC236}">
                  <a16:creationId xmlns:a16="http://schemas.microsoft.com/office/drawing/2014/main" id="{1750ED4C-1A4F-C14F-A19C-CD4C86C709CC}"/>
                </a:ext>
              </a:extLst>
            </p:cNvPr>
            <p:cNvSpPr/>
            <p:nvPr/>
          </p:nvSpPr>
          <p:spPr>
            <a:xfrm>
              <a:off x="1863954" y="5255104"/>
              <a:ext cx="5553377" cy="269673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1" name="Title 1">
              <a:extLst>
                <a:ext uri="{FF2B5EF4-FFF2-40B4-BE49-F238E27FC236}">
                  <a16:creationId xmlns:a16="http://schemas.microsoft.com/office/drawing/2014/main" id="{316EB7F8-7657-894A-8E1D-CA7762001133}"/>
                </a:ext>
              </a:extLst>
            </p:cNvPr>
            <p:cNvSpPr txBox="1">
              <a:spLocks/>
            </p:cNvSpPr>
            <p:nvPr/>
          </p:nvSpPr>
          <p:spPr>
            <a:xfrm>
              <a:off x="2555564" y="5933845"/>
              <a:ext cx="4249272" cy="135190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400" dirty="0">
                  <a:solidFill>
                    <a:schemeClr val="dk1"/>
                  </a:solidFill>
                  <a:latin typeface="Overpass Mono" pitchFamily="49" charset="77"/>
                  <a:ea typeface="Calibri"/>
                  <a:cs typeface="Calibri"/>
                  <a:sym typeface="Calibri"/>
                </a:rPr>
                <a:t>What type of forms might people fill out online?</a:t>
              </a:r>
            </a:p>
          </p:txBody>
        </p:sp>
        <p:grpSp>
          <p:nvGrpSpPr>
            <p:cNvPr id="42" name="Group 41">
              <a:extLst>
                <a:ext uri="{FF2B5EF4-FFF2-40B4-BE49-F238E27FC236}">
                  <a16:creationId xmlns:a16="http://schemas.microsoft.com/office/drawing/2014/main" id="{61D260C6-C7E1-2941-9D47-4F43E586487F}"/>
                </a:ext>
              </a:extLst>
            </p:cNvPr>
            <p:cNvGrpSpPr/>
            <p:nvPr/>
          </p:nvGrpSpPr>
          <p:grpSpPr>
            <a:xfrm>
              <a:off x="7168488" y="5006258"/>
              <a:ext cx="497688" cy="497689"/>
              <a:chOff x="15025689" y="1401052"/>
              <a:chExt cx="497688" cy="497689"/>
            </a:xfrm>
          </p:grpSpPr>
          <p:sp>
            <p:nvSpPr>
              <p:cNvPr id="43" name="Oval 42">
                <a:extLst>
                  <a:ext uri="{FF2B5EF4-FFF2-40B4-BE49-F238E27FC236}">
                    <a16:creationId xmlns:a16="http://schemas.microsoft.com/office/drawing/2014/main" id="{29C8D368-AA3C-9D4B-86CD-C9B2DD161871}"/>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3">
                <a:extLst>
                  <a:ext uri="{FF2B5EF4-FFF2-40B4-BE49-F238E27FC236}">
                    <a16:creationId xmlns:a16="http://schemas.microsoft.com/office/drawing/2014/main" id="{1E9C3D77-5121-CC4D-BB09-E0DF39C4499A}"/>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spTree>
    <p:extLst>
      <p:ext uri="{BB962C8B-B14F-4D97-AF65-F5344CB8AC3E}">
        <p14:creationId xmlns:p14="http://schemas.microsoft.com/office/powerpoint/2010/main" val="149896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0F6924C-DE8F-0045-8FBC-93359EBB7B1C}"/>
              </a:ext>
            </a:extLst>
          </p:cNvPr>
          <p:cNvGrpSpPr/>
          <p:nvPr/>
        </p:nvGrpSpPr>
        <p:grpSpPr>
          <a:xfrm>
            <a:off x="9981129" y="1920102"/>
            <a:ext cx="5802222" cy="2945584"/>
            <a:chOff x="1863954" y="5006258"/>
            <a:chExt cx="5802222" cy="2945584"/>
          </a:xfrm>
        </p:grpSpPr>
        <p:sp>
          <p:nvSpPr>
            <p:cNvPr id="20" name="Rectangle 19">
              <a:extLst>
                <a:ext uri="{FF2B5EF4-FFF2-40B4-BE49-F238E27FC236}">
                  <a16:creationId xmlns:a16="http://schemas.microsoft.com/office/drawing/2014/main" id="{BEF69AC6-640D-0E42-827A-CF841ABC6BBB}"/>
                </a:ext>
              </a:extLst>
            </p:cNvPr>
            <p:cNvSpPr/>
            <p:nvPr/>
          </p:nvSpPr>
          <p:spPr>
            <a:xfrm>
              <a:off x="1863954" y="5255104"/>
              <a:ext cx="5553377" cy="269673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1" name="Title 1">
              <a:extLst>
                <a:ext uri="{FF2B5EF4-FFF2-40B4-BE49-F238E27FC236}">
                  <a16:creationId xmlns:a16="http://schemas.microsoft.com/office/drawing/2014/main" id="{1F29BCD3-DC80-0C43-BCE2-B76A411ADAE2}"/>
                </a:ext>
              </a:extLst>
            </p:cNvPr>
            <p:cNvSpPr txBox="1">
              <a:spLocks/>
            </p:cNvSpPr>
            <p:nvPr/>
          </p:nvSpPr>
          <p:spPr>
            <a:xfrm>
              <a:off x="2555564" y="5933845"/>
              <a:ext cx="4612924" cy="135190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400" dirty="0">
                  <a:solidFill>
                    <a:schemeClr val="dk1"/>
                  </a:solidFill>
                  <a:latin typeface="Overpass Mono" pitchFamily="49" charset="77"/>
                  <a:ea typeface="Calibri"/>
                  <a:cs typeface="Calibri"/>
                  <a:sym typeface="Calibri"/>
                </a:rPr>
                <a:t>What type of personal data can be collected by search engines?</a:t>
              </a:r>
            </a:p>
          </p:txBody>
        </p:sp>
        <p:grpSp>
          <p:nvGrpSpPr>
            <p:cNvPr id="22" name="Group 21">
              <a:extLst>
                <a:ext uri="{FF2B5EF4-FFF2-40B4-BE49-F238E27FC236}">
                  <a16:creationId xmlns:a16="http://schemas.microsoft.com/office/drawing/2014/main" id="{A87ACABE-EB33-0844-828A-C0AE87D57E60}"/>
                </a:ext>
              </a:extLst>
            </p:cNvPr>
            <p:cNvGrpSpPr/>
            <p:nvPr/>
          </p:nvGrpSpPr>
          <p:grpSpPr>
            <a:xfrm>
              <a:off x="7168488" y="5006258"/>
              <a:ext cx="497688" cy="497689"/>
              <a:chOff x="15025689" y="1401052"/>
              <a:chExt cx="497688" cy="497689"/>
            </a:xfrm>
          </p:grpSpPr>
          <p:sp>
            <p:nvSpPr>
              <p:cNvPr id="23" name="Oval 22">
                <a:extLst>
                  <a:ext uri="{FF2B5EF4-FFF2-40B4-BE49-F238E27FC236}">
                    <a16:creationId xmlns:a16="http://schemas.microsoft.com/office/drawing/2014/main" id="{6BA56365-8BA8-0048-85D1-A6F8C77E6E0D}"/>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3">
                <a:extLst>
                  <a:ext uri="{FF2B5EF4-FFF2-40B4-BE49-F238E27FC236}">
                    <a16:creationId xmlns:a16="http://schemas.microsoft.com/office/drawing/2014/main" id="{C5D334C8-D0BD-7F4F-912C-E1A67A91297E}"/>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8" name="Group 7">
            <a:extLst>
              <a:ext uri="{FF2B5EF4-FFF2-40B4-BE49-F238E27FC236}">
                <a16:creationId xmlns:a16="http://schemas.microsoft.com/office/drawing/2014/main" id="{703415B7-3208-F045-AA58-5584ED265665}"/>
              </a:ext>
            </a:extLst>
          </p:cNvPr>
          <p:cNvGrpSpPr/>
          <p:nvPr/>
        </p:nvGrpSpPr>
        <p:grpSpPr>
          <a:xfrm>
            <a:off x="619448" y="1128654"/>
            <a:ext cx="8961555" cy="6048925"/>
            <a:chOff x="477369" y="833138"/>
            <a:chExt cx="8961555" cy="6048925"/>
          </a:xfrm>
        </p:grpSpPr>
        <p:sp>
          <p:nvSpPr>
            <p:cNvPr id="35" name="Rectangle 34">
              <a:extLst>
                <a:ext uri="{FF2B5EF4-FFF2-40B4-BE49-F238E27FC236}">
                  <a16:creationId xmlns:a16="http://schemas.microsoft.com/office/drawing/2014/main" id="{B92310E7-3848-B743-9D00-4F8697D9A24D}"/>
                </a:ext>
              </a:extLst>
            </p:cNvPr>
            <p:cNvSpPr/>
            <p:nvPr/>
          </p:nvSpPr>
          <p:spPr>
            <a:xfrm>
              <a:off x="477369" y="833139"/>
              <a:ext cx="8961555" cy="604892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B2393007-3A88-4045-8907-20B1A9A17A94}"/>
                </a:ext>
              </a:extLst>
            </p:cNvPr>
            <p:cNvSpPr/>
            <p:nvPr/>
          </p:nvSpPr>
          <p:spPr>
            <a:xfrm>
              <a:off x="477370" y="833138"/>
              <a:ext cx="8961554"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a:extLst>
                <a:ext uri="{FF2B5EF4-FFF2-40B4-BE49-F238E27FC236}">
                  <a16:creationId xmlns:a16="http://schemas.microsoft.com/office/drawing/2014/main" id="{CA5CA08D-23FC-5047-BC47-BF33CFA62AA7}"/>
                </a:ext>
              </a:extLst>
            </p:cNvPr>
            <p:cNvSpPr/>
            <p:nvPr/>
          </p:nvSpPr>
          <p:spPr>
            <a:xfrm>
              <a:off x="9090883" y="1581234"/>
              <a:ext cx="201578" cy="79222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B58F0597-E955-C943-9CC8-BC75455B2E1E}"/>
                </a:ext>
              </a:extLst>
            </p:cNvPr>
            <p:cNvGrpSpPr/>
            <p:nvPr/>
          </p:nvGrpSpPr>
          <p:grpSpPr>
            <a:xfrm>
              <a:off x="678185" y="1044692"/>
              <a:ext cx="624634" cy="177375"/>
              <a:chOff x="2886740" y="1651000"/>
              <a:chExt cx="651096" cy="175437"/>
            </a:xfrm>
          </p:grpSpPr>
          <p:sp>
            <p:nvSpPr>
              <p:cNvPr id="41" name="Oval 40">
                <a:extLst>
                  <a:ext uri="{FF2B5EF4-FFF2-40B4-BE49-F238E27FC236}">
                    <a16:creationId xmlns:a16="http://schemas.microsoft.com/office/drawing/2014/main" id="{1521CADF-B48C-BC47-9FF1-AFCD721E5ABB}"/>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AD68964-F44C-2F47-BC93-D834F8B66F73}"/>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3118672-437A-3A44-A3AD-A0BFD2D72EBF}"/>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E3036DD4-E8FE-1D4A-9579-2B51EFEDCF50}"/>
                </a:ext>
              </a:extLst>
            </p:cNvPr>
            <p:cNvGrpSpPr/>
            <p:nvPr/>
          </p:nvGrpSpPr>
          <p:grpSpPr>
            <a:xfrm>
              <a:off x="3042983" y="3981343"/>
              <a:ext cx="3363582" cy="590656"/>
              <a:chOff x="1620451" y="7515311"/>
              <a:chExt cx="4838572" cy="916041"/>
            </a:xfrm>
          </p:grpSpPr>
          <p:sp>
            <p:nvSpPr>
              <p:cNvPr id="45" name="Rounded Rectangle 44">
                <a:extLst>
                  <a:ext uri="{FF2B5EF4-FFF2-40B4-BE49-F238E27FC236}">
                    <a16:creationId xmlns:a16="http://schemas.microsoft.com/office/drawing/2014/main" id="{D097856D-E437-0B4C-9E97-44D5B06D5A7A}"/>
                  </a:ext>
                </a:extLst>
              </p:cNvPr>
              <p:cNvSpPr/>
              <p:nvPr/>
            </p:nvSpPr>
            <p:spPr>
              <a:xfrm>
                <a:off x="2196040" y="7515311"/>
                <a:ext cx="3688245" cy="900000"/>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itle 1">
                <a:extLst>
                  <a:ext uri="{FF2B5EF4-FFF2-40B4-BE49-F238E27FC236}">
                    <a16:creationId xmlns:a16="http://schemas.microsoft.com/office/drawing/2014/main" id="{C2324794-6E6E-DB4B-87F3-6493D45B4A92}"/>
                  </a:ext>
                </a:extLst>
              </p:cNvPr>
              <p:cNvSpPr txBox="1">
                <a:spLocks/>
              </p:cNvSpPr>
              <p:nvPr/>
            </p:nvSpPr>
            <p:spPr>
              <a:xfrm>
                <a:off x="1620451" y="7531352"/>
                <a:ext cx="4838572"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dirty="0">
                    <a:solidFill>
                      <a:schemeClr val="bg1"/>
                    </a:solidFill>
                    <a:latin typeface="Overpass Mono" pitchFamily="49" charset="77"/>
                    <a:ea typeface="Calibri"/>
                    <a:cs typeface="Calibri"/>
                    <a:sym typeface="Calibri"/>
                  </a:rPr>
                  <a:t>SEARCH</a:t>
                </a:r>
              </a:p>
            </p:txBody>
          </p:sp>
        </p:grpSp>
        <p:sp>
          <p:nvSpPr>
            <p:cNvPr id="47" name="Rounded Rectangle 46">
              <a:extLst>
                <a:ext uri="{FF2B5EF4-FFF2-40B4-BE49-F238E27FC236}">
                  <a16:creationId xmlns:a16="http://schemas.microsoft.com/office/drawing/2014/main" id="{A5230130-04CC-8549-89EF-20F6F71E6185}"/>
                </a:ext>
              </a:extLst>
            </p:cNvPr>
            <p:cNvSpPr/>
            <p:nvPr/>
          </p:nvSpPr>
          <p:spPr>
            <a:xfrm>
              <a:off x="1361192" y="3159011"/>
              <a:ext cx="6727164" cy="590656"/>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55B58E5B-5A37-B948-9F65-60C7AF45C6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10473" y="3292901"/>
              <a:ext cx="341122" cy="343281"/>
            </a:xfrm>
            <a:prstGeom prst="rect">
              <a:avLst/>
            </a:prstGeom>
          </p:spPr>
        </p:pic>
      </p:grpSp>
      <p:grpSp>
        <p:nvGrpSpPr>
          <p:cNvPr id="13" name="Group 12">
            <a:extLst>
              <a:ext uri="{FF2B5EF4-FFF2-40B4-BE49-F238E27FC236}">
                <a16:creationId xmlns:a16="http://schemas.microsoft.com/office/drawing/2014/main" id="{D697C983-8CF6-2446-A4EE-180D59F652E1}"/>
              </a:ext>
            </a:extLst>
          </p:cNvPr>
          <p:cNvGrpSpPr/>
          <p:nvPr/>
        </p:nvGrpSpPr>
        <p:grpSpPr>
          <a:xfrm>
            <a:off x="8571351" y="5308087"/>
            <a:ext cx="5608300" cy="2707258"/>
            <a:chOff x="9932427" y="350988"/>
            <a:chExt cx="5608300" cy="2707258"/>
          </a:xfrm>
        </p:grpSpPr>
        <p:sp>
          <p:nvSpPr>
            <p:cNvPr id="14" name="Rectangle 13">
              <a:extLst>
                <a:ext uri="{FF2B5EF4-FFF2-40B4-BE49-F238E27FC236}">
                  <a16:creationId xmlns:a16="http://schemas.microsoft.com/office/drawing/2014/main" id="{24316E31-FA21-D740-9EA0-6CAF28CD16D3}"/>
                </a:ext>
              </a:extLst>
            </p:cNvPr>
            <p:cNvSpPr/>
            <p:nvPr/>
          </p:nvSpPr>
          <p:spPr>
            <a:xfrm>
              <a:off x="9932427" y="599833"/>
              <a:ext cx="5359456" cy="245841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5" name="Group 14">
              <a:extLst>
                <a:ext uri="{FF2B5EF4-FFF2-40B4-BE49-F238E27FC236}">
                  <a16:creationId xmlns:a16="http://schemas.microsoft.com/office/drawing/2014/main" id="{D172D1D7-8135-F842-B71A-A85C11021400}"/>
                </a:ext>
              </a:extLst>
            </p:cNvPr>
            <p:cNvGrpSpPr/>
            <p:nvPr/>
          </p:nvGrpSpPr>
          <p:grpSpPr>
            <a:xfrm>
              <a:off x="15043039" y="350988"/>
              <a:ext cx="497688" cy="497689"/>
              <a:chOff x="15025689" y="1401052"/>
              <a:chExt cx="497688" cy="497689"/>
            </a:xfrm>
          </p:grpSpPr>
          <p:sp>
            <p:nvSpPr>
              <p:cNvPr id="17" name="Oval 16">
                <a:extLst>
                  <a:ext uri="{FF2B5EF4-FFF2-40B4-BE49-F238E27FC236}">
                    <a16:creationId xmlns:a16="http://schemas.microsoft.com/office/drawing/2014/main" id="{258E4327-7573-4F44-AF92-3374C2F8DC08}"/>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3">
                <a:extLst>
                  <a:ext uri="{FF2B5EF4-FFF2-40B4-BE49-F238E27FC236}">
                    <a16:creationId xmlns:a16="http://schemas.microsoft.com/office/drawing/2014/main" id="{7E3EC654-A1EC-0846-849E-56E61688435B}"/>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16" name="Title 1">
              <a:extLst>
                <a:ext uri="{FF2B5EF4-FFF2-40B4-BE49-F238E27FC236}">
                  <a16:creationId xmlns:a16="http://schemas.microsoft.com/office/drawing/2014/main" id="{9E6F126E-2E50-8543-81F6-C4E645E9DA72}"/>
                </a:ext>
              </a:extLst>
            </p:cNvPr>
            <p:cNvSpPr txBox="1">
              <a:spLocks/>
            </p:cNvSpPr>
            <p:nvPr/>
          </p:nvSpPr>
          <p:spPr>
            <a:xfrm>
              <a:off x="10487500" y="1563788"/>
              <a:ext cx="4872054" cy="1123409"/>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400" dirty="0">
                  <a:solidFill>
                    <a:schemeClr val="dk1"/>
                  </a:solidFill>
                  <a:latin typeface="Overpass Mono" pitchFamily="49" charset="77"/>
                  <a:ea typeface="Calibri"/>
                  <a:cs typeface="Calibri"/>
                  <a:sym typeface="Calibri"/>
                </a:rPr>
                <a:t>How can it be used?</a:t>
              </a:r>
            </a:p>
          </p:txBody>
        </p:sp>
      </p:grpSp>
    </p:spTree>
    <p:extLst>
      <p:ext uri="{BB962C8B-B14F-4D97-AF65-F5344CB8AC3E}">
        <p14:creationId xmlns:p14="http://schemas.microsoft.com/office/powerpoint/2010/main" val="315562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SharedContentType xmlns="Microsoft.SharePoint.Taxonomy.ContentTypeSync" SourceId="bfc18c49-0394-481a-ba4a-a4ceacd0e392" ContentTypeId="0x01010020270C6529EA0544B2EFE190A98965FDE8" PreviousValue="false"/>
</file>

<file path=customXml/item3.xml><?xml version="1.0" encoding="utf-8"?>
<p:properties xmlns:p="http://schemas.microsoft.com/office/2006/metadata/properties" xmlns:xsi="http://www.w3.org/2001/XMLSchema-instance" xmlns:pc="http://schemas.microsoft.com/office/infopath/2007/PartnerControls">
  <documentManagement>
    <DLCPolicyLabelClientValue xmlns="6495cd43-30b7-45da-972d-05dc6321e6bd" xsi:nil="true"/>
    <Security_x0020_classification xmlns="6495cd43-30b7-45da-972d-05dc6321e6bd">Official</Security_x0020_classification>
    <Year xmlns="6495cd43-30b7-45da-972d-05dc6321e6bd">2019</Year>
    <Email_x0020_Date xmlns="6495cd43-30b7-45da-972d-05dc6321e6bd" xsi:nil="true"/>
    <Campaign_x0020_Area xmlns="6495cd43-30b7-45da-972d-05dc6321e6bd" xsi:nil="true"/>
    <DLCPolicyLabelLock xmlns="6495cd43-30b7-45da-972d-05dc6321e6bd" xsi:nil="true"/>
    <Campaign_x0020_Name xmlns="6495cd43-30b7-45da-972d-05dc6321e6bd">EdComs / Your Data Matters - school resources project</Campaign_x0020_Name>
    <Comms_x0020_Status xmlns="6495cd43-30b7-45da-972d-05dc6321e6bd" xsi:nil="true"/>
    <TaxCatchAll xmlns="6495cd43-30b7-45da-972d-05dc6321e6bd"/>
    <_dlc_DocId xmlns="6495cd43-30b7-45da-972d-05dc6321e6bd">CORP-1839991324-2033</_dlc_DocId>
    <_dlc_DocIdUrl xmlns="6495cd43-30b7-45da-972d-05dc6321e6bd">
      <Url>https://edrm/sites/corp/Comms/ExtComms/_layouts/15/DocIdRedir.aspx?ID=CORP-1839991324-2033</Url>
      <Description>CORP-1839991324-2033</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Campaigns Doc Word" ma:contentTypeID="0x01010020270C6529EA0544B2EFE190A98965FDE800E89C668F086C424087E41E12B61001DF" ma:contentTypeVersion="352" ma:contentTypeDescription="A word content type for use in the Campaigns Document set of the Comms Campaigns Library within the External Comms SubSite" ma:contentTypeScope="" ma:versionID="7d4014d4b100c0df6e0b6bc578a9572d">
  <xsd:schema xmlns:xsd="http://www.w3.org/2001/XMLSchema" xmlns:xs="http://www.w3.org/2001/XMLSchema" xmlns:p="http://schemas.microsoft.com/office/2006/metadata/properties" xmlns:ns2="6495cd43-30b7-45da-972d-05dc6321e6bd" targetNamespace="http://schemas.microsoft.com/office/2006/metadata/properties" ma:root="true" ma:fieldsID="45bae9b9e56f8876096332f13d8e9983" ns2:_="">
    <xsd:import namespace="6495cd43-30b7-45da-972d-05dc6321e6bd"/>
    <xsd:element name="properties">
      <xsd:complexType>
        <xsd:sequence>
          <xsd:element name="documentManagement">
            <xsd:complexType>
              <xsd:all>
                <xsd:element ref="ns2:Campaign_x0020_Name" minOccurs="0"/>
                <xsd:element ref="ns2:Campaign_x0020_Area" minOccurs="0"/>
                <xsd:element ref="ns2:Year" minOccurs="0"/>
                <xsd:element ref="ns2:Comms_x0020_Status" minOccurs="0"/>
                <xsd:element ref="ns2:Email_x0020_Date" minOccurs="0"/>
                <xsd:element ref="ns2:Security_x0020_classification"/>
                <xsd:element ref="ns2:_dlc_DocIdUrl" minOccurs="0"/>
                <xsd:element ref="ns2:_dlc_DocIdPersistId" minOccurs="0"/>
                <xsd:element ref="ns2:TaxCatchAll" minOccurs="0"/>
                <xsd:element ref="ns2:TaxCatchAllLabel" minOccurs="0"/>
                <xsd:element ref="ns2:DLCPolicyLabelValue" minOccurs="0"/>
                <xsd:element ref="ns2:DLCPolicyLabelClientValue" minOccurs="0"/>
                <xsd:element ref="ns2:DLCPolicyLabelLock" minOccurs="0"/>
                <xsd:element ref="ns2:_dlc_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5cd43-30b7-45da-972d-05dc6321e6bd" elementFormDefault="qualified">
    <xsd:import namespace="http://schemas.microsoft.com/office/2006/documentManagement/types"/>
    <xsd:import namespace="http://schemas.microsoft.com/office/infopath/2007/PartnerControls"/>
    <xsd:element name="Campaign_x0020_Name" ma:index="2" nillable="true" ma:displayName="Campaign Name" ma:description="A column to identify the Communications Campaign Name" ma:internalName="Campaign_x0020_Name">
      <xsd:simpleType>
        <xsd:restriction base="dms:Text">
          <xsd:maxLength value="255"/>
        </xsd:restriction>
      </xsd:simpleType>
    </xsd:element>
    <xsd:element name="Campaign_x0020_Area" ma:index="3" nillable="true" ma:displayName="Campaign Area" ma:description="A column to identify the type of Communications campaign" ma:format="Dropdown" ma:internalName="Campaign_x0020_Area">
      <xsd:simpleType>
        <xsd:restriction base="dms:Choice">
          <xsd:enumeration value="Internal"/>
          <xsd:enumeration value="External"/>
          <xsd:enumeration value="Both"/>
        </xsd:restriction>
      </xsd:simpleType>
    </xsd:element>
    <xsd:element name="Year" ma:index="4" nillable="true" ma:displayName="Year" ma:default="2021" ma:internalName="Year">
      <xsd:simpleType>
        <xsd:restriction base="dms:Text">
          <xsd:maxLength value="255"/>
        </xsd:restriction>
      </xsd:simpleType>
    </xsd:element>
    <xsd:element name="Comms_x0020_Status" ma:index="5" nillable="true" ma:displayName="Comms Status" ma:description="A column to identify whether a document is a draft or final version" ma:format="Dropdown" ma:internalName="Comms_x0020_Status">
      <xsd:simpleType>
        <xsd:restriction base="dms:Choice">
          <xsd:enumeration value="Draft"/>
          <xsd:enumeration value="Final"/>
        </xsd:restriction>
      </xsd:simpleType>
    </xsd:element>
    <xsd:element name="Email_x0020_Date" ma:index="6" nillable="true" ma:displayName="Email Date" ma:format="DateOnly" ma:internalName="Email_x0020_Date">
      <xsd:simpleType>
        <xsd:restriction base="dms:DateTime"/>
      </xsd:simpleType>
    </xsd:element>
    <xsd:element name="Security_x0020_classification" ma:index="7" ma:displayName="Security classification" ma:default="Official" ma:format="Dropdown" ma:internalName="Security_x0020_classification">
      <xsd:simpleType>
        <xsd:restriction base="dms:Choice">
          <xsd:enumeration value="Official"/>
          <xsd:enumeration value="Official - sensitive"/>
        </xsd:restriction>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TaxCatchAll" ma:index="10" nillable="true" ma:displayName="Taxonomy Catch All Column" ma:description="" ma:hidden="true" ma:list="{bb9bbd53-655f-4ab6-b89e-57fa117f12dc}" ma:internalName="TaxCatchAll" ma:showField="CatchAllData"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bb9bbd53-655f-4ab6-b89e-57fa117f12dc}" ma:internalName="TaxCatchAllLabel" ma:readOnly="true" ma:showField="CatchAllDataLabel"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DLCPolicyLabelValue" ma:index="15"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16"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17" nillable="true" ma:displayName="Label Locked" ma:description="Indicates whether the label should be updated when item properties are modified." ma:hidden="true" ma:internalName="DLCPolicyLabelLock" ma:readOnly="false">
      <xsd:simpleType>
        <xsd:restriction base="dms:Text"/>
      </xsd:simpleType>
    </xsd:element>
    <xsd:element name="_dlc_DocId" ma:index="19" nillable="true" ma:displayName="Document ID Value" ma:description="The value of the document ID assigned to this item." ma:internalName="_dlc_Doc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F737DA-A09E-4782-845A-6047D10761FD}">
  <ds:schemaRefs>
    <ds:schemaRef ds:uri="http://schemas.microsoft.com/sharepoint/events"/>
  </ds:schemaRefs>
</ds:datastoreItem>
</file>

<file path=customXml/itemProps2.xml><?xml version="1.0" encoding="utf-8"?>
<ds:datastoreItem xmlns:ds="http://schemas.openxmlformats.org/officeDocument/2006/customXml" ds:itemID="{79DCCA12-3CAA-4907-A3A7-0F4ABE098256}">
  <ds:schemaRefs>
    <ds:schemaRef ds:uri="Microsoft.SharePoint.Taxonomy.ContentTypeSync"/>
  </ds:schemaRefs>
</ds:datastoreItem>
</file>

<file path=customXml/itemProps3.xml><?xml version="1.0" encoding="utf-8"?>
<ds:datastoreItem xmlns:ds="http://schemas.openxmlformats.org/officeDocument/2006/customXml" ds:itemID="{DDD0352A-EFF4-4308-B6CF-952DBD44C19A}">
  <ds:schemaRefs>
    <ds:schemaRef ds:uri="http://purl.org/dc/dcmitype/"/>
    <ds:schemaRef ds:uri="http://purl.org/dc/elements/1.1/"/>
    <ds:schemaRef ds:uri="6495cd43-30b7-45da-972d-05dc6321e6bd"/>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4.xml><?xml version="1.0" encoding="utf-8"?>
<ds:datastoreItem xmlns:ds="http://schemas.openxmlformats.org/officeDocument/2006/customXml" ds:itemID="{19B20DCE-A60D-4069-A899-4BF87F96E798}"/>
</file>

<file path=customXml/itemProps5.xml><?xml version="1.0" encoding="utf-8"?>
<ds:datastoreItem xmlns:ds="http://schemas.openxmlformats.org/officeDocument/2006/customXml" ds:itemID="{48C114D2-3524-402D-9CCD-3E868A46A7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2103</Words>
  <Application>Microsoft Office PowerPoint</Application>
  <PresentationFormat>Custom</PresentationFormat>
  <Paragraphs>205</Paragraphs>
  <Slides>16</Slides>
  <Notes>16</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Overpass Mono</vt:lpstr>
      <vt:lpstr>Arial</vt:lpstr>
      <vt:lpstr>Verdana</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Mila Gorini</dc:creator>
  <cp:lastModifiedBy>Rachel Adams</cp:lastModifiedBy>
  <cp:revision>390</cp:revision>
  <dcterms:created xsi:type="dcterms:W3CDTF">2019-10-24T14:49:16Z</dcterms:created>
  <dcterms:modified xsi:type="dcterms:W3CDTF">2021-07-05T14:45:06Z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0x01010020270C6529EA0544B2EFE190A98965FDE800E89C668F086C424087E41E12B61001DF</vt:lpwstr>
  </property>
  <property fmtid="{D5CDD505-2E9C-101B-9397-08002B2CF9AE}" pid="3" name="_dlc_DocIdItemGuid">
    <vt:lpwstr>23009a31-5ece-4456-8ed1-2f26dd9abd5e</vt:lpwstr>
  </property>
  <property fmtid="{D5CDD505-2E9C-101B-9397-08002B2CF9AE}" pid="4" name="TaxKeyword">
    <vt:lpwstr/>
  </property>
  <property fmtid="{D5CDD505-2E9C-101B-9397-08002B2CF9AE}" pid="5" name="TaxKeywordTaxHTField">
    <vt:lpwstr/>
  </property>
  <property fmtid="{D5CDD505-2E9C-101B-9397-08002B2CF9AE}" pid="6" name="_docset_NoMedatataSyncRequired">
    <vt:lpwstr>False</vt:lpwstr>
  </property>
</Properties>
</file>