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9"/>
  </p:notesMasterIdLst>
  <p:handoutMasterIdLst>
    <p:handoutMasterId r:id="rId30"/>
  </p:handoutMasterIdLst>
  <p:sldIdLst>
    <p:sldId id="281" r:id="rId7"/>
    <p:sldId id="315" r:id="rId8"/>
    <p:sldId id="283" r:id="rId9"/>
    <p:sldId id="314" r:id="rId10"/>
    <p:sldId id="286" r:id="rId11"/>
    <p:sldId id="287" r:id="rId12"/>
    <p:sldId id="288" r:id="rId13"/>
    <p:sldId id="291" r:id="rId14"/>
    <p:sldId id="310" r:id="rId15"/>
    <p:sldId id="295" r:id="rId16"/>
    <p:sldId id="292" r:id="rId17"/>
    <p:sldId id="293" r:id="rId18"/>
    <p:sldId id="311" r:id="rId19"/>
    <p:sldId id="297" r:id="rId20"/>
    <p:sldId id="312" r:id="rId21"/>
    <p:sldId id="298" r:id="rId22"/>
    <p:sldId id="313" r:id="rId23"/>
    <p:sldId id="304" r:id="rId24"/>
    <p:sldId id="299" r:id="rId25"/>
    <p:sldId id="300" r:id="rId26"/>
    <p:sldId id="301" r:id="rId27"/>
    <p:sldId id="302" r:id="rId28"/>
  </p:sldIdLst>
  <p:sldSz cx="16257588" cy="9144000"/>
  <p:notesSz cx="6858000" cy="9947275"/>
  <p:embeddedFontLst>
    <p:embeddedFont>
      <p:font typeface="Calibri" panose="020F0502020204030204" pitchFamily="34" charset="0"/>
      <p:regular r:id="rId31"/>
      <p:bold r:id="rId32"/>
      <p:italic r:id="rId33"/>
      <p:boldItalic r:id="rId34"/>
    </p:embeddedFont>
    <p:embeddedFont>
      <p:font typeface="Overpass Mono" panose="00000509000000000000" pitchFamily="50" charset="0"/>
      <p:regular r:id="rId35"/>
      <p:bold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Graus" initials="GG" lastIdx="1" clrIdx="0">
    <p:extLst>
      <p:ext uri="{19B8F6BF-5375-455C-9EA6-DF929625EA0E}">
        <p15:presenceInfo xmlns:p15="http://schemas.microsoft.com/office/powerpoint/2012/main" userId="S::ger.graus@ico.org.uk::2c3eda81-664f-45aa-9130-b5e7537e5789" providerId="AD"/>
      </p:ext>
    </p:extLst>
  </p:cmAuthor>
  <p:cmAuthor id="2" name="Sarah Nietopski" initials="SN" lastIdx="1" clrIdx="1">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D7E"/>
    <a:srgbClr val="019967"/>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5"/>
    <p:restoredTop sz="96357" autoAdjust="0"/>
  </p:normalViewPr>
  <p:slideViewPr>
    <p:cSldViewPr snapToGrid="0" snapToObjects="1">
      <p:cViewPr varScale="1">
        <p:scale>
          <a:sx n="71" d="100"/>
          <a:sy n="71" d="100"/>
        </p:scale>
        <p:origin x="78" y="213"/>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dams" userId="a5b7f413-a736-4e62-b11d-93f1dfffa54a" providerId="ADAL" clId="{70FDF756-8C49-489A-A5DA-74A0718091AB}"/>
    <pc:docChg chg="undo custSel modSld">
      <pc:chgData name="Rachel Adams" userId="a5b7f413-a736-4e62-b11d-93f1dfffa54a" providerId="ADAL" clId="{70FDF756-8C49-489A-A5DA-74A0718091AB}" dt="2021-07-13T11:22:03.957" v="21" actId="1076"/>
      <pc:docMkLst>
        <pc:docMk/>
      </pc:docMkLst>
      <pc:sldChg chg="modSp mod">
        <pc:chgData name="Rachel Adams" userId="a5b7f413-a736-4e62-b11d-93f1dfffa54a" providerId="ADAL" clId="{70FDF756-8C49-489A-A5DA-74A0718091AB}" dt="2021-07-13T11:22:03.957" v="21" actId="1076"/>
        <pc:sldMkLst>
          <pc:docMk/>
          <pc:sldMk cId="4142771080" sldId="297"/>
        </pc:sldMkLst>
        <pc:spChg chg="mod">
          <ac:chgData name="Rachel Adams" userId="a5b7f413-a736-4e62-b11d-93f1dfffa54a" providerId="ADAL" clId="{70FDF756-8C49-489A-A5DA-74A0718091AB}" dt="2021-07-13T11:21:54.203" v="18" actId="1036"/>
          <ac:spMkLst>
            <pc:docMk/>
            <pc:sldMk cId="4142771080" sldId="297"/>
            <ac:spMk id="77" creationId="{992799B3-722D-3346-A076-58B2BA725247}"/>
          </ac:spMkLst>
        </pc:spChg>
        <pc:spChg chg="mod">
          <ac:chgData name="Rachel Adams" userId="a5b7f413-a736-4e62-b11d-93f1dfffa54a" providerId="ADAL" clId="{70FDF756-8C49-489A-A5DA-74A0718091AB}" dt="2021-07-13T11:20:16.727" v="11" actId="14100"/>
          <ac:spMkLst>
            <pc:docMk/>
            <pc:sldMk cId="4142771080" sldId="297"/>
            <ac:spMk id="150" creationId="{FDFEE0A9-5AFF-BC49-9582-F4032FB368CE}"/>
          </ac:spMkLst>
        </pc:spChg>
        <pc:spChg chg="mod">
          <ac:chgData name="Rachel Adams" userId="a5b7f413-a736-4e62-b11d-93f1dfffa54a" providerId="ADAL" clId="{70FDF756-8C49-489A-A5DA-74A0718091AB}" dt="2021-07-13T11:19:04.867" v="7" actId="20577"/>
          <ac:spMkLst>
            <pc:docMk/>
            <pc:sldMk cId="4142771080" sldId="297"/>
            <ac:spMk id="189" creationId="{AE85FB1C-9986-4DD2-B406-B14B4D767FE6}"/>
          </ac:spMkLst>
        </pc:spChg>
        <pc:grpChg chg="mod">
          <ac:chgData name="Rachel Adams" userId="a5b7f413-a736-4e62-b11d-93f1dfffa54a" providerId="ADAL" clId="{70FDF756-8C49-489A-A5DA-74A0718091AB}" dt="2021-07-13T11:22:03.957" v="21" actId="1076"/>
          <ac:grpSpMkLst>
            <pc:docMk/>
            <pc:sldMk cId="4142771080" sldId="297"/>
            <ac:grpSpMk id="4" creationId="{6C79457F-6C27-B049-8D74-217D9C63AD27}"/>
          </ac:grpSpMkLst>
        </pc:grpChg>
        <pc:grpChg chg="mod">
          <ac:chgData name="Rachel Adams" userId="a5b7f413-a736-4e62-b11d-93f1dfffa54a" providerId="ADAL" clId="{70FDF756-8C49-489A-A5DA-74A0718091AB}" dt="2021-07-13T11:20:06.338" v="9" actId="1076"/>
          <ac:grpSpMkLst>
            <pc:docMk/>
            <pc:sldMk cId="4142771080" sldId="297"/>
            <ac:grpSpMk id="16" creationId="{AE54E4AD-3923-46A4-9600-C38158071FD3}"/>
          </ac:grpSpMkLst>
        </pc:grpChg>
        <pc:grpChg chg="mod">
          <ac:chgData name="Rachel Adams" userId="a5b7f413-a736-4e62-b11d-93f1dfffa54a" providerId="ADAL" clId="{70FDF756-8C49-489A-A5DA-74A0718091AB}" dt="2021-07-13T11:22:02.467" v="20" actId="14100"/>
          <ac:grpSpMkLst>
            <pc:docMk/>
            <pc:sldMk cId="4142771080" sldId="297"/>
            <ac:grpSpMk id="76" creationId="{F7793D20-CD1F-4942-B6C7-80C6402B2D83}"/>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16BB3CD-2BA3-8C4D-8C72-759861E11A75}" type="datetimeFigureOut">
              <a:rPr lang="en-US" smtClean="0"/>
              <a:t>7/13/2021</a:t>
            </a:fld>
            <a:endParaRPr lang="en-US" dirty="0"/>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dirty="0"/>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D59F94F-F3DB-7940-8B35-082588D94EBE}" type="datetimeFigureOut">
              <a:rPr lang="en-US" smtClean="0"/>
              <a:t>7/13/2021</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dirty="0"/>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dirty="0"/>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2a (10 munud)</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Pa enghreifftiau eraill o ddefnydd cadarnhaol o ddata personol y gall y myfyrwyr feddwl amdanyn nhw? 
Dylen nhw gwblhau’r daflen waith </a:t>
            </a:r>
            <a:r>
              <a:rPr lang="en-GB" sz="1600" b="1" dirty="0">
                <a:latin typeface="+mn-lt"/>
                <a:ea typeface="Calibri"/>
                <a:cs typeface="Calibri"/>
                <a:sym typeface="Calibri"/>
              </a:rPr>
              <a:t>Data</a:t>
            </a:r>
            <a:r>
              <a:rPr lang="en-GB" sz="1600" dirty="0">
                <a:latin typeface="+mn-lt"/>
                <a:ea typeface="Calibri"/>
                <a:cs typeface="Calibri"/>
                <a:sym typeface="Calibri"/>
              </a:rPr>
              <a:t> </a:t>
            </a:r>
            <a:r>
              <a:rPr lang="en-GB" sz="1600" b="1" dirty="0">
                <a:latin typeface="+mn-lt"/>
                <a:ea typeface="Calibri"/>
                <a:cs typeface="Calibri"/>
                <a:sym typeface="Calibri"/>
              </a:rPr>
              <a:t>personol – Beth yw’r dibenion cadarnhaol? </a:t>
            </a:r>
            <a:r>
              <a:rPr lang="en-GB" sz="1600" dirty="0">
                <a:latin typeface="+mn-lt"/>
                <a:ea typeface="Calibri"/>
                <a:cs typeface="Calibri"/>
                <a:sym typeface="Calibri"/>
              </a:rPr>
              <a:t>a llenwi’r templed Diemwnt 9, gan ddidoli’r dibenion cadarnhaol o'r rhai mwyaf buddiol i'r lleiaf buddiol i'w bywydau eu hunain. 
Rhannwch yr atebion gyda'r dosbarth. 
Gofalwch fod y myfyrwyr yn dechrau meddwl </a:t>
            </a:r>
            <a:r>
              <a:rPr lang="en-GB" sz="1600" b="1" dirty="0">
                <a:latin typeface="+mn-lt"/>
                <a:ea typeface="Calibri"/>
                <a:cs typeface="Calibri"/>
                <a:sym typeface="Calibri"/>
              </a:rPr>
              <a:t>pam</a:t>
            </a:r>
            <a:r>
              <a:rPr lang="en-GB" sz="1600" dirty="0">
                <a:latin typeface="+mn-lt"/>
                <a:ea typeface="Calibri"/>
                <a:cs typeface="Calibri"/>
                <a:sym typeface="Calibri"/>
              </a:rPr>
              <a:t> mae’n data personol yn cael ei gasglu ar-lein.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dirty="0"/>
          </a:p>
        </p:txBody>
      </p:sp>
    </p:spTree>
    <p:extLst>
      <p:ext uri="{BB962C8B-B14F-4D97-AF65-F5344CB8AC3E}">
        <p14:creationId xmlns:p14="http://schemas.microsoft.com/office/powerpoint/2010/main" val="30226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500"/>
              <a:buFont typeface="Calibri"/>
              <a:buNone/>
            </a:pPr>
            <a:r>
              <a:rPr lang="cy-GB" sz="1600" b="1" u="sng" noProof="0" dirty="0">
                <a:solidFill>
                  <a:schemeClr val="dk1"/>
                </a:solidFill>
                <a:latin typeface="+mn-lt"/>
                <a:ea typeface="Calibri"/>
                <a:cs typeface="Calibri"/>
                <a:sym typeface="Calibri"/>
              </a:rPr>
              <a:t>Gweithgaredd 2b – Trafodaeth (5 munud)</a:t>
            </a:r>
          </a:p>
          <a:p>
            <a:pPr marL="285750" lvl="0" indent="-285750" algn="l" rtl="0">
              <a:lnSpc>
                <a:spcPct val="117999"/>
              </a:lnSpc>
              <a:spcBef>
                <a:spcPts val="0"/>
              </a:spcBef>
              <a:spcAft>
                <a:spcPts val="0"/>
              </a:spcAft>
              <a:buClr>
                <a:schemeClr val="dk1"/>
              </a:buClr>
              <a:buSzPts val="1500"/>
              <a:buFont typeface="Calibri"/>
              <a:buChar char="•"/>
            </a:pPr>
            <a:r>
              <a:rPr lang="cy-GB" sz="1600" noProof="0" dirty="0">
                <a:latin typeface="+mn-lt"/>
                <a:ea typeface="Calibri"/>
                <a:cs typeface="Calibri"/>
                <a:sym typeface="Calibri"/>
              </a:rPr>
              <a:t>Gofynnwch i'r myfyrwyr rannu eu hatebion o'r daflen waith </a:t>
            </a:r>
            <a:r>
              <a:rPr lang="cy-GB" sz="1600" b="1" noProof="0" dirty="0">
                <a:latin typeface="+mn-lt"/>
                <a:ea typeface="Calibri"/>
                <a:cs typeface="Calibri"/>
                <a:sym typeface="Calibri"/>
              </a:rPr>
              <a:t>Data personol – Beth yw’r dibenion cadarnhaol? </a:t>
            </a:r>
            <a:r>
              <a:rPr lang="cy-GB" sz="1600" noProof="0" dirty="0">
                <a:latin typeface="+mn-lt"/>
                <a:ea typeface="Calibri"/>
                <a:cs typeface="Calibri"/>
                <a:sym typeface="Calibri"/>
              </a:rPr>
              <a:t>a dangoswch y sleid hon sy’n awgrymu rhai atebion. Mae'n bwysig nodi nad yw rhoi data personol i ffwrdd bob amser yn beth drwg. Mae'n gwneud ein bywydau modern yn fwy cyfleus. Ond, mae hefyd yn bwysig cael eich hysbysu a pheidio â rhoi’ch data heblaw pan fyddwch yn teimlo'n gyfforddus yn gwneud hynny. </a:t>
            </a:r>
          </a:p>
          <a:p>
            <a:pPr marL="0" lvl="0" indent="0" algn="l" rtl="0">
              <a:lnSpc>
                <a:spcPct val="117999"/>
              </a:lnSpc>
              <a:spcBef>
                <a:spcPts val="0"/>
              </a:spcBef>
              <a:spcAft>
                <a:spcPts val="0"/>
              </a:spcAft>
              <a:buClr>
                <a:schemeClr val="dk1"/>
              </a:buClr>
              <a:buSzPts val="1400"/>
              <a:buFont typeface="Calibri"/>
              <a:buNone/>
            </a:pPr>
            <a:endParaRPr lang="cy-GB" sz="1600" noProof="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r>
              <a:rPr lang="cy-GB" sz="1600" u="sng" noProof="0" dirty="0">
                <a:latin typeface="+mn-lt"/>
                <a:ea typeface="Calibri"/>
                <a:cs typeface="Calibri"/>
                <a:sym typeface="Calibri"/>
              </a:rPr>
              <a:t>Sut rydych chi'n gwybod pryd mae’ch data'n cael ei gasglu?</a:t>
            </a:r>
            <a:endParaRPr lang="cy-GB" noProof="0" dirty="0"/>
          </a:p>
          <a:p>
            <a:pPr marL="0" lvl="0" indent="0" algn="l" rtl="0">
              <a:lnSpc>
                <a:spcPct val="117999"/>
              </a:lnSpc>
              <a:spcBef>
                <a:spcPts val="0"/>
              </a:spcBef>
              <a:spcAft>
                <a:spcPts val="0"/>
              </a:spcAft>
              <a:buClr>
                <a:schemeClr val="dk1"/>
              </a:buClr>
              <a:buSzPts val="1400"/>
              <a:buFont typeface="Calibri"/>
              <a:buNone/>
            </a:pPr>
            <a:r>
              <a:rPr lang="cy-GB" sz="1600" b="1" noProof="0" dirty="0">
                <a:latin typeface="+mn-lt"/>
                <a:ea typeface="Calibri"/>
                <a:cs typeface="Calibri"/>
                <a:sym typeface="Calibri"/>
              </a:rPr>
              <a:t>1) Drwy dderbyn cwcis</a:t>
            </a:r>
          </a:p>
          <a:p>
            <a:pPr marL="285750" lvl="0" indent="-285750" algn="l" rtl="0">
              <a:lnSpc>
                <a:spcPct val="117999"/>
              </a:lnSpc>
              <a:spcBef>
                <a:spcPts val="0"/>
              </a:spcBef>
              <a:spcAft>
                <a:spcPts val="0"/>
              </a:spcAft>
              <a:buClr>
                <a:schemeClr val="dk1"/>
              </a:buClr>
              <a:buSzPts val="1400"/>
              <a:buFont typeface="Calibri"/>
              <a:buChar char="•"/>
            </a:pPr>
            <a:r>
              <a:rPr lang="cy-GB" sz="1600" noProof="0" dirty="0">
                <a:solidFill>
                  <a:schemeClr val="dk1"/>
                </a:solidFill>
                <a:latin typeface="+mn-lt"/>
                <a:ea typeface="Calibri"/>
                <a:cs typeface="Calibri"/>
                <a:sym typeface="Calibri"/>
              </a:rPr>
              <a:t>Pan fyddwch yn derbyn cwcis rydych yn rhoi caniatâd i'ch data personol gael ei gasglu tra byddwch ar-lein. Gallai hyn gynnwys eich lleoliad, a fyddai'n helpu i addasu ap tywydd neu adroddiad traffig. Gall cwcis gofio eich enw defnyddiwr a'ch cyfrineiriau neu'r hyn rydych chi wedi'i roi yn eich basged siopa. Felly, maen nhw’n gwneud eich profiad ar-lein yn haws. 
Er hynny, dylech ddewis a dethol wrth dderbyn cwcis – weithiau mae’n bosibl na fyddwch am i'ch gwybodaeth fewngofnodi gael ei chofio am resymau diogelwch, neu efallai na fyddwch am i'ch gweithgaredd ar-lein gael ei olrhain tra byddwch chi ar dudalen we benodol e.e. dydych chi ddim eisiau cael eich targedu ar gyfer cynigion arbennig.</a:t>
            </a:r>
            <a:endParaRPr lang="cy-GB" noProof="0" dirty="0"/>
          </a:p>
          <a:p>
            <a:pPr marL="0" lvl="0" indent="0" algn="l" rtl="0">
              <a:lnSpc>
                <a:spcPct val="117999"/>
              </a:lnSpc>
              <a:spcBef>
                <a:spcPts val="0"/>
              </a:spcBef>
              <a:spcAft>
                <a:spcPts val="0"/>
              </a:spcAft>
              <a:buClr>
                <a:schemeClr val="dk1"/>
              </a:buClr>
              <a:buSzPts val="1400"/>
              <a:buFont typeface="Calibri"/>
              <a:buNone/>
            </a:pPr>
            <a:r>
              <a:rPr lang="cy-GB" sz="1600" b="1" noProof="0" dirty="0">
                <a:solidFill>
                  <a:schemeClr val="dk1"/>
                </a:solidFill>
                <a:latin typeface="+mn-lt"/>
                <a:ea typeface="Calibri"/>
                <a:cs typeface="Calibri"/>
                <a:sym typeface="Calibri"/>
              </a:rPr>
              <a:t>2) Drwy dderbyn Telerau ac Amodau</a:t>
            </a:r>
            <a:endParaRPr lang="cy-GB" sz="1600" b="1" noProof="0" dirty="0">
              <a:latin typeface="+mn-lt"/>
              <a:ea typeface="Calibri"/>
              <a:cs typeface="Calibri"/>
              <a:sym typeface="Calibri"/>
            </a:endParaRPr>
          </a:p>
          <a:p>
            <a:pPr marL="285750" marR="0" lvl="0" indent="-285750" algn="l" rtl="0">
              <a:lnSpc>
                <a:spcPct val="117999"/>
              </a:lnSpc>
              <a:spcBef>
                <a:spcPts val="0"/>
              </a:spcBef>
              <a:spcAft>
                <a:spcPts val="0"/>
              </a:spcAft>
              <a:buClr>
                <a:schemeClr val="dk1"/>
              </a:buClr>
              <a:buSzPts val="1400"/>
              <a:buFont typeface="Calibri"/>
              <a:buChar char="•"/>
            </a:pPr>
            <a:r>
              <a:rPr lang="cy-GB" sz="1600" b="0" noProof="0" dirty="0">
                <a:solidFill>
                  <a:schemeClr val="dk1"/>
                </a:solidFill>
                <a:latin typeface="+mn-lt"/>
                <a:ea typeface="Calibri"/>
                <a:cs typeface="Calibri"/>
                <a:sym typeface="Calibri"/>
              </a:rPr>
              <a:t> Gwiriwch y </a:t>
            </a:r>
            <a:r>
              <a:rPr lang="cy-GB" sz="1600" b="1" noProof="0" dirty="0">
                <a:solidFill>
                  <a:schemeClr val="dk1"/>
                </a:solidFill>
                <a:latin typeface="+mn-lt"/>
                <a:ea typeface="Calibri"/>
                <a:cs typeface="Calibri"/>
                <a:sym typeface="Calibri"/>
              </a:rPr>
              <a:t>polisi preifatrwydd / telerau ac amodau</a:t>
            </a:r>
            <a:r>
              <a:rPr lang="cy-GB" sz="1600" b="0" noProof="0" dirty="0">
                <a:solidFill>
                  <a:schemeClr val="dk1"/>
                </a:solidFill>
                <a:latin typeface="+mn-lt"/>
                <a:ea typeface="Calibri"/>
                <a:cs typeface="Calibri"/>
                <a:sym typeface="Calibri"/>
              </a:rPr>
              <a:t>. Mae'r rhain yn amlinellu pa ddata a all gael ei gasglu a’i rannu pan fyddwch ar dudalen we neu ap. </a:t>
            </a:r>
            <a:endParaRPr lang="cy-GB" sz="1600" noProof="0" dirty="0">
              <a:latin typeface="+mn-lt"/>
              <a:ea typeface="Calibri"/>
              <a:cs typeface="Calibri"/>
              <a:sym typeface="Calibri"/>
            </a:endParaRPr>
          </a:p>
          <a:p>
            <a:pPr marL="285750" lvl="0" indent="-196850" algn="l" rtl="0">
              <a:lnSpc>
                <a:spcPct val="117999"/>
              </a:lnSpc>
              <a:spcBef>
                <a:spcPts val="0"/>
              </a:spcBef>
              <a:spcAft>
                <a:spcPts val="0"/>
              </a:spcAft>
              <a:buClr>
                <a:schemeClr val="dk1"/>
              </a:buClr>
              <a:buSzPts val="1400"/>
              <a:buFont typeface="Calibri"/>
              <a:buNone/>
            </a:pPr>
            <a:endParaRPr lang="cy-GB" sz="1600" noProof="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cy-GB" sz="1600" noProof="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dirty="0"/>
          </a:p>
        </p:txBody>
      </p:sp>
    </p:spTree>
    <p:extLst>
      <p:ext uri="{BB962C8B-B14F-4D97-AF65-F5344CB8AC3E}">
        <p14:creationId xmlns:p14="http://schemas.microsoft.com/office/powerpoint/2010/main" val="26509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Trafodaeth (5 munud)</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Dechreuwch drafodaeth ddosbarth am anfanteision posibl rhoi data personol i ffwrdd a chofnodwch wybodaeth flaenorol y myfyrwyr am hyn ar y bwrdd gwyn.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dirty="0"/>
          </a:p>
        </p:txBody>
      </p:sp>
    </p:spTree>
    <p:extLst>
      <p:ext uri="{BB962C8B-B14F-4D97-AF65-F5344CB8AC3E}">
        <p14:creationId xmlns:p14="http://schemas.microsoft.com/office/powerpoint/2010/main" val="322328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Trafodaeth (5 munud)</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Dangoswch y tri phwynt bwled uchod i’r myfyrwyr a darllenwch drwyddyn nhw fel dosbarth.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dirty="0"/>
          </a:p>
        </p:txBody>
      </p:sp>
    </p:spTree>
    <p:extLst>
      <p:ext uri="{BB962C8B-B14F-4D97-AF65-F5344CB8AC3E}">
        <p14:creationId xmlns:p14="http://schemas.microsoft.com/office/powerpoint/2010/main" val="5057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b="1" u="sng" dirty="0"/>
              <a:t>Trafodaeth (parhad)  (5 munud)</a:t>
            </a:r>
          </a:p>
          <a:p>
            <a:pPr marL="457200" lvl="0" indent="-304800" algn="l" rtl="0">
              <a:lnSpc>
                <a:spcPct val="117999"/>
              </a:lnSpc>
              <a:spcBef>
                <a:spcPts val="0"/>
              </a:spcBef>
              <a:spcAft>
                <a:spcPts val="0"/>
              </a:spcAft>
              <a:buSzPts val="1200"/>
              <a:buAutoNum type="arabicPeriod"/>
            </a:pPr>
            <a:r>
              <a:rPr lang="en-GB" b="1" dirty="0"/>
              <a:t>Pam mae data personol mor werthfawr i fusnesau?</a:t>
            </a:r>
            <a:r>
              <a:rPr lang="en-GB" b="0" dirty="0"/>
              <a:t> (Dywedwyd bod data bellach yn fwy gwerthfawr nag olew.)</a:t>
            </a:r>
            <a:br>
              <a:rPr lang="en-GB" b="1" dirty="0"/>
            </a:br>
            <a:r>
              <a:rPr lang="en-GB" b="0" i="1" dirty="0"/>
              <a:t>(Mae data'n helpu busnesau i ddeall sut mae gwahanol grwpiau o bobl yn byw, beth sy'n apelio atyn nhw, a beth yw eu harferion gwario. Mae hyn yn caniatáu i fusnesau, fel manwerthwyr, deilwra eu deunydd marchnata, eu negeseuon a'u cynnyrch tuag at y grwpiau y maen nhw am eu targedu. Gallai grwpiau fod yn bobl o rywedd, oedran, lleoliad neu gategori penodol, megis rhieni, pobl ifanc yn eu harddegau, gweithwyr swyddfa, cefnogwyr pêl-droed etc)</a:t>
            </a:r>
            <a:r>
              <a:rPr lang="en-GB" b="1" dirty="0"/>
              <a:t>
Pa mor gyfforddus yw’r myfyrwyr gyda'r syniad bod data pobl yn cael ei rannu? </a:t>
            </a:r>
            <a:r>
              <a:rPr lang="en-GB" b="0" dirty="0"/>
              <a:t>Beth yw'r risgiau? Ydy rhannu data siopa dienw yn wahanol i rannu data personol adnabyddadwy, fel eu cyfeiriadau e-bost? 
</a:t>
            </a:r>
            <a:r>
              <a:rPr lang="en-GB" b="1" dirty="0"/>
              <a:t>Allwch chi feddwl am unrhyw risgiau eraill o rannu data personol? </a:t>
            </a:r>
            <a:r>
              <a:rPr lang="en-GB" b="0" i="1" dirty="0"/>
              <a:t>(dwyn hunaniaeth, twyll, enw da ar-lein, unwaith y bydd rhywbeth ar-lein does dim modd ei ddileu'n hawdd)</a:t>
            </a: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dirty="0"/>
          </a:p>
        </p:txBody>
      </p:sp>
    </p:spTree>
    <p:extLst>
      <p:ext uri="{BB962C8B-B14F-4D97-AF65-F5344CB8AC3E}">
        <p14:creationId xmlns:p14="http://schemas.microsoft.com/office/powerpoint/2010/main" val="31368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lnSpc>
                <a:spcPct val="117999"/>
              </a:lnSpc>
              <a:spcBef>
                <a:spcPts val="0"/>
              </a:spcBef>
              <a:spcAft>
                <a:spcPts val="0"/>
              </a:spcAft>
              <a:buClr>
                <a:schemeClr val="dk1"/>
              </a:buClr>
              <a:buSzPts val="1500"/>
              <a:buFont typeface="Calibri"/>
              <a:buNone/>
            </a:pPr>
            <a:r>
              <a:rPr lang="cy-GB" b="1" u="sng" noProof="0" dirty="0"/>
              <a:t>Estyniad dewisol</a:t>
            </a:r>
            <a:endParaRPr lang="cy-GB" b="0" u="sng" noProof="0" dirty="0"/>
          </a:p>
          <a:p>
            <a:pPr marL="133350" lvl="0" indent="0" algn="l" rtl="0">
              <a:lnSpc>
                <a:spcPct val="117999"/>
              </a:lnSpc>
              <a:spcBef>
                <a:spcPts val="0"/>
              </a:spcBef>
              <a:spcAft>
                <a:spcPts val="0"/>
              </a:spcAft>
              <a:buClr>
                <a:schemeClr val="dk1"/>
              </a:buClr>
              <a:buSzPts val="1500"/>
              <a:buFont typeface="Calibri"/>
              <a:buNone/>
            </a:pPr>
            <a:r>
              <a:rPr lang="cy-GB" noProof="0" dirty="0"/>
              <a:t>Cyflwynwch gysyniad y Rheoliad Cyffredinol ar Ddiogelu Data (neu’r GDPR). Cyn y newidiadau diweddar yn y gyfraith, roedd cwmnïau'n fwy rhydd i ddefnyddio a rhannu’ch data personol, megis cysylltu â chi gydag e-byst marchnata. Nawr, mae rheolau ar waith i sicrhau bod eich data'n cael ei gadw'n ddiogel, heb fod am amser rhy hir, a dim ond os ydych yn cytuno i hynny y gellir cysylltu â chi. Ydy’r myfyrwyr yn credu bod hyn yn beth da ai peidio? Pam? 
</a:t>
            </a:r>
          </a:p>
          <a:p>
            <a:pPr marL="0" lvl="0" indent="0" algn="l" rtl="0">
              <a:lnSpc>
                <a:spcPct val="117999"/>
              </a:lnSpc>
              <a:spcBef>
                <a:spcPts val="0"/>
              </a:spcBef>
              <a:spcAft>
                <a:spcPts val="0"/>
              </a:spcAft>
              <a:buClr>
                <a:schemeClr val="dk1"/>
              </a:buClr>
              <a:buSzPts val="1300"/>
              <a:buFont typeface="Calibri"/>
              <a:buNone/>
            </a:pPr>
            <a:endParaRPr lang="cy-GB" noProof="0" dirty="0"/>
          </a:p>
          <a:p>
            <a:pPr marL="0" lvl="0" indent="0" algn="l" rtl="0">
              <a:lnSpc>
                <a:spcPct val="117999"/>
              </a:lnSpc>
              <a:spcBef>
                <a:spcPts val="0"/>
              </a:spcBef>
              <a:spcAft>
                <a:spcPts val="0"/>
              </a:spcAft>
              <a:buClr>
                <a:schemeClr val="dk1"/>
              </a:buClr>
              <a:buSzPts val="1300"/>
              <a:buFont typeface="Calibri"/>
              <a:buNone/>
            </a:pPr>
            <a:endParaRPr lang="cy-GB" noProof="0" dirty="0"/>
          </a:p>
          <a:p>
            <a:pPr marL="0" lvl="0" indent="0" algn="l" rtl="0">
              <a:lnSpc>
                <a:spcPct val="117999"/>
              </a:lnSpc>
              <a:spcBef>
                <a:spcPts val="0"/>
              </a:spcBef>
              <a:spcAft>
                <a:spcPts val="0"/>
              </a:spcAft>
              <a:buClr>
                <a:schemeClr val="dk1"/>
              </a:buClr>
              <a:buSzPts val="1300"/>
              <a:buFont typeface="Calibri"/>
              <a:buNone/>
            </a:pPr>
            <a:endParaRPr lang="cy-GB" noProof="0"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dirty="0"/>
          </a:p>
        </p:txBody>
      </p:sp>
    </p:spTree>
    <p:extLst>
      <p:ext uri="{BB962C8B-B14F-4D97-AF65-F5344CB8AC3E}">
        <p14:creationId xmlns:p14="http://schemas.microsoft.com/office/powerpoint/2010/main" val="20140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Gweithgaredd 3 (5 munud)</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Mae Erin ar ap cyfryngau cymdeithasol. Mae ei lleoliad a'i gweithgarwch ar-lein yn cael eu casglu gan yr ap i adeiladu proffil ohoni. Mae'r proffil hwn yn helpu'r ap i ddangos ei negeseuon a'i hysbysebion wedi'u targedu sydd wedi'u personoli, yn seiliedig ar ei lleoliad a'i diddordebau. Os yw Erin wedi rhoi data fel ei hoedran a'i rhywedd i'r platfform, bydd hyn hefyd yn cael ei ddefnyddio i'w thargedu gyda negeseuon perthnasol.</a:t>
            </a: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dirty="0"/>
          </a:p>
        </p:txBody>
      </p:sp>
    </p:spTree>
    <p:extLst>
      <p:ext uri="{BB962C8B-B14F-4D97-AF65-F5344CB8AC3E}">
        <p14:creationId xmlns:p14="http://schemas.microsoft.com/office/powerpoint/2010/main" val="174708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Gweithgaredd 3 (5 munud)</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Pa fath o negeseuon ydych chi'n disgwyl y bydd Erin yn eu gweld o ganlyniad i'w gweithgarwch? Casglwch atebion y myfyrwyr ar y bwrdd. </a:t>
            </a:r>
            <a:endParaRPr lang="en-GB" sz="1600"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dirty="0"/>
          </a:p>
        </p:txBody>
      </p:sp>
    </p:spTree>
    <p:extLst>
      <p:ext uri="{BB962C8B-B14F-4D97-AF65-F5344CB8AC3E}">
        <p14:creationId xmlns:p14="http://schemas.microsoft.com/office/powerpoint/2010/main" val="19091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Calibri"/>
              <a:buNone/>
            </a:pPr>
            <a:r>
              <a:rPr lang="en-GB" sz="1600" b="1" u="sng" dirty="0">
                <a:solidFill>
                  <a:schemeClr val="dk1"/>
                </a:solidFill>
                <a:latin typeface="+mn-lt"/>
                <a:ea typeface="Calibri"/>
                <a:cs typeface="Calibri"/>
                <a:sym typeface="Calibri"/>
              </a:rPr>
              <a:t>Gweithgaredd 3 (5 munud)</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Trafodwch sut mae proffil Erin wedi cael ei ddefnyddio gan lwyfan y cyfryngau cymdeithasol i ddangos ei hysbysebion am frand dillad cynaliadwy. Pam mae’r myfyrwyr yn meddwl bod hysbyseb y brand hwn wedi ymddangos? 
Mae proffil Erin, gan gynnwys ei hoed, ei lleoliad a’i diddordebau, wedi’i ddefnyddio i ddangos neges noddedig iddi am waith ei phlaid wleidyddol leol ar newid yn yr hinsawdd. Pam mae hi wedi gweld hyn? 
Ydy’r myfyrwyr yn credu y dylai pleidiau gwleidyddol allu defnyddio’n data i'n targedu â deunyddiau? Beth yw'r pethau cadarnhaol a negyddol posibl? 
Mewn parau, dylai’r myfyrwyr gymryd eu tro i roi tair enghraifft i'w gilydd o weithgareddau ar-lein a chynnig hysbysebion neu gynnwys tebygol sydd wedi'u targedu.</a:t>
            </a:r>
            <a:endParaRPr lang="en-GB" sz="1600" b="1" u="sng"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2200"/>
              <a:buFont typeface="Calibri"/>
              <a:buNone/>
            </a:pPr>
            <a:endParaRPr lang="en-GB" dirty="0"/>
          </a:p>
          <a:p>
            <a:pPr marL="0" lvl="0" indent="0" algn="l" rtl="0">
              <a:lnSpc>
                <a:spcPct val="117999"/>
              </a:lnSpc>
              <a:spcBef>
                <a:spcPts val="0"/>
              </a:spcBef>
              <a:spcAft>
                <a:spcPts val="0"/>
              </a:spcAft>
              <a:buClr>
                <a:schemeClr val="dk1"/>
              </a:buClr>
              <a:buSzPts val="14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2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marR="0" lvl="0" indent="0" algn="l" rtl="0">
              <a:lnSpc>
                <a:spcPct val="117999"/>
              </a:lnSpc>
              <a:spcBef>
                <a:spcPts val="0"/>
              </a:spcBef>
              <a:spcAft>
                <a:spcPts val="0"/>
              </a:spcAft>
              <a:buClr>
                <a:schemeClr val="dk1"/>
              </a:buClr>
              <a:buSzPts val="2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dirty="0"/>
          </a:p>
        </p:txBody>
      </p:sp>
    </p:spTree>
    <p:extLst>
      <p:ext uri="{BB962C8B-B14F-4D97-AF65-F5344CB8AC3E}">
        <p14:creationId xmlns:p14="http://schemas.microsoft.com/office/powerpoint/2010/main" val="11922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Trafodaeth i Gloi neu Weithgaredd tynnu llun ac ysgrifennu (5 munud) </a:t>
            </a:r>
          </a:p>
          <a:p>
            <a:pPr marL="457200" lvl="0" indent="-317500" algn="l" rtl="0">
              <a:spcBef>
                <a:spcPts val="0"/>
              </a:spcBef>
              <a:spcAft>
                <a:spcPts val="0"/>
              </a:spcAft>
              <a:buClr>
                <a:schemeClr val="dk1"/>
              </a:buClr>
              <a:buSzPts val="1400"/>
              <a:buFont typeface="Calibri"/>
              <a:buChar char="●"/>
            </a:pPr>
            <a:r>
              <a:rPr lang="en-GB" sz="1600" dirty="0">
                <a:solidFill>
                  <a:schemeClr val="dk1"/>
                </a:solidFill>
              </a:rPr>
              <a:t>I orffen y wers, cynhaliwch drafodaeth ddosbarth sydyn am y pwyntiau trafod hyn, NEU gofynnwch i’r myfyrwyr ysgrifennu eu hatebion. 
I ateb cwestiynau 3 a 4 gall y myfyrwyr ddewis tynnu llun y canlyniadau / risgiau posibl a labelu eu delweddau.
Cwestiwn her: </a:t>
            </a:r>
            <a:r>
              <a:rPr lang="en-GB" sz="1600" b="1" dirty="0">
                <a:solidFill>
                  <a:schemeClr val="dk1"/>
                </a:solidFill>
              </a:rPr>
              <a:t>Beth yw'r tebygrwydd rhwng hawliau data a hawliau dynol?</a:t>
            </a:r>
            <a:r>
              <a:rPr lang="en-GB" sz="1600" dirty="0">
                <a:solidFill>
                  <a:schemeClr val="dk1"/>
                </a:solidFill>
              </a:rPr>
              <a:t> Gallai pethau i'w trafod gynnwys yr hawl i breifatrwydd, yr hawl i ddiogelwch, rhyddid mynegiant.</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dirty="0"/>
          </a:p>
        </p:txBody>
      </p:sp>
    </p:spTree>
    <p:extLst>
      <p:ext uri="{BB962C8B-B14F-4D97-AF65-F5344CB8AC3E}">
        <p14:creationId xmlns:p14="http://schemas.microsoft.com/office/powerpoint/2010/main" val="1947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endParaRPr lang="en-GB" sz="1600" b="1"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(Athro/athrawes yn unig)</a:t>
            </a: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dirty="0"/>
          </a:p>
        </p:txBody>
      </p:sp>
    </p:spTree>
    <p:extLst>
      <p:ext uri="{BB962C8B-B14F-4D97-AF65-F5344CB8AC3E}">
        <p14:creationId xmlns:p14="http://schemas.microsoft.com/office/powerpoint/2010/main" val="350578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Calibri"/>
              <a:buNone/>
            </a:pPr>
            <a:r>
              <a:rPr lang="en-GB" sz="1600" b="1" u="sng" dirty="0">
                <a:latin typeface="+mn-lt"/>
                <a:ea typeface="Calibri"/>
                <a:cs typeface="Calibri"/>
                <a:sym typeface="Calibri"/>
              </a:rPr>
              <a:t>Estyniad i’r diweddglo – os yw’r amser yn caniatáu</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t>Un o beryglon deunydd wedi'i dargedu yn seiliedig ar ddata personol yw ei fod yn creu 'siambr adleisio' ar-lein. 
Siambr adleisio yw pan fyddwn yn tueddu i weld dim ond erthyglau neu negeseuon tebyg i'n barn bresennol ni</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dirty="0"/>
          </a:p>
        </p:txBody>
      </p:sp>
    </p:spTree>
    <p:extLst>
      <p:ext uri="{BB962C8B-B14F-4D97-AF65-F5344CB8AC3E}">
        <p14:creationId xmlns:p14="http://schemas.microsoft.com/office/powerpoint/2010/main" val="285488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Calibri"/>
              <a:buNone/>
            </a:pPr>
            <a:r>
              <a:rPr lang="en-GB" sz="1600" b="1" u="sng" dirty="0">
                <a:latin typeface="+mn-lt"/>
                <a:ea typeface="Calibri"/>
                <a:cs typeface="Calibri"/>
                <a:sym typeface="Calibri"/>
              </a:rPr>
              <a:t>Estyniad i’r diweddglo – os yw’r amser yn caniatáu</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Gofynnwch i'r myfyrwyr drafod sut y daeth y siambr adleisio i fod yn achos Erin. Allan nhw roi enghreifftiau o rai o’r peryglon yn hyn o beth? (</a:t>
            </a:r>
            <a:r>
              <a:rPr lang="en-GB" sz="1600" i="1" dirty="0">
                <a:latin typeface="+mn-lt"/>
                <a:ea typeface="Calibri"/>
                <a:cs typeface="Calibri"/>
                <a:sym typeface="Calibri"/>
              </a:rPr>
              <a:t>Gallen nhw olygu nad yw barn pobl yn cael ei herio, ac y gall sibrydion, mythau a newyddion ffug ledaenu'n gyflym o amgylch y rhyngrwyd. Mae rhai pobl yn credu bod siambrau adleisio ar-lein yn arwain at gymdeithas fwy rhanedig.)</a:t>
            </a:r>
            <a:endParaRPr lang="en-GB" sz="1600" baseline="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dirty="0"/>
          </a:p>
        </p:txBody>
      </p:sp>
    </p:spTree>
    <p:extLst>
      <p:ext uri="{BB962C8B-B14F-4D97-AF65-F5344CB8AC3E}">
        <p14:creationId xmlns:p14="http://schemas.microsoft.com/office/powerpoint/2010/main" val="377387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Clr>
                <a:schemeClr val="dk1"/>
              </a:buClr>
              <a:buSzPts val="1400"/>
              <a:buFont typeface="Calibri"/>
              <a:buChar char="●"/>
            </a:pPr>
            <a:r>
              <a:rPr lang="en-GB" sz="1600" dirty="0">
                <a:solidFill>
                  <a:srgbClr val="3C4043"/>
                </a:solidFill>
                <a:latin typeface="+mn-lt"/>
                <a:ea typeface="Calibri"/>
                <a:cs typeface="Calibri"/>
                <a:sym typeface="Calibri"/>
              </a:rPr>
              <a:t>Eglurwch i’r myfyrwyr fod yna ddeddfau sy'n bodoli ynghylch yr hyn y gall ac na all cwmnïau ei wneud gyda'ch data. Yn ystod yr ychydig flynyddoedd diwethaf, mae mwy o ddeddfau wedi'u cyflwyno ynglŷn â data personol, megis y GDPR. Os bydd cwmnïau'n torri'r gyfraith gellir eu dirwyo hyd at £17 miliwn.
Mae'r Comisiynydd Gwybodaeth wedi ysgrifennu Cod Ymarfer newydd gyda safonau ar yr hyn y dylai ac na ddylai darparwyr gwasanaethau ar-lein a ddefnyddir gan blant ei wneud gyda'u data personol. Dylai hyn olygu y dylai rhai pethau am y gwefannau a'r apiau maen nhw’n eu defnyddio newid yn y dyfodol. Er enghraifft, fe ddylen nhw gael gwell esboniadau am sut y defnyddir eu data personol, ac ni ddylen nhw gael eu proffilio'n awtomatig heb iddyn nhw wybod bod hynny’n digwydd.</a:t>
            </a:r>
            <a:endParaRPr lang="en-GB" sz="1600" dirty="0">
              <a:solidFill>
                <a:schemeClr val="dk1"/>
              </a:solidFill>
            </a:endParaRPr>
          </a:p>
          <a:p>
            <a:pPr marL="0" lvl="0" indent="0"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lnSpc>
                <a:spcPct val="117999"/>
              </a:lnSpc>
              <a:spcBef>
                <a:spcPts val="0"/>
              </a:spcBef>
              <a:spcAft>
                <a:spcPts val="0"/>
              </a:spcAft>
              <a:buClr>
                <a:schemeClr val="dk1"/>
              </a:buClr>
              <a:buSzPts val="1300"/>
              <a:buFont typeface="Calibri"/>
              <a:buNone/>
            </a:pPr>
            <a:endParaRPr lang="en-GB" sz="1600" b="1" u="sng"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dirty="0"/>
          </a:p>
        </p:txBody>
      </p:sp>
    </p:spTree>
    <p:extLst>
      <p:ext uri="{BB962C8B-B14F-4D97-AF65-F5344CB8AC3E}">
        <p14:creationId xmlns:p14="http://schemas.microsoft.com/office/powerpoint/2010/main" val="13820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Amcanion dysgu (1 funud)</a:t>
            </a:r>
            <a:endParaRPr lang="en-GB" sz="1600" dirty="0">
              <a:latin typeface="+mn-lt"/>
              <a:ea typeface="Calibri"/>
              <a:cs typeface="Calibri"/>
              <a:sym typeface="Calibri"/>
            </a:endParaRPr>
          </a:p>
          <a:p>
            <a:pPr marL="285750" lvl="0" indent="-285750">
              <a:lnSpc>
                <a:spcPct val="117999"/>
              </a:lnSpc>
              <a:buFont typeface="Calibri" panose="020B0604020202020204" pitchFamily="34" charset="0"/>
              <a:buChar char="•"/>
            </a:pPr>
            <a:r>
              <a:rPr lang="en-GB" sz="1600" dirty="0">
                <a:latin typeface="+mn-lt"/>
                <a:ea typeface="Calibri"/>
                <a:cs typeface="Calibri"/>
                <a:sym typeface="Calibri"/>
              </a:rPr>
              <a:t>Nod y wers hon yw sicrhau bod y myfyrwyr yn ymwybodol o beth yw data personol, sut y caiff ei gasglu a sut y caiff ei ddefnyddio.</a:t>
            </a:r>
            <a:endParaRPr lang="en-GB" sz="16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dirty="0"/>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dechreuol (5 munud)</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Aseswch wybodaeth flaenorol y myfyrwyr am y pwnc. 
Dylai’r myfyrwyr fynd yn barau a meddwl am gynifer o enghreifftiau o ddata personol ag y gallan nhw. Gallant greu mapiau meddwl neu ddefnyddio nodiadau gludiog i greu wal arddangos dosbarth.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dirty="0"/>
          </a:p>
        </p:txBody>
      </p:sp>
    </p:spTree>
    <p:extLst>
      <p:ext uri="{BB962C8B-B14F-4D97-AF65-F5344CB8AC3E}">
        <p14:creationId xmlns:p14="http://schemas.microsoft.com/office/powerpoint/2010/main" val="29653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cy-GB" sz="1600" b="1" u="sng" noProof="0" dirty="0">
                <a:latin typeface="+mn-lt"/>
                <a:ea typeface="Calibri"/>
                <a:cs typeface="Calibri"/>
                <a:sym typeface="Calibri"/>
              </a:rPr>
              <a:t>Gweithgaredd dechreuol amgen (5 munud)</a:t>
            </a:r>
            <a:endParaRPr lang="cy-GB" sz="1600" noProof="0" dirty="0">
              <a:latin typeface="+mn-lt"/>
              <a:ea typeface="Calibri"/>
              <a:cs typeface="Calibri"/>
              <a:sym typeface="Calibri"/>
            </a:endParaRPr>
          </a:p>
          <a:p>
            <a:pPr marL="457200" marR="0" lvl="0" indent="-311150" algn="l" defTabSz="1219261" rtl="0" eaLnBrk="1" fontAlgn="auto" latinLnBrk="0" hangingPunct="1">
              <a:lnSpc>
                <a:spcPct val="117999"/>
              </a:lnSpc>
              <a:spcBef>
                <a:spcPts val="0"/>
              </a:spcBef>
              <a:spcAft>
                <a:spcPts val="0"/>
              </a:spcAft>
              <a:buClr>
                <a:schemeClr val="dk1"/>
              </a:buClr>
              <a:buSzPts val="1300"/>
              <a:buFont typeface="Calibri"/>
              <a:buChar char="●"/>
              <a:tabLst/>
              <a:defRPr/>
            </a:pPr>
            <a:r>
              <a:rPr lang="cy-GB" sz="1600" noProof="0" dirty="0">
                <a:latin typeface="+mn-lt"/>
                <a:ea typeface="Calibri"/>
                <a:cs typeface="Calibri"/>
                <a:sym typeface="Calibri"/>
              </a:rPr>
              <a:t>Aseswch wybodaeth flaenorol y myfyrwyr am y pwnc drwy ofyn iddyn nhw lunio diffiniad o ddata personol ac ychwanegu unrhyw beth maen nhw eisoes yn ei wybod. 
Dylai’r myfyrwyr fynd yn barau a meddwl am gynifer </a:t>
            </a:r>
            <a:r>
              <a:rPr lang="cy-GB" sz="1600" noProof="0">
                <a:latin typeface="+mn-lt"/>
                <a:ea typeface="Calibri"/>
                <a:cs typeface="Calibri"/>
                <a:sym typeface="Calibri"/>
              </a:rPr>
              <a:t>o enghreifftiau o ddata personol </a:t>
            </a:r>
            <a:r>
              <a:rPr lang="cy-GB" sz="1600" noProof="0" dirty="0">
                <a:latin typeface="+mn-lt"/>
                <a:ea typeface="Calibri"/>
                <a:cs typeface="Calibri"/>
                <a:sym typeface="Calibri"/>
              </a:rPr>
              <a:t>ag y gallan nhw. Gallant greu mapiau meddwl neu ddefnyddio nodiadau gludiog i greu wal arddangos dosbarth. </a:t>
            </a:r>
          </a:p>
          <a:p>
            <a:pPr marL="146050" lvl="0" indent="0" algn="l" rtl="0">
              <a:lnSpc>
                <a:spcPct val="117999"/>
              </a:lnSpc>
              <a:spcBef>
                <a:spcPts val="0"/>
              </a:spcBef>
              <a:spcAft>
                <a:spcPts val="0"/>
              </a:spcAft>
              <a:buClr>
                <a:schemeClr val="dk1"/>
              </a:buClr>
              <a:buSzPts val="1300"/>
              <a:buFont typeface="Calibri"/>
              <a:buNone/>
            </a:pPr>
            <a:endParaRPr lang="cy-GB" sz="1600" noProof="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cy-GB" sz="1600" noProof="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cy-GB" sz="1600" noProof="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cy-GB" sz="1600" noProof="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dirty="0"/>
          </a:p>
        </p:txBody>
      </p:sp>
    </p:spTree>
    <p:extLst>
      <p:ext uri="{BB962C8B-B14F-4D97-AF65-F5344CB8AC3E}">
        <p14:creationId xmlns:p14="http://schemas.microsoft.com/office/powerpoint/2010/main" val="35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dechreuol amgen (5 munud)</a:t>
            </a:r>
            <a:endParaRPr lang="en-GB" sz="1600" dirty="0">
              <a:latin typeface="+mn-lt"/>
              <a:ea typeface="Calibri"/>
              <a:cs typeface="Calibri"/>
              <a:sym typeface="Calibri"/>
            </a:endParaRPr>
          </a:p>
          <a:p>
            <a:pPr marL="457200" marR="0" lvl="0" indent="-311150" algn="l" defTabSz="1219261" rtl="0" eaLnBrk="1" fontAlgn="auto" latinLnBrk="0" hangingPunct="1">
              <a:lnSpc>
                <a:spcPct val="117999"/>
              </a:lnSpc>
              <a:spcBef>
                <a:spcPts val="0"/>
              </a:spcBef>
              <a:spcAft>
                <a:spcPts val="0"/>
              </a:spcAft>
              <a:buClr>
                <a:schemeClr val="dk1"/>
              </a:buClr>
              <a:buSzPts val="1300"/>
              <a:buFont typeface="Calibri"/>
              <a:buChar char="●"/>
              <a:tabLst/>
              <a:defRPr/>
            </a:pPr>
            <a:r>
              <a:rPr lang="en-GB" sz="1600" dirty="0">
                <a:latin typeface="+mn-lt"/>
                <a:ea typeface="Calibri"/>
                <a:cs typeface="Calibri"/>
                <a:sym typeface="Calibri"/>
              </a:rPr>
              <a:t>Aseswch wybodaeth flaenorol y myfyrwyr am y pwnc drwy ofyn iddyn nhw lunio diffiniad o ddata personol ac ychwanegu unrhyw beth maen nhw eisoes yn ei wybod. 
Dylai’r myfyrwyr fynd yn barau a meddwl am gynifer o enghreifftiau o ddata personol ag y gallan nhw. Gallant greu mapiau meddwl neu ddefnyddio nodiadau gludiog i greu wal arddangos dosbarth. </a:t>
            </a:r>
          </a:p>
          <a:p>
            <a:pPr marL="14605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dirty="0"/>
          </a:p>
        </p:txBody>
      </p:sp>
    </p:spTree>
    <p:extLst>
      <p:ext uri="{BB962C8B-B14F-4D97-AF65-F5344CB8AC3E}">
        <p14:creationId xmlns:p14="http://schemas.microsoft.com/office/powerpoint/2010/main" val="16887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dechreuol amgen (5 munud)</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Dangoswch y diffiniad i’r mfyfyrwyr a'i gymharu â’u diffiniadau nhw. Oes unrhyw beth y bydden nhw’n ei ychwanegu neu'n ei newid?</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dirty="0"/>
          </a:p>
        </p:txBody>
      </p:sp>
    </p:spTree>
    <p:extLst>
      <p:ext uri="{BB962C8B-B14F-4D97-AF65-F5344CB8AC3E}">
        <p14:creationId xmlns:p14="http://schemas.microsoft.com/office/powerpoint/2010/main" val="355975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1 (10 munud)</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Pan fyddwn ni ar-lein, gall ein data personol gael ei gasglu mewn sawl ffordd. Gofynnwch i'r myfyrwyr sut maen nhw'n meddwl bod ein data'n cael ei gasglu ar-lein.
Yna dangoswch i’r myfyrwyr yr ystod o leoedd lle mae’n data personol yn cael ei gasglu. Gofynnwch i'r myfyrwyr a ydyn nhw’n synnu at unrhyw un o'r pethau hyn ac os felly pam. 
Allan nhw feddwl am unrhyw ffynonellau eraill o ddata personol?</a:t>
            </a: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dirty="0"/>
          </a:p>
        </p:txBody>
      </p:sp>
    </p:spTree>
    <p:extLst>
      <p:ext uri="{BB962C8B-B14F-4D97-AF65-F5344CB8AC3E}">
        <p14:creationId xmlns:p14="http://schemas.microsoft.com/office/powerpoint/2010/main" val="140408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Gweithgaredd 1 (parhad) (10 munud)</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b="0" dirty="0">
                <a:solidFill>
                  <a:srgbClr val="019967"/>
                </a:solidFill>
              </a:rPr>
              <a:t>Pa </a:t>
            </a:r>
            <a:r>
              <a:rPr lang="en-GB" sz="1600" dirty="0">
                <a:solidFill>
                  <a:srgbClr val="019967"/>
                </a:solidFill>
              </a:rPr>
              <a:t>fath</a:t>
            </a:r>
            <a:r>
              <a:rPr lang="en-GB" sz="1600" b="0" dirty="0">
                <a:solidFill>
                  <a:srgbClr val="019967"/>
                </a:solidFill>
              </a:rPr>
              <a:t> o ddata personol all gael ei gasglu drwy'r gweithgareddau hyn</a:t>
            </a:r>
            <a:r>
              <a:rPr lang="en-GB" sz="1600" dirty="0">
                <a:latin typeface="+mn-lt"/>
                <a:ea typeface="Calibri"/>
                <a:cs typeface="Calibri"/>
                <a:sym typeface="Calibri"/>
              </a:rPr>
              <a:t>?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Gofynnwch i'r myfyrwyr gwblhau’r daflen waith </a:t>
            </a:r>
            <a:r>
              <a:rPr lang="en-GB" sz="1600" b="1" dirty="0">
                <a:latin typeface="+mn-lt"/>
                <a:ea typeface="Calibri"/>
                <a:cs typeface="Calibri"/>
                <a:sym typeface="Calibri"/>
              </a:rPr>
              <a:t>Data</a:t>
            </a:r>
            <a:r>
              <a:rPr lang="en-GB" sz="1600" dirty="0">
                <a:latin typeface="+mn-lt"/>
                <a:ea typeface="Calibri"/>
                <a:cs typeface="Calibri"/>
                <a:sym typeface="Calibri"/>
              </a:rPr>
              <a:t> </a:t>
            </a:r>
            <a:r>
              <a:rPr lang="en-GB" sz="1600" b="1" dirty="0">
                <a:latin typeface="+mn-lt"/>
                <a:ea typeface="Calibri"/>
                <a:cs typeface="Calibri"/>
                <a:sym typeface="Calibri"/>
              </a:rPr>
              <a:t>Personol - Sut mae'n cael ei gasglu? </a:t>
            </a:r>
            <a:r>
              <a:rPr lang="en-GB" sz="1600" dirty="0">
                <a:latin typeface="+mn-lt"/>
                <a:ea typeface="Calibri"/>
                <a:cs typeface="Calibri"/>
                <a:sym typeface="Calibri"/>
              </a:rPr>
              <a:t>mewn grwpiau a thrafod pa fath o ddata personol a all gael ei roi i ffwrdd drwy'r gweithgareddau hyn. 
Gwnewch y pwynt i’r myfyrwyr ein bod yn gadael olion ar ôl pryd bynnag y byddwn yn gwneud pethau ar-lein. Yr enw ar hyn yw ein ‘hôl troed digidol'. </a:t>
            </a:r>
            <a:endParaRPr lang="en-GB" sz="1600" b="0" dirty="0">
              <a:latin typeface="+mn-lt"/>
              <a:ea typeface="Calibri"/>
              <a:cs typeface="Calibri"/>
              <a:sym typeface="Calibri"/>
            </a:endParaRP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dirty="0"/>
          </a:p>
        </p:txBody>
      </p:sp>
    </p:spTree>
    <p:extLst>
      <p:ext uri="{BB962C8B-B14F-4D97-AF65-F5344CB8AC3E}">
        <p14:creationId xmlns:p14="http://schemas.microsoft.com/office/powerpoint/2010/main" val="125830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06F0F-D139-4445-8C7D-76F509068F0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1F02E7B3-E8A6-F84E-9CC3-5F357909A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0FB22C9D-150A-974B-9037-78917312C05F}"/>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6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ov.wales/keeping-learners-saf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2605742"/>
            <a:ext cx="8999487" cy="164458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Data Personol - </a:t>
            </a:r>
            <a:br>
              <a:rPr lang="en-US" b="1" dirty="0"/>
            </a:br>
            <a:r>
              <a:rPr lang="en-US" b="1" dirty="0"/>
              <a:t>Beth yw hyn i gyd</a:t>
            </a:r>
            <a:r>
              <a:rPr lang="en-GB" b="1" dirty="0">
                <a:ea typeface="Calibri"/>
                <a:cs typeface="Calibri"/>
                <a:sym typeface="Calibri"/>
              </a:rPr>
              <a:t>? </a:t>
            </a:r>
            <a:endParaRPr lang="en-US" b="1" dirty="0"/>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Deall beth yw data personol a pham mae’n werthfawr</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Grŵp oed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FCD3E56-C47E-C343-98FB-99E53D3570AB}"/>
              </a:ext>
            </a:extLst>
          </p:cNvPr>
          <p:cNvSpPr/>
          <p:nvPr/>
        </p:nvSpPr>
        <p:spPr>
          <a:xfrm>
            <a:off x="5934302" y="1463130"/>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 name="Rounded Rectangle 2">
            <a:extLst>
              <a:ext uri="{FF2B5EF4-FFF2-40B4-BE49-F238E27FC236}">
                <a16:creationId xmlns:a16="http://schemas.microsoft.com/office/drawing/2014/main" id="{A71F662C-6593-8A41-96FB-FCE3A91BD91B}"/>
              </a:ext>
            </a:extLst>
          </p:cNvPr>
          <p:cNvSpPr/>
          <p:nvPr/>
        </p:nvSpPr>
        <p:spPr>
          <a:xfrm>
            <a:off x="6323814" y="2117825"/>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5" name="Rectangle 4">
            <a:extLst>
              <a:ext uri="{FF2B5EF4-FFF2-40B4-BE49-F238E27FC236}">
                <a16:creationId xmlns:a16="http://schemas.microsoft.com/office/drawing/2014/main" id="{8D786505-F006-0343-857F-D05D57F59CCD}"/>
              </a:ext>
            </a:extLst>
          </p:cNvPr>
          <p:cNvSpPr/>
          <p:nvPr/>
        </p:nvSpPr>
        <p:spPr>
          <a:xfrm>
            <a:off x="8847286" y="4563364"/>
            <a:ext cx="6464303" cy="1015663"/>
          </a:xfrm>
          <a:prstGeom prst="rect">
            <a:avLst/>
          </a:prstGeom>
        </p:spPr>
        <p:txBody>
          <a:bodyPr wrap="square" lIns="0" tIns="0" rIns="0" bIns="0">
            <a:spAutoFit/>
          </a:bodyPr>
          <a:lstStyle/>
          <a:p>
            <a:r>
              <a:rPr lang="en-US" sz="2200" dirty="0">
                <a:latin typeface="Overpass Mono" pitchFamily="49" charset="77"/>
              </a:rPr>
              <a:t>Mae siopau ar-lein yn defnyddio’n </a:t>
            </a:r>
            <a:r>
              <a:rPr lang="en-US" sz="2200" b="1" dirty="0">
                <a:latin typeface="Overpass Mono" pitchFamily="49" charset="77"/>
              </a:rPr>
              <a:t>cyfeiriad</a:t>
            </a:r>
            <a:r>
              <a:rPr lang="en-US" sz="2200" dirty="0">
                <a:latin typeface="Overpass Mono" pitchFamily="49" charset="77"/>
              </a:rPr>
              <a:t> i anfon ein nwyddau
</a:t>
            </a:r>
          </a:p>
        </p:txBody>
      </p:sp>
      <p:sp>
        <p:nvSpPr>
          <p:cNvPr id="6" name="Rectangle 5">
            <a:extLst>
              <a:ext uri="{FF2B5EF4-FFF2-40B4-BE49-F238E27FC236}">
                <a16:creationId xmlns:a16="http://schemas.microsoft.com/office/drawing/2014/main" id="{B6838881-FF3B-C641-8B0D-454BA9FBB6FE}"/>
              </a:ext>
            </a:extLst>
          </p:cNvPr>
          <p:cNvSpPr/>
          <p:nvPr/>
        </p:nvSpPr>
        <p:spPr>
          <a:xfrm>
            <a:off x="7402514" y="3137146"/>
            <a:ext cx="7748391" cy="861774"/>
          </a:xfrm>
          <a:prstGeom prst="rect">
            <a:avLst/>
          </a:prstGeom>
        </p:spPr>
        <p:txBody>
          <a:bodyPr wrap="square" lIns="0" tIns="0" rIns="0" bIns="0">
            <a:spAutoFit/>
          </a:bodyPr>
          <a:lstStyle/>
          <a:p>
            <a:r>
              <a:rPr lang="en-US" sz="2800" b="1" dirty="0">
                <a:latin typeface="Overpass Mono" pitchFamily="49" charset="77"/>
              </a:rPr>
              <a:t>Gall hyn wneud bywyd yn fwy cyfleus. Er enghraifft:</a:t>
            </a:r>
          </a:p>
        </p:txBody>
      </p:sp>
      <p:sp>
        <p:nvSpPr>
          <p:cNvPr id="9" name="Rounded Rectangle 8">
            <a:extLst>
              <a:ext uri="{FF2B5EF4-FFF2-40B4-BE49-F238E27FC236}">
                <a16:creationId xmlns:a16="http://schemas.microsoft.com/office/drawing/2014/main" id="{5E16568F-1CF8-3141-8DB6-7FB886D7F547}"/>
              </a:ext>
            </a:extLst>
          </p:cNvPr>
          <p:cNvSpPr/>
          <p:nvPr/>
        </p:nvSpPr>
        <p:spPr>
          <a:xfrm>
            <a:off x="11185123" y="12209836"/>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10" name="Rounded Rectangle 9">
            <a:extLst>
              <a:ext uri="{FF2B5EF4-FFF2-40B4-BE49-F238E27FC236}">
                <a16:creationId xmlns:a16="http://schemas.microsoft.com/office/drawing/2014/main" id="{F7BF1B81-56BD-5449-9DE8-112B20923B7C}"/>
              </a:ext>
            </a:extLst>
          </p:cNvPr>
          <p:cNvSpPr/>
          <p:nvPr/>
        </p:nvSpPr>
        <p:spPr>
          <a:xfrm>
            <a:off x="10823529" y="1796018"/>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0351200-956F-B640-A363-6C754309957B}"/>
              </a:ext>
            </a:extLst>
          </p:cNvPr>
          <p:cNvSpPr/>
          <p:nvPr/>
        </p:nvSpPr>
        <p:spPr>
          <a:xfrm>
            <a:off x="11745507" y="1745292"/>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41D2E0C8-8897-8443-BA7C-415A23F47FB3}"/>
              </a:ext>
            </a:extLst>
          </p:cNvPr>
          <p:cNvSpPr txBox="1">
            <a:spLocks/>
          </p:cNvSpPr>
          <p:nvPr/>
        </p:nvSpPr>
        <p:spPr>
          <a:xfrm>
            <a:off x="692202" y="611124"/>
            <a:ext cx="4363709" cy="19166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it-IT" sz="3600" b="1" dirty="0">
                <a:solidFill>
                  <a:schemeClr val="dk1"/>
                </a:solidFill>
                <a:ea typeface="Calibri"/>
                <a:cs typeface="Calibri"/>
                <a:sym typeface="Calibri"/>
              </a:rPr>
              <a:t>Rhoi data personol </a:t>
            </a:r>
            <a:r>
              <a:rPr lang="en-GB" sz="3600" b="1" dirty="0">
                <a:solidFill>
                  <a:schemeClr val="dk1"/>
                </a:solidFill>
                <a:ea typeface="Calibri"/>
                <a:cs typeface="Calibri"/>
                <a:sym typeface="Calibri"/>
              </a:rPr>
              <a:t>- Manteision</a:t>
            </a:r>
          </a:p>
        </p:txBody>
      </p:sp>
      <p:grpSp>
        <p:nvGrpSpPr>
          <p:cNvPr id="19" name="Group 18">
            <a:extLst>
              <a:ext uri="{FF2B5EF4-FFF2-40B4-BE49-F238E27FC236}">
                <a16:creationId xmlns:a16="http://schemas.microsoft.com/office/drawing/2014/main" id="{09BA3C67-CDE5-1146-A835-0DBEB574BFA5}"/>
              </a:ext>
            </a:extLst>
          </p:cNvPr>
          <p:cNvGrpSpPr/>
          <p:nvPr/>
        </p:nvGrpSpPr>
        <p:grpSpPr>
          <a:xfrm>
            <a:off x="585943" y="3370700"/>
            <a:ext cx="4576225" cy="3359546"/>
            <a:chOff x="522891" y="2726331"/>
            <a:chExt cx="3281221" cy="2408844"/>
          </a:xfrm>
        </p:grpSpPr>
        <p:sp>
          <p:nvSpPr>
            <p:cNvPr id="20" name="Rectangle 19">
              <a:extLst>
                <a:ext uri="{FF2B5EF4-FFF2-40B4-BE49-F238E27FC236}">
                  <a16:creationId xmlns:a16="http://schemas.microsoft.com/office/drawing/2014/main" id="{0FA95438-C9B5-6A49-B752-FF0342A4C977}"/>
                </a:ext>
              </a:extLst>
            </p:cNvPr>
            <p:cNvSpPr/>
            <p:nvPr/>
          </p:nvSpPr>
          <p:spPr>
            <a:xfrm>
              <a:off x="522891" y="2975175"/>
              <a:ext cx="3032378"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E3A89E36-2BBD-6940-9643-C42AC5055B03}"/>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CE22C969-C30E-E942-8FE4-1FA04DF6F1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9A6BA927-4722-F34B-A104-3BE3D8261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BDD2B8-2BA9-9A43-81AC-98CC3D4857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602DC00-C468-9447-8653-A655D8AA6978}"/>
                </a:ext>
              </a:extLst>
            </p:cNvPr>
            <p:cNvSpPr txBox="1"/>
            <p:nvPr/>
          </p:nvSpPr>
          <p:spPr>
            <a:xfrm>
              <a:off x="827146" y="3360032"/>
              <a:ext cx="2423866" cy="1390286"/>
            </a:xfrm>
            <a:prstGeom prst="rect">
              <a:avLst/>
            </a:prstGeom>
            <a:noFill/>
          </p:spPr>
          <p:txBody>
            <a:bodyPr wrap="square" rtlCol="0">
              <a:spAutoFit/>
            </a:bodyPr>
            <a:lstStyle/>
            <a:p>
              <a:pPr>
                <a:lnSpc>
                  <a:spcPct val="100000"/>
                </a:lnSpc>
              </a:pPr>
              <a:r>
                <a:rPr lang="en-GB" sz="2400" dirty="0">
                  <a:solidFill>
                    <a:srgbClr val="019967"/>
                  </a:solidFill>
                  <a:latin typeface="Overpass Mono" pitchFamily="49" charset="77"/>
                  <a:ea typeface="Calibri"/>
                  <a:cs typeface="Calibri" panose="020F0502020204030204" pitchFamily="34" charset="0"/>
                  <a:sym typeface="Calibri"/>
                </a:rPr>
                <a:t>Mae cwmnïau'n defnyddio’n data personol i bersonoli gwasanaethau i ni</a:t>
              </a:r>
            </a:p>
          </p:txBody>
        </p:sp>
      </p:grpSp>
      <p:sp>
        <p:nvSpPr>
          <p:cNvPr id="28" name="Rectangle 27">
            <a:extLst>
              <a:ext uri="{FF2B5EF4-FFF2-40B4-BE49-F238E27FC236}">
                <a16:creationId xmlns:a16="http://schemas.microsoft.com/office/drawing/2014/main" id="{3061D5D9-8055-CA4B-AB8D-ADFD59DD62CF}"/>
              </a:ext>
            </a:extLst>
          </p:cNvPr>
          <p:cNvSpPr/>
          <p:nvPr/>
        </p:nvSpPr>
        <p:spPr>
          <a:xfrm>
            <a:off x="8847286" y="7204357"/>
            <a:ext cx="6464303" cy="1015663"/>
          </a:xfrm>
          <a:prstGeom prst="rect">
            <a:avLst/>
          </a:prstGeom>
        </p:spPr>
        <p:txBody>
          <a:bodyPr wrap="square" lIns="0" tIns="0" rIns="0" bIns="0">
            <a:spAutoFit/>
          </a:bodyPr>
          <a:lstStyle/>
          <a:p>
            <a:r>
              <a:rPr lang="en-US" sz="2200" dirty="0">
                <a:latin typeface="Overpass Mono" pitchFamily="49" charset="77"/>
              </a:rPr>
              <a:t>gall mapiau ar-lein olrhain ein </a:t>
            </a:r>
            <a:r>
              <a:rPr lang="en-US" sz="2200" b="1" dirty="0">
                <a:latin typeface="Overpass Mono" pitchFamily="49" charset="77"/>
              </a:rPr>
              <a:t>lleoliadau</a:t>
            </a:r>
            <a:r>
              <a:rPr lang="en-US" sz="2200" dirty="0">
                <a:latin typeface="Overpass Mono" pitchFamily="49" charset="77"/>
              </a:rPr>
              <a:t> i anfon cyfarwyddiadau aton ni.</a:t>
            </a:r>
          </a:p>
        </p:txBody>
      </p:sp>
      <p:sp>
        <p:nvSpPr>
          <p:cNvPr id="29" name="Rectangle 28">
            <a:extLst>
              <a:ext uri="{FF2B5EF4-FFF2-40B4-BE49-F238E27FC236}">
                <a16:creationId xmlns:a16="http://schemas.microsoft.com/office/drawing/2014/main" id="{5D784A2C-5448-E948-9F63-A5E96424951C}"/>
              </a:ext>
            </a:extLst>
          </p:cNvPr>
          <p:cNvSpPr/>
          <p:nvPr/>
        </p:nvSpPr>
        <p:spPr>
          <a:xfrm>
            <a:off x="8847286" y="5714583"/>
            <a:ext cx="6464303" cy="1354217"/>
          </a:xfrm>
          <a:prstGeom prst="rect">
            <a:avLst/>
          </a:prstGeom>
        </p:spPr>
        <p:txBody>
          <a:bodyPr wrap="square" lIns="0" tIns="0" rIns="0" bIns="0">
            <a:spAutoFit/>
          </a:bodyPr>
          <a:lstStyle/>
          <a:p>
            <a:r>
              <a:rPr lang="en-US" sz="2200" dirty="0">
                <a:latin typeface="Overpass Mono" pitchFamily="49" charset="77"/>
              </a:rPr>
              <a:t>Mae llwyfannau ffrydio’n </a:t>
            </a:r>
            <a:r>
              <a:rPr lang="en-US" sz="2200" b="1" dirty="0">
                <a:latin typeface="Overpass Mono" pitchFamily="49" charset="77"/>
              </a:rPr>
              <a:t>cofio pa bennod rydyn ni wedi’i chyrraedd</a:t>
            </a:r>
            <a:r>
              <a:rPr lang="en-US" sz="2200" dirty="0">
                <a:latin typeface="Overpass Mono" pitchFamily="49" charset="77"/>
              </a:rPr>
              <a:t>, er mwyn inni ailddechrau'n hawdd
</a:t>
            </a:r>
          </a:p>
        </p:txBody>
      </p:sp>
      <p:pic>
        <p:nvPicPr>
          <p:cNvPr id="8" name="Graphic 7">
            <a:extLst>
              <a:ext uri="{FF2B5EF4-FFF2-40B4-BE49-F238E27FC236}">
                <a16:creationId xmlns:a16="http://schemas.microsoft.com/office/drawing/2014/main" id="{99878D9F-1858-EC4F-9195-5F098D6D5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7339" y="5590258"/>
            <a:ext cx="1386840" cy="1325880"/>
          </a:xfrm>
          <a:prstGeom prst="rect">
            <a:avLst/>
          </a:prstGeom>
        </p:spPr>
      </p:pic>
      <p:pic>
        <p:nvPicPr>
          <p:cNvPr id="13" name="Graphic 12">
            <a:extLst>
              <a:ext uri="{FF2B5EF4-FFF2-40B4-BE49-F238E27FC236}">
                <a16:creationId xmlns:a16="http://schemas.microsoft.com/office/drawing/2014/main" id="{3876DBBE-CAB9-5243-9B39-A2C97FB632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9239" y="4200878"/>
            <a:ext cx="1386840" cy="1325880"/>
          </a:xfrm>
          <a:prstGeom prst="rect">
            <a:avLst/>
          </a:prstGeom>
        </p:spPr>
      </p:pic>
      <p:pic>
        <p:nvPicPr>
          <p:cNvPr id="16" name="Graphic 15">
            <a:extLst>
              <a:ext uri="{FF2B5EF4-FFF2-40B4-BE49-F238E27FC236}">
                <a16:creationId xmlns:a16="http://schemas.microsoft.com/office/drawing/2014/main" id="{B3A3DF2C-9AFC-004B-85CF-6944EF1AE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9259" y="7025426"/>
            <a:ext cx="1143000" cy="1219200"/>
          </a:xfrm>
          <a:prstGeom prst="rect">
            <a:avLst/>
          </a:prstGeom>
        </p:spPr>
      </p:pic>
    </p:spTree>
    <p:extLst>
      <p:ext uri="{BB962C8B-B14F-4D97-AF65-F5344CB8AC3E}">
        <p14:creationId xmlns:p14="http://schemas.microsoft.com/office/powerpoint/2010/main" val="3135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2" y="611125"/>
            <a:ext cx="8913456" cy="118522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Her: Sut rydych chi'n gwybod bod eich data'n cael ei gasglu?</a:t>
            </a:r>
          </a:p>
        </p:txBody>
      </p:sp>
      <p:grpSp>
        <p:nvGrpSpPr>
          <p:cNvPr id="34" name="Group 33">
            <a:extLst>
              <a:ext uri="{FF2B5EF4-FFF2-40B4-BE49-F238E27FC236}">
                <a16:creationId xmlns:a16="http://schemas.microsoft.com/office/drawing/2014/main" id="{F69CF4D8-8ED6-994E-B877-6B9D6A45A71D}"/>
              </a:ext>
            </a:extLst>
          </p:cNvPr>
          <p:cNvGrpSpPr/>
          <p:nvPr/>
        </p:nvGrpSpPr>
        <p:grpSpPr>
          <a:xfrm>
            <a:off x="8563746" y="1745694"/>
            <a:ext cx="3852821" cy="3058279"/>
            <a:chOff x="3169771" y="4990838"/>
            <a:chExt cx="3852821" cy="3058279"/>
          </a:xfrm>
        </p:grpSpPr>
        <p:sp>
          <p:nvSpPr>
            <p:cNvPr id="35" name="Rectangle 34">
              <a:extLst>
                <a:ext uri="{FF2B5EF4-FFF2-40B4-BE49-F238E27FC236}">
                  <a16:creationId xmlns:a16="http://schemas.microsoft.com/office/drawing/2014/main" id="{113866E8-ED16-844C-B9BA-87D4CC905F9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3823846" y="5710015"/>
              <a:ext cx="2239940" cy="2339102"/>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Apiau tacsi sy’n defnyddio eich lleoliad
</a:t>
              </a:r>
            </a:p>
          </p:txBody>
        </p:sp>
      </p:grpSp>
      <p:grpSp>
        <p:nvGrpSpPr>
          <p:cNvPr id="30" name="Group 29">
            <a:extLst>
              <a:ext uri="{FF2B5EF4-FFF2-40B4-BE49-F238E27FC236}">
                <a16:creationId xmlns:a16="http://schemas.microsoft.com/office/drawing/2014/main" id="{DEB9F8EB-57EA-CB48-9817-6FB09B9CF95C}"/>
              </a:ext>
            </a:extLst>
          </p:cNvPr>
          <p:cNvGrpSpPr/>
          <p:nvPr/>
        </p:nvGrpSpPr>
        <p:grpSpPr>
          <a:xfrm>
            <a:off x="5320393" y="2677763"/>
            <a:ext cx="3852821" cy="3015523"/>
            <a:chOff x="3169771" y="4914638"/>
            <a:chExt cx="3852821" cy="3015523"/>
          </a:xfrm>
        </p:grpSpPr>
        <p:sp>
          <p:nvSpPr>
            <p:cNvPr id="31" name="Rectangle 30">
              <a:extLst>
                <a:ext uri="{FF2B5EF4-FFF2-40B4-BE49-F238E27FC236}">
                  <a16:creationId xmlns:a16="http://schemas.microsoft.com/office/drawing/2014/main" id="{196FA30A-53C6-B64C-987C-13FA361F3BB5}"/>
                </a:ext>
              </a:extLst>
            </p:cNvPr>
            <p:cNvSpPr/>
            <p:nvPr/>
          </p:nvSpPr>
          <p:spPr>
            <a:xfrm>
              <a:off x="3169771" y="52193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2" name="Picture 31">
              <a:extLst>
                <a:ext uri="{FF2B5EF4-FFF2-40B4-BE49-F238E27FC236}">
                  <a16:creationId xmlns:a16="http://schemas.microsoft.com/office/drawing/2014/main" id="{DC698389-ECB0-B447-B853-D38F16538E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14638"/>
              <a:ext cx="609468" cy="609468"/>
            </a:xfrm>
            <a:prstGeom prst="rect">
              <a:avLst/>
            </a:prstGeom>
          </p:spPr>
        </p:pic>
        <p:sp>
          <p:nvSpPr>
            <p:cNvPr id="33" name="Title 1">
              <a:extLst>
                <a:ext uri="{FF2B5EF4-FFF2-40B4-BE49-F238E27FC236}">
                  <a16:creationId xmlns:a16="http://schemas.microsoft.com/office/drawing/2014/main" id="{FA3F3655-A516-5A4A-A643-AB8523181B05}"/>
                </a:ext>
              </a:extLst>
            </p:cNvPr>
            <p:cNvSpPr txBox="1">
              <a:spLocks/>
            </p:cNvSpPr>
            <p:nvPr/>
          </p:nvSpPr>
          <p:spPr>
            <a:xfrm>
              <a:off x="3214377" y="5406608"/>
              <a:ext cx="3548089" cy="2339102"/>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Digwyddiadau a argymhellir ar gyfryngau cymdeithasol a allai fod o ddiddordeb</a:t>
              </a:r>
            </a:p>
          </p:txBody>
        </p:sp>
      </p:grpSp>
      <p:grpSp>
        <p:nvGrpSpPr>
          <p:cNvPr id="3" name="Group 2">
            <a:extLst>
              <a:ext uri="{FF2B5EF4-FFF2-40B4-BE49-F238E27FC236}">
                <a16:creationId xmlns:a16="http://schemas.microsoft.com/office/drawing/2014/main" id="{84E17ED8-7E95-1845-8037-50103337E8FE}"/>
              </a:ext>
            </a:extLst>
          </p:cNvPr>
          <p:cNvGrpSpPr/>
          <p:nvPr/>
        </p:nvGrpSpPr>
        <p:grpSpPr>
          <a:xfrm>
            <a:off x="1574785" y="2153470"/>
            <a:ext cx="3852821" cy="3015523"/>
            <a:chOff x="3169771" y="4990838"/>
            <a:chExt cx="3852821" cy="3015523"/>
          </a:xfrm>
        </p:grpSpPr>
        <p:sp>
          <p:nvSpPr>
            <p:cNvPr id="55" name="Rectangle 54">
              <a:extLst>
                <a:ext uri="{FF2B5EF4-FFF2-40B4-BE49-F238E27FC236}">
                  <a16:creationId xmlns:a16="http://schemas.microsoft.com/office/drawing/2014/main" id="{A424F1E9-08A2-2C41-8477-D2DE3C4BA36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6" name="Picture 55">
              <a:extLst>
                <a:ext uri="{FF2B5EF4-FFF2-40B4-BE49-F238E27FC236}">
                  <a16:creationId xmlns:a16="http://schemas.microsoft.com/office/drawing/2014/main" id="{F7A44228-BB2A-E648-8A6B-E3B3DBEB9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3" name="Title 1">
              <a:extLst>
                <a:ext uri="{FF2B5EF4-FFF2-40B4-BE49-F238E27FC236}">
                  <a16:creationId xmlns:a16="http://schemas.microsoft.com/office/drawing/2014/main" id="{5ED5579C-38D1-A74D-AFDB-ACB936F3768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Pecynnau siopa ar-lein
</a:t>
              </a:r>
            </a:p>
          </p:txBody>
        </p:sp>
      </p:grpSp>
      <p:grpSp>
        <p:nvGrpSpPr>
          <p:cNvPr id="38" name="Group 37">
            <a:extLst>
              <a:ext uri="{FF2B5EF4-FFF2-40B4-BE49-F238E27FC236}">
                <a16:creationId xmlns:a16="http://schemas.microsoft.com/office/drawing/2014/main" id="{9DCBD892-F7FA-6947-BB8C-DD9A1A9D608F}"/>
              </a:ext>
            </a:extLst>
          </p:cNvPr>
          <p:cNvGrpSpPr/>
          <p:nvPr/>
        </p:nvGrpSpPr>
        <p:grpSpPr>
          <a:xfrm>
            <a:off x="11450626" y="2700452"/>
            <a:ext cx="3852821" cy="3015523"/>
            <a:chOff x="3169771" y="4990838"/>
            <a:chExt cx="3852821" cy="3015523"/>
          </a:xfrm>
        </p:grpSpPr>
        <p:sp>
          <p:nvSpPr>
            <p:cNvPr id="39" name="Rectangle 38">
              <a:extLst>
                <a:ext uri="{FF2B5EF4-FFF2-40B4-BE49-F238E27FC236}">
                  <a16:creationId xmlns:a16="http://schemas.microsoft.com/office/drawing/2014/main" id="{9FAC39BF-99BA-CA41-86D8-64BEEDC2D07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0" name="Picture 39">
              <a:extLst>
                <a:ext uri="{FF2B5EF4-FFF2-40B4-BE49-F238E27FC236}">
                  <a16:creationId xmlns:a16="http://schemas.microsoft.com/office/drawing/2014/main" id="{2213B091-C53F-8746-A32A-F96520FC79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1" name="Title 1">
              <a:extLst>
                <a:ext uri="{FF2B5EF4-FFF2-40B4-BE49-F238E27FC236}">
                  <a16:creationId xmlns:a16="http://schemas.microsoft.com/office/drawing/2014/main" id="{937D0F7F-F381-E74F-9692-C6D66AC0207F}"/>
                </a:ext>
              </a:extLst>
            </p:cNvPr>
            <p:cNvSpPr txBox="1">
              <a:spLocks/>
            </p:cNvSpPr>
            <p:nvPr/>
          </p:nvSpPr>
          <p:spPr>
            <a:xfrm>
              <a:off x="3169771" y="6081133"/>
              <a:ext cx="3548089" cy="1231106"/>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pt-BR" sz="2400" spc="-150" dirty="0">
                  <a:solidFill>
                    <a:srgbClr val="791D7E"/>
                  </a:solidFill>
                  <a:latin typeface="Overpass Mono" pitchFamily="49" charset="77"/>
                </a:rPr>
                <a:t>Defnyddio mapiau ar-lein i lywio
</a:t>
              </a:r>
              <a:endParaRPr lang="en-US" sz="2400" spc="-150" dirty="0">
                <a:solidFill>
                  <a:srgbClr val="791D7E"/>
                </a:solidFill>
                <a:latin typeface="Overpass Mono" pitchFamily="49" charset="77"/>
              </a:endParaRPr>
            </a:p>
          </p:txBody>
        </p:sp>
      </p:grpSp>
      <p:grpSp>
        <p:nvGrpSpPr>
          <p:cNvPr id="42" name="Group 41">
            <a:extLst>
              <a:ext uri="{FF2B5EF4-FFF2-40B4-BE49-F238E27FC236}">
                <a16:creationId xmlns:a16="http://schemas.microsoft.com/office/drawing/2014/main" id="{52FF120A-7B09-6D41-890B-4EB5554C8F46}"/>
              </a:ext>
            </a:extLst>
          </p:cNvPr>
          <p:cNvGrpSpPr/>
          <p:nvPr/>
        </p:nvGrpSpPr>
        <p:grpSpPr>
          <a:xfrm>
            <a:off x="8563746" y="4676464"/>
            <a:ext cx="3852821" cy="3015523"/>
            <a:chOff x="3169771" y="4990838"/>
            <a:chExt cx="3852821" cy="3015523"/>
          </a:xfrm>
        </p:grpSpPr>
        <p:sp>
          <p:nvSpPr>
            <p:cNvPr id="43" name="Rectangle 42">
              <a:extLst>
                <a:ext uri="{FF2B5EF4-FFF2-40B4-BE49-F238E27FC236}">
                  <a16:creationId xmlns:a16="http://schemas.microsoft.com/office/drawing/2014/main" id="{C5E152B2-2113-8149-8DA7-21F4AF7A2ECC}"/>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4" name="Picture 43">
              <a:extLst>
                <a:ext uri="{FF2B5EF4-FFF2-40B4-BE49-F238E27FC236}">
                  <a16:creationId xmlns:a16="http://schemas.microsoft.com/office/drawing/2014/main" id="{62440AD7-3BF9-624D-B2D2-02A6695BA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7" name="Title 1">
              <a:extLst>
                <a:ext uri="{FF2B5EF4-FFF2-40B4-BE49-F238E27FC236}">
                  <a16:creationId xmlns:a16="http://schemas.microsoft.com/office/drawing/2014/main" id="{104F989C-7E11-B443-B5EB-9184BEE33B40}"/>
                </a:ext>
              </a:extLst>
            </p:cNvPr>
            <p:cNvSpPr txBox="1">
              <a:spLocks/>
            </p:cNvSpPr>
            <p:nvPr/>
          </p:nvSpPr>
          <p:spPr>
            <a:xfrm>
              <a:off x="3823846" y="6142093"/>
              <a:ext cx="2239940" cy="1231106"/>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Edrych ar y tywydd
</a:t>
              </a:r>
            </a:p>
          </p:txBody>
        </p:sp>
      </p:grpSp>
      <p:grpSp>
        <p:nvGrpSpPr>
          <p:cNvPr id="62" name="Group 61">
            <a:extLst>
              <a:ext uri="{FF2B5EF4-FFF2-40B4-BE49-F238E27FC236}">
                <a16:creationId xmlns:a16="http://schemas.microsoft.com/office/drawing/2014/main" id="{3F1DA5ED-25D3-964F-B742-5B2D6B28ED45}"/>
              </a:ext>
            </a:extLst>
          </p:cNvPr>
          <p:cNvGrpSpPr/>
          <p:nvPr/>
        </p:nvGrpSpPr>
        <p:grpSpPr>
          <a:xfrm>
            <a:off x="634714" y="4520771"/>
            <a:ext cx="3852821" cy="3015523"/>
            <a:chOff x="3169771" y="4990838"/>
            <a:chExt cx="3852821" cy="3015523"/>
          </a:xfrm>
        </p:grpSpPr>
        <p:sp>
          <p:nvSpPr>
            <p:cNvPr id="63" name="Rectangle 62">
              <a:extLst>
                <a:ext uri="{FF2B5EF4-FFF2-40B4-BE49-F238E27FC236}">
                  <a16:creationId xmlns:a16="http://schemas.microsoft.com/office/drawing/2014/main" id="{4A31B135-A37E-BA45-960E-1D71E6C70796}"/>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4" name="Picture 63">
              <a:extLst>
                <a:ext uri="{FF2B5EF4-FFF2-40B4-BE49-F238E27FC236}">
                  <a16:creationId xmlns:a16="http://schemas.microsoft.com/office/drawing/2014/main" id="{D4C03F7D-1667-4341-B933-4D3399CCAC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5" name="Title 1">
              <a:extLst>
                <a:ext uri="{FF2B5EF4-FFF2-40B4-BE49-F238E27FC236}">
                  <a16:creationId xmlns:a16="http://schemas.microsoft.com/office/drawing/2014/main" id="{3B5718AC-FAFA-7243-93D9-7F539C5808F3}"/>
                </a:ext>
              </a:extLst>
            </p:cNvPr>
            <p:cNvSpPr txBox="1">
              <a:spLocks/>
            </p:cNvSpPr>
            <p:nvPr/>
          </p:nvSpPr>
          <p:spPr>
            <a:xfrm>
              <a:off x="3169771" y="5972667"/>
              <a:ext cx="3548089" cy="1600438"/>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Gwefannau sy'n cadw cyfrineiriau ac enwau defnyddwyr
</a:t>
              </a:r>
            </a:p>
          </p:txBody>
        </p:sp>
      </p:grpSp>
      <p:grpSp>
        <p:nvGrpSpPr>
          <p:cNvPr id="66" name="Group 65">
            <a:extLst>
              <a:ext uri="{FF2B5EF4-FFF2-40B4-BE49-F238E27FC236}">
                <a16:creationId xmlns:a16="http://schemas.microsoft.com/office/drawing/2014/main" id="{41104CA0-EAB9-F844-94D1-3E468D369D69}"/>
              </a:ext>
            </a:extLst>
          </p:cNvPr>
          <p:cNvGrpSpPr/>
          <p:nvPr/>
        </p:nvGrpSpPr>
        <p:grpSpPr>
          <a:xfrm>
            <a:off x="11801529" y="5631222"/>
            <a:ext cx="3852821" cy="3244123"/>
            <a:chOff x="3169771" y="4990838"/>
            <a:chExt cx="3852821" cy="3244123"/>
          </a:xfrm>
        </p:grpSpPr>
        <p:sp>
          <p:nvSpPr>
            <p:cNvPr id="67" name="Rectangle 66">
              <a:extLst>
                <a:ext uri="{FF2B5EF4-FFF2-40B4-BE49-F238E27FC236}">
                  <a16:creationId xmlns:a16="http://schemas.microsoft.com/office/drawing/2014/main" id="{188B5877-B7C1-8547-8ECC-1FF1BE05B60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8" name="Picture 67">
              <a:extLst>
                <a:ext uri="{FF2B5EF4-FFF2-40B4-BE49-F238E27FC236}">
                  <a16:creationId xmlns:a16="http://schemas.microsoft.com/office/drawing/2014/main" id="{EC283591-16A7-C249-B2B4-300E9E7B54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9" name="Title 1">
              <a:extLst>
                <a:ext uri="{FF2B5EF4-FFF2-40B4-BE49-F238E27FC236}">
                  <a16:creationId xmlns:a16="http://schemas.microsoft.com/office/drawing/2014/main" id="{98463E04-7DA5-9942-894B-8144CD11AA66}"/>
                </a:ext>
              </a:extLst>
            </p:cNvPr>
            <p:cNvSpPr txBox="1">
              <a:spLocks/>
            </p:cNvSpPr>
            <p:nvPr/>
          </p:nvSpPr>
          <p:spPr>
            <a:xfrm>
              <a:off x="3474507" y="5524172"/>
              <a:ext cx="2938618"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Awgrymiadau teledu a ffilmiau i'w gwylio ar lwyfannau ffrydio
</a:t>
              </a:r>
            </a:p>
          </p:txBody>
        </p:sp>
      </p:grpSp>
      <p:grpSp>
        <p:nvGrpSpPr>
          <p:cNvPr id="58" name="Group 57">
            <a:extLst>
              <a:ext uri="{FF2B5EF4-FFF2-40B4-BE49-F238E27FC236}">
                <a16:creationId xmlns:a16="http://schemas.microsoft.com/office/drawing/2014/main" id="{EDEFE09F-AECF-0747-B252-1FC0CC41CEF0}"/>
              </a:ext>
            </a:extLst>
          </p:cNvPr>
          <p:cNvGrpSpPr/>
          <p:nvPr/>
        </p:nvGrpSpPr>
        <p:grpSpPr>
          <a:xfrm>
            <a:off x="4082183" y="5397351"/>
            <a:ext cx="3852821" cy="3015523"/>
            <a:chOff x="3169771" y="4990838"/>
            <a:chExt cx="3852821" cy="3015523"/>
          </a:xfrm>
        </p:grpSpPr>
        <p:sp>
          <p:nvSpPr>
            <p:cNvPr id="59" name="Rectangle 58">
              <a:extLst>
                <a:ext uri="{FF2B5EF4-FFF2-40B4-BE49-F238E27FC236}">
                  <a16:creationId xmlns:a16="http://schemas.microsoft.com/office/drawing/2014/main" id="{AED49067-9929-3448-B076-7F1AC1D081D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0" name="Picture 59">
              <a:extLst>
                <a:ext uri="{FF2B5EF4-FFF2-40B4-BE49-F238E27FC236}">
                  <a16:creationId xmlns:a16="http://schemas.microsoft.com/office/drawing/2014/main" id="{839CA542-C74F-E447-A56E-DDC8253EC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1" name="Title 1">
              <a:extLst>
                <a:ext uri="{FF2B5EF4-FFF2-40B4-BE49-F238E27FC236}">
                  <a16:creationId xmlns:a16="http://schemas.microsoft.com/office/drawing/2014/main" id="{8876B5A3-E80B-BC42-93A2-ED8C4BCF7EE8}"/>
                </a:ext>
              </a:extLst>
            </p:cNvPr>
            <p:cNvSpPr txBox="1">
              <a:spLocks/>
            </p:cNvSpPr>
            <p:nvPr/>
          </p:nvSpPr>
          <p:spPr>
            <a:xfrm>
              <a:off x="3481736" y="5879441"/>
              <a:ext cx="2924160" cy="1969770"/>
            </a:xfrm>
            <a:prstGeom prst="rect">
              <a:avLst/>
            </a:prstGeom>
          </p:spPr>
          <p:txBody>
            <a:bodyPr vert="horz" lIns="121920" tIns="60960" rIns="121920" bIns="60960" rtlCol="0" anchor="ctr">
              <a:sp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Olrhain eich ffôn rhag ofn iddo fynd ar goll 
</a:t>
              </a:r>
            </a:p>
          </p:txBody>
        </p:sp>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250" fill="hold"/>
                                        <p:tgtEl>
                                          <p:spTgt spid="62"/>
                                        </p:tgtEl>
                                        <p:attrNameLst>
                                          <p:attrName>ppt_w</p:attrName>
                                        </p:attrNameLst>
                                      </p:cBhvr>
                                      <p:tavLst>
                                        <p:tav tm="0">
                                          <p:val>
                                            <p:fltVal val="0"/>
                                          </p:val>
                                        </p:tav>
                                        <p:tav tm="100000">
                                          <p:val>
                                            <p:strVal val="#ppt_w"/>
                                          </p:val>
                                        </p:tav>
                                      </p:tavLst>
                                    </p:anim>
                                    <p:anim calcmode="lin" valueType="num">
                                      <p:cBhvr>
                                        <p:cTn id="20" dur="250" fill="hold"/>
                                        <p:tgtEl>
                                          <p:spTgt spid="62"/>
                                        </p:tgtEl>
                                        <p:attrNameLst>
                                          <p:attrName>ppt_h</p:attrName>
                                        </p:attrNameLst>
                                      </p:cBhvr>
                                      <p:tavLst>
                                        <p:tav tm="0">
                                          <p:val>
                                            <p:fltVal val="0"/>
                                          </p:val>
                                        </p:tav>
                                        <p:tav tm="100000">
                                          <p:val>
                                            <p:strVal val="#ppt_h"/>
                                          </p:val>
                                        </p:tav>
                                      </p:tavLst>
                                    </p:anim>
                                    <p:animEffect transition="in" filter="fade">
                                      <p:cBhvr>
                                        <p:cTn id="21" dur="250"/>
                                        <p:tgtEl>
                                          <p:spTgt spid="62"/>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fltVal val="0"/>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animEffect transition="in" filter="fade">
                                      <p:cBhvr>
                                        <p:cTn id="33" dur="250"/>
                                        <p:tgtEl>
                                          <p:spTgt spid="30"/>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250" fill="hold"/>
                                        <p:tgtEl>
                                          <p:spTgt spid="58"/>
                                        </p:tgtEl>
                                        <p:attrNameLst>
                                          <p:attrName>ppt_w</p:attrName>
                                        </p:attrNameLst>
                                      </p:cBhvr>
                                      <p:tavLst>
                                        <p:tav tm="0">
                                          <p:val>
                                            <p:fltVal val="0"/>
                                          </p:val>
                                        </p:tav>
                                        <p:tav tm="100000">
                                          <p:val>
                                            <p:strVal val="#ppt_w"/>
                                          </p:val>
                                        </p:tav>
                                      </p:tavLst>
                                    </p:anim>
                                    <p:anim calcmode="lin" valueType="num">
                                      <p:cBhvr>
                                        <p:cTn id="44" dur="250" fill="hold"/>
                                        <p:tgtEl>
                                          <p:spTgt spid="58"/>
                                        </p:tgtEl>
                                        <p:attrNameLst>
                                          <p:attrName>ppt_h</p:attrName>
                                        </p:attrNameLst>
                                      </p:cBhvr>
                                      <p:tavLst>
                                        <p:tav tm="0">
                                          <p:val>
                                            <p:fltVal val="0"/>
                                          </p:val>
                                        </p:tav>
                                        <p:tav tm="100000">
                                          <p:val>
                                            <p:strVal val="#ppt_h"/>
                                          </p:val>
                                        </p:tav>
                                      </p:tavLst>
                                    </p:anim>
                                    <p:animEffect transition="in" filter="fade">
                                      <p:cBhvr>
                                        <p:cTn id="45" dur="250"/>
                                        <p:tgtEl>
                                          <p:spTgt spid="58"/>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250" fill="hold"/>
                                        <p:tgtEl>
                                          <p:spTgt spid="66"/>
                                        </p:tgtEl>
                                        <p:attrNameLst>
                                          <p:attrName>ppt_w</p:attrName>
                                        </p:attrNameLst>
                                      </p:cBhvr>
                                      <p:tavLst>
                                        <p:tav tm="0">
                                          <p:val>
                                            <p:fltVal val="0"/>
                                          </p:val>
                                        </p:tav>
                                        <p:tav tm="100000">
                                          <p:val>
                                            <p:strVal val="#ppt_w"/>
                                          </p:val>
                                        </p:tav>
                                      </p:tavLst>
                                    </p:anim>
                                    <p:anim calcmode="lin" valueType="num">
                                      <p:cBhvr>
                                        <p:cTn id="50" dur="250" fill="hold"/>
                                        <p:tgtEl>
                                          <p:spTgt spid="66"/>
                                        </p:tgtEl>
                                        <p:attrNameLst>
                                          <p:attrName>ppt_h</p:attrName>
                                        </p:attrNameLst>
                                      </p:cBhvr>
                                      <p:tavLst>
                                        <p:tav tm="0">
                                          <p:val>
                                            <p:fltVal val="0"/>
                                          </p:val>
                                        </p:tav>
                                        <p:tav tm="100000">
                                          <p:val>
                                            <p:strVal val="#ppt_h"/>
                                          </p:val>
                                        </p:tav>
                                      </p:tavLst>
                                    </p:anim>
                                    <p:animEffect transition="in" filter="fade">
                                      <p:cBhvr>
                                        <p:cTn id="51"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2D0EC2B1-F04E-FF46-9016-8AA95DEFC17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Rhoi data personol - Anfanteision</a:t>
            </a:r>
          </a:p>
        </p:txBody>
      </p:sp>
      <p:grpSp>
        <p:nvGrpSpPr>
          <p:cNvPr id="15" name="Group 14">
            <a:extLst>
              <a:ext uri="{FF2B5EF4-FFF2-40B4-BE49-F238E27FC236}">
                <a16:creationId xmlns:a16="http://schemas.microsoft.com/office/drawing/2014/main" id="{18295349-A1C5-9D44-9876-9B62A5D8BA9B}"/>
              </a:ext>
            </a:extLst>
          </p:cNvPr>
          <p:cNvGrpSpPr/>
          <p:nvPr/>
        </p:nvGrpSpPr>
        <p:grpSpPr>
          <a:xfrm>
            <a:off x="2465806" y="2471814"/>
            <a:ext cx="11155513" cy="4281677"/>
            <a:chOff x="2465806" y="2471814"/>
            <a:chExt cx="11155513" cy="4281677"/>
          </a:xfrm>
        </p:grpSpPr>
        <p:sp>
          <p:nvSpPr>
            <p:cNvPr id="16" name="Rectangle 15">
              <a:extLst>
                <a:ext uri="{FF2B5EF4-FFF2-40B4-BE49-F238E27FC236}">
                  <a16:creationId xmlns:a16="http://schemas.microsoft.com/office/drawing/2014/main" id="{EA9178BE-BC77-E54B-A6D7-C98B34C19E90}"/>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A731137-6FBE-6948-B8A3-9E7CF5B3CEBE}"/>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a:extLst>
                <a:ext uri="{FF2B5EF4-FFF2-40B4-BE49-F238E27FC236}">
                  <a16:creationId xmlns:a16="http://schemas.microsoft.com/office/drawing/2014/main" id="{2275EE59-B7E2-F64C-A9CF-FDDEBA9EF48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19" name="Group 18">
              <a:extLst>
                <a:ext uri="{FF2B5EF4-FFF2-40B4-BE49-F238E27FC236}">
                  <a16:creationId xmlns:a16="http://schemas.microsoft.com/office/drawing/2014/main" id="{3D75C130-9629-844F-B7A5-86414CFCF48C}"/>
                </a:ext>
              </a:extLst>
            </p:cNvPr>
            <p:cNvGrpSpPr/>
            <p:nvPr/>
          </p:nvGrpSpPr>
          <p:grpSpPr>
            <a:xfrm>
              <a:off x="2588325" y="2559452"/>
              <a:ext cx="366748" cy="366748"/>
              <a:chOff x="2118558" y="2663960"/>
              <a:chExt cx="366748" cy="366748"/>
            </a:xfrm>
          </p:grpSpPr>
          <p:sp>
            <p:nvSpPr>
              <p:cNvPr id="26" name="Rectangle 25">
                <a:extLst>
                  <a:ext uri="{FF2B5EF4-FFF2-40B4-BE49-F238E27FC236}">
                    <a16:creationId xmlns:a16="http://schemas.microsoft.com/office/drawing/2014/main" id="{0C5F5109-2653-CA40-9A39-E4F35353B0A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AD0874E4-54B0-1F41-A2FD-2465DA9BCB0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F4D63FE-B9B1-7A4F-BE2E-A1D51950BCBF}"/>
                </a:ext>
              </a:extLst>
            </p:cNvPr>
            <p:cNvGrpSpPr/>
            <p:nvPr/>
          </p:nvGrpSpPr>
          <p:grpSpPr>
            <a:xfrm>
              <a:off x="12721193" y="2565426"/>
              <a:ext cx="776902" cy="366748"/>
              <a:chOff x="10581098" y="2669934"/>
              <a:chExt cx="776902" cy="366748"/>
            </a:xfrm>
          </p:grpSpPr>
          <p:sp>
            <p:nvSpPr>
              <p:cNvPr id="22" name="Rectangle 21">
                <a:extLst>
                  <a:ext uri="{FF2B5EF4-FFF2-40B4-BE49-F238E27FC236}">
                    <a16:creationId xmlns:a16="http://schemas.microsoft.com/office/drawing/2014/main" id="{B67401C4-C708-FD4A-B77B-988976357C2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3E61D26-43E0-D84F-B229-4433EDB80F6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0D0612A7-E1E7-0342-ACA8-16E96084D4A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6753039-13F9-3C4A-93B2-13B67319FD7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12">
              <a:extLst>
                <a:ext uri="{FF2B5EF4-FFF2-40B4-BE49-F238E27FC236}">
                  <a16:creationId xmlns:a16="http://schemas.microsoft.com/office/drawing/2014/main" id="{50ABCDBA-1868-E44B-AC04-1507F0535022}"/>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Trafodwch:</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Beth yw anfanteision rhoi data personol i ffwrdd?</a:t>
              </a:r>
            </a:p>
          </p:txBody>
        </p:sp>
      </p:grpSp>
    </p:spTree>
    <p:extLst>
      <p:ext uri="{BB962C8B-B14F-4D97-AF65-F5344CB8AC3E}">
        <p14:creationId xmlns:p14="http://schemas.microsoft.com/office/powerpoint/2010/main" val="28146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8358F1-9BC0-4662-86CB-842F4FF56C6A}"/>
              </a:ext>
            </a:extLst>
          </p:cNvPr>
          <p:cNvGrpSpPr/>
          <p:nvPr/>
        </p:nvGrpSpPr>
        <p:grpSpPr>
          <a:xfrm>
            <a:off x="-226437" y="-203521"/>
            <a:ext cx="13847756" cy="6957012"/>
            <a:chOff x="-226437" y="-203521"/>
            <a:chExt cx="13847756" cy="6957012"/>
          </a:xfrm>
        </p:grpSpPr>
        <p:sp>
          <p:nvSpPr>
            <p:cNvPr id="42" name="Rectangle 41">
              <a:extLst>
                <a:ext uri="{FF2B5EF4-FFF2-40B4-BE49-F238E27FC236}">
                  <a16:creationId xmlns:a16="http://schemas.microsoft.com/office/drawing/2014/main" id="{1FF6F257-320F-4B42-8F35-E00DD19E6D71}"/>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id="{C69FFDF4-E98C-46DF-B6A7-401A72311D08}"/>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Rhoi data personol - Anfanteision</a:t>
              </a:r>
            </a:p>
          </p:txBody>
        </p:sp>
        <p:grpSp>
          <p:nvGrpSpPr>
            <p:cNvPr id="44" name="Group 43">
              <a:extLst>
                <a:ext uri="{FF2B5EF4-FFF2-40B4-BE49-F238E27FC236}">
                  <a16:creationId xmlns:a16="http://schemas.microsoft.com/office/drawing/2014/main" id="{619D5FFF-327D-4067-8AF7-03AA368D99BB}"/>
                </a:ext>
              </a:extLst>
            </p:cNvPr>
            <p:cNvGrpSpPr/>
            <p:nvPr/>
          </p:nvGrpSpPr>
          <p:grpSpPr>
            <a:xfrm>
              <a:off x="2465806" y="2471814"/>
              <a:ext cx="11155513" cy="4281677"/>
              <a:chOff x="2465806" y="2471814"/>
              <a:chExt cx="11155513" cy="4281677"/>
            </a:xfrm>
          </p:grpSpPr>
          <p:sp>
            <p:nvSpPr>
              <p:cNvPr id="45" name="Rectangle 44">
                <a:extLst>
                  <a:ext uri="{FF2B5EF4-FFF2-40B4-BE49-F238E27FC236}">
                    <a16:creationId xmlns:a16="http://schemas.microsoft.com/office/drawing/2014/main" id="{2E3AB2C9-3455-4008-84BF-BCD435245563}"/>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2629614-DEFA-4167-A96F-897BB3FDAB60}"/>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9">
                <a:extLst>
                  <a:ext uri="{FF2B5EF4-FFF2-40B4-BE49-F238E27FC236}">
                    <a16:creationId xmlns:a16="http://schemas.microsoft.com/office/drawing/2014/main" id="{8DB5A48C-B725-4636-8D15-1A320070FC5D}"/>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48" name="Group 47">
                <a:extLst>
                  <a:ext uri="{FF2B5EF4-FFF2-40B4-BE49-F238E27FC236}">
                    <a16:creationId xmlns:a16="http://schemas.microsoft.com/office/drawing/2014/main" id="{5A7F6FD2-A3FF-40EB-8379-8B57AAEB86BE}"/>
                  </a:ext>
                </a:extLst>
              </p:cNvPr>
              <p:cNvGrpSpPr/>
              <p:nvPr/>
            </p:nvGrpSpPr>
            <p:grpSpPr>
              <a:xfrm>
                <a:off x="2588325" y="2559452"/>
                <a:ext cx="366748" cy="366748"/>
                <a:chOff x="2118558" y="2663960"/>
                <a:chExt cx="366748" cy="366748"/>
              </a:xfrm>
            </p:grpSpPr>
            <p:sp>
              <p:nvSpPr>
                <p:cNvPr id="55" name="Rectangle 54">
                  <a:extLst>
                    <a:ext uri="{FF2B5EF4-FFF2-40B4-BE49-F238E27FC236}">
                      <a16:creationId xmlns:a16="http://schemas.microsoft.com/office/drawing/2014/main" id="{8A692FD4-EF1D-485B-A4E5-B683E927E85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86932328-313B-4077-A944-B2BF946F6837}"/>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FC8ACF53-1091-4084-8295-FBE9EAD50A81}"/>
                  </a:ext>
                </a:extLst>
              </p:cNvPr>
              <p:cNvGrpSpPr/>
              <p:nvPr/>
            </p:nvGrpSpPr>
            <p:grpSpPr>
              <a:xfrm>
                <a:off x="12721193" y="2565426"/>
                <a:ext cx="776902" cy="366748"/>
                <a:chOff x="10581098" y="2669934"/>
                <a:chExt cx="776902" cy="366748"/>
              </a:xfrm>
            </p:grpSpPr>
            <p:sp>
              <p:nvSpPr>
                <p:cNvPr id="51" name="Rectangle 50">
                  <a:extLst>
                    <a:ext uri="{FF2B5EF4-FFF2-40B4-BE49-F238E27FC236}">
                      <a16:creationId xmlns:a16="http://schemas.microsoft.com/office/drawing/2014/main" id="{FFB9E426-ED5D-4ED0-B269-B06EE02D1D7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3ABF194-39A8-4669-8670-B0265960C40A}"/>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23">
                  <a:extLst>
                    <a:ext uri="{FF2B5EF4-FFF2-40B4-BE49-F238E27FC236}">
                      <a16:creationId xmlns:a16="http://schemas.microsoft.com/office/drawing/2014/main" id="{140EF615-2C32-4C8F-9C70-B5221D2F6A8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24">
                  <a:extLst>
                    <a:ext uri="{FF2B5EF4-FFF2-40B4-BE49-F238E27FC236}">
                      <a16:creationId xmlns:a16="http://schemas.microsoft.com/office/drawing/2014/main" id="{A68B7EEB-51DD-4507-83CC-2514531C6A6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Placeholder 12">
                <a:extLst>
                  <a:ext uri="{FF2B5EF4-FFF2-40B4-BE49-F238E27FC236}">
                    <a16:creationId xmlns:a16="http://schemas.microsoft.com/office/drawing/2014/main" id="{033D58FF-30C0-49A9-AE17-01EEC5108C86}"/>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Trafodwch:</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Beth yw anfanteision rhoi data personol i ffwrdd?</a:t>
                </a:r>
              </a:p>
            </p:txBody>
          </p:sp>
        </p:grpSp>
      </p:grpSp>
      <p:sp>
        <p:nvSpPr>
          <p:cNvPr id="29" name="Rectangle 28">
            <a:extLst>
              <a:ext uri="{FF2B5EF4-FFF2-40B4-BE49-F238E27FC236}">
                <a16:creationId xmlns:a16="http://schemas.microsoft.com/office/drawing/2014/main" id="{6F23BD33-DEDC-F148-B8DD-3C3B71BAEA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B1DB478-50F5-9142-8BF0-1166BAD8EF98}"/>
              </a:ext>
            </a:extLst>
          </p:cNvPr>
          <p:cNvGrpSpPr/>
          <p:nvPr/>
        </p:nvGrpSpPr>
        <p:grpSpPr>
          <a:xfrm>
            <a:off x="750242" y="1970561"/>
            <a:ext cx="4783675" cy="4898144"/>
            <a:chOff x="3169770" y="4990838"/>
            <a:chExt cx="4783675" cy="4898144"/>
          </a:xfrm>
        </p:grpSpPr>
        <p:sp>
          <p:nvSpPr>
            <p:cNvPr id="31" name="Rectangle 30">
              <a:extLst>
                <a:ext uri="{FF2B5EF4-FFF2-40B4-BE49-F238E27FC236}">
                  <a16:creationId xmlns:a16="http://schemas.microsoft.com/office/drawing/2014/main" id="{5D6CD25D-0EEA-854C-BA65-8178B4D2B3F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2" name="Picture 31">
              <a:extLst>
                <a:ext uri="{FF2B5EF4-FFF2-40B4-BE49-F238E27FC236}">
                  <a16:creationId xmlns:a16="http://schemas.microsoft.com/office/drawing/2014/main" id="{2410B3AB-CB1F-364E-96EF-788CD26CD3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3" name="Title 1">
              <a:extLst>
                <a:ext uri="{FF2B5EF4-FFF2-40B4-BE49-F238E27FC236}">
                  <a16:creationId xmlns:a16="http://schemas.microsoft.com/office/drawing/2014/main" id="{CAB63347-7280-CF42-B078-AD60AF2927A3}"/>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Weithiau gall ein data personol gael ei ddefnyddio mewn ffyrdd annisgwyl neu ffyrdd nad ydyn ni hyd yn oed yn gwybod amdanyn nhw.</a:t>
              </a:r>
            </a:p>
          </p:txBody>
        </p:sp>
      </p:grpSp>
      <p:grpSp>
        <p:nvGrpSpPr>
          <p:cNvPr id="34" name="Group 33">
            <a:extLst>
              <a:ext uri="{FF2B5EF4-FFF2-40B4-BE49-F238E27FC236}">
                <a16:creationId xmlns:a16="http://schemas.microsoft.com/office/drawing/2014/main" id="{6B14DF19-C051-5A4A-8CE1-B49C12041223}"/>
              </a:ext>
            </a:extLst>
          </p:cNvPr>
          <p:cNvGrpSpPr/>
          <p:nvPr/>
        </p:nvGrpSpPr>
        <p:grpSpPr>
          <a:xfrm>
            <a:off x="5802250" y="1970561"/>
            <a:ext cx="4783675" cy="4898144"/>
            <a:chOff x="3169770" y="4990838"/>
            <a:chExt cx="4783675" cy="4898144"/>
          </a:xfrm>
        </p:grpSpPr>
        <p:sp>
          <p:nvSpPr>
            <p:cNvPr id="35" name="Rectangle 34">
              <a:extLst>
                <a:ext uri="{FF2B5EF4-FFF2-40B4-BE49-F238E27FC236}">
                  <a16:creationId xmlns:a16="http://schemas.microsoft.com/office/drawing/2014/main" id="{00E58861-4BFC-2546-A597-66330D2FC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6" name="Picture 35">
              <a:extLst>
                <a:ext uri="{FF2B5EF4-FFF2-40B4-BE49-F238E27FC236}">
                  <a16:creationId xmlns:a16="http://schemas.microsoft.com/office/drawing/2014/main" id="{D2D63C80-5960-FF4B-831A-9AE546EF4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7" name="Title 1">
              <a:extLst>
                <a:ext uri="{FF2B5EF4-FFF2-40B4-BE49-F238E27FC236}">
                  <a16:creationId xmlns:a16="http://schemas.microsoft.com/office/drawing/2014/main" id="{EF4C1B07-BCF9-2349-8778-9E7CD42C154C}"/>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Mae cwmnïau am wybod beth mae pobl yn ei hoffi a'i gasáu, sut maen nhw'n treulio’u hamser, a beth maen nhw'n ei brynu.
</a:t>
              </a:r>
            </a:p>
          </p:txBody>
        </p:sp>
      </p:grpSp>
      <p:grpSp>
        <p:nvGrpSpPr>
          <p:cNvPr id="38" name="Group 37">
            <a:extLst>
              <a:ext uri="{FF2B5EF4-FFF2-40B4-BE49-F238E27FC236}">
                <a16:creationId xmlns:a16="http://schemas.microsoft.com/office/drawing/2014/main" id="{9E564FB1-9BF5-8C49-B471-10CF2E36E92F}"/>
              </a:ext>
            </a:extLst>
          </p:cNvPr>
          <p:cNvGrpSpPr/>
          <p:nvPr/>
        </p:nvGrpSpPr>
        <p:grpSpPr>
          <a:xfrm>
            <a:off x="10949534" y="1970561"/>
            <a:ext cx="4783675" cy="4898144"/>
            <a:chOff x="3169770" y="4990838"/>
            <a:chExt cx="4783675" cy="4898144"/>
          </a:xfrm>
        </p:grpSpPr>
        <p:sp>
          <p:nvSpPr>
            <p:cNvPr id="39" name="Rectangle 38">
              <a:extLst>
                <a:ext uri="{FF2B5EF4-FFF2-40B4-BE49-F238E27FC236}">
                  <a16:creationId xmlns:a16="http://schemas.microsoft.com/office/drawing/2014/main" id="{EFFD55C6-E938-3145-9704-399C044B8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0" name="Picture 39">
              <a:extLst>
                <a:ext uri="{FF2B5EF4-FFF2-40B4-BE49-F238E27FC236}">
                  <a16:creationId xmlns:a16="http://schemas.microsoft.com/office/drawing/2014/main" id="{C06B32F7-F763-8641-BFE0-BA7ABB0C9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41" name="Title 1">
              <a:extLst>
                <a:ext uri="{FF2B5EF4-FFF2-40B4-BE49-F238E27FC236}">
                  <a16:creationId xmlns:a16="http://schemas.microsoft.com/office/drawing/2014/main" id="{00B88643-DF18-354D-BECA-1A5BF745B194}"/>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Mae ‘broceriaid data’ yn olrhain ac yn dadansoddi setiau mawr o wybodaeth gan gynnwys data personol, y gallant ei werthu i fusnesau, fel manwerthwyr.
</a:t>
              </a:r>
            </a:p>
          </p:txBody>
        </p:sp>
      </p:grpSp>
    </p:spTree>
    <p:extLst>
      <p:ext uri="{BB962C8B-B14F-4D97-AF65-F5344CB8AC3E}">
        <p14:creationId xmlns:p14="http://schemas.microsoft.com/office/powerpoint/2010/main" val="915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54E4AD-3923-46A4-9600-C38158071FD3}"/>
              </a:ext>
            </a:extLst>
          </p:cNvPr>
          <p:cNvGrpSpPr/>
          <p:nvPr/>
        </p:nvGrpSpPr>
        <p:grpSpPr>
          <a:xfrm>
            <a:off x="-226437" y="-492632"/>
            <a:ext cx="16484025" cy="9347521"/>
            <a:chOff x="-226437" y="-203521"/>
            <a:chExt cx="16484025" cy="9347521"/>
          </a:xfrm>
        </p:grpSpPr>
        <p:grpSp>
          <p:nvGrpSpPr>
            <p:cNvPr id="161" name="Group 160">
              <a:extLst>
                <a:ext uri="{FF2B5EF4-FFF2-40B4-BE49-F238E27FC236}">
                  <a16:creationId xmlns:a16="http://schemas.microsoft.com/office/drawing/2014/main" id="{C153D0E5-8289-4445-8ECE-1E1BEFFFDE6C}"/>
                </a:ext>
              </a:extLst>
            </p:cNvPr>
            <p:cNvGrpSpPr/>
            <p:nvPr/>
          </p:nvGrpSpPr>
          <p:grpSpPr>
            <a:xfrm>
              <a:off x="-226437" y="-203521"/>
              <a:ext cx="13847756" cy="6957012"/>
              <a:chOff x="-226437" y="-203521"/>
              <a:chExt cx="13847756" cy="6957012"/>
            </a:xfrm>
          </p:grpSpPr>
          <p:sp>
            <p:nvSpPr>
              <p:cNvPr id="162" name="Rectangle 161">
                <a:extLst>
                  <a:ext uri="{FF2B5EF4-FFF2-40B4-BE49-F238E27FC236}">
                    <a16:creationId xmlns:a16="http://schemas.microsoft.com/office/drawing/2014/main" id="{DB6F167F-CCBD-4DB8-AD8B-60AC259CA8B3}"/>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3" name="Title 1">
                <a:extLst>
                  <a:ext uri="{FF2B5EF4-FFF2-40B4-BE49-F238E27FC236}">
                    <a16:creationId xmlns:a16="http://schemas.microsoft.com/office/drawing/2014/main" id="{263B278F-CE90-4D0A-B65C-ECBE15B35BED}"/>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Rhoi data personol - Anfanteision</a:t>
                </a:r>
              </a:p>
            </p:txBody>
          </p:sp>
          <p:grpSp>
            <p:nvGrpSpPr>
              <p:cNvPr id="164" name="Group 163">
                <a:extLst>
                  <a:ext uri="{FF2B5EF4-FFF2-40B4-BE49-F238E27FC236}">
                    <a16:creationId xmlns:a16="http://schemas.microsoft.com/office/drawing/2014/main" id="{87F3AF92-BEEC-4669-9352-C68D7A2E3FC0}"/>
                  </a:ext>
                </a:extLst>
              </p:cNvPr>
              <p:cNvGrpSpPr/>
              <p:nvPr/>
            </p:nvGrpSpPr>
            <p:grpSpPr>
              <a:xfrm>
                <a:off x="2465806" y="2471814"/>
                <a:ext cx="11155513" cy="4281677"/>
                <a:chOff x="2465806" y="2471814"/>
                <a:chExt cx="11155513" cy="4281677"/>
              </a:xfrm>
            </p:grpSpPr>
            <p:sp>
              <p:nvSpPr>
                <p:cNvPr id="165" name="Rectangle 164">
                  <a:extLst>
                    <a:ext uri="{FF2B5EF4-FFF2-40B4-BE49-F238E27FC236}">
                      <a16:creationId xmlns:a16="http://schemas.microsoft.com/office/drawing/2014/main" id="{B87D1412-3293-40C3-84CA-EEC8DE14CD48}"/>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3893F715-4215-4757-ACC6-A22D91684F73}"/>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 Placeholder 9">
                  <a:extLst>
                    <a:ext uri="{FF2B5EF4-FFF2-40B4-BE49-F238E27FC236}">
                      <a16:creationId xmlns:a16="http://schemas.microsoft.com/office/drawing/2014/main" id="{A8DC6CFE-93B5-480E-BEE5-7475504B00DE}"/>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168" name="Group 167">
                  <a:extLst>
                    <a:ext uri="{FF2B5EF4-FFF2-40B4-BE49-F238E27FC236}">
                      <a16:creationId xmlns:a16="http://schemas.microsoft.com/office/drawing/2014/main" id="{E3EA0A1F-24DA-45F8-8D1C-8DB8E25499DD}"/>
                    </a:ext>
                  </a:extLst>
                </p:cNvPr>
                <p:cNvGrpSpPr/>
                <p:nvPr/>
              </p:nvGrpSpPr>
              <p:grpSpPr>
                <a:xfrm>
                  <a:off x="2588325" y="2559452"/>
                  <a:ext cx="366748" cy="366748"/>
                  <a:chOff x="2118558" y="2663960"/>
                  <a:chExt cx="366748" cy="366748"/>
                </a:xfrm>
              </p:grpSpPr>
              <p:sp>
                <p:nvSpPr>
                  <p:cNvPr id="175" name="Rectangle 174">
                    <a:extLst>
                      <a:ext uri="{FF2B5EF4-FFF2-40B4-BE49-F238E27FC236}">
                        <a16:creationId xmlns:a16="http://schemas.microsoft.com/office/drawing/2014/main" id="{36155E8D-4A5B-44D0-BECF-C7850A320897}"/>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Connector 175">
                    <a:extLst>
                      <a:ext uri="{FF2B5EF4-FFF2-40B4-BE49-F238E27FC236}">
                        <a16:creationId xmlns:a16="http://schemas.microsoft.com/office/drawing/2014/main" id="{6EEDCFB8-AC72-47B7-A14B-CFC15282FCD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962B0023-35F7-4BB4-A3A2-552FC23E487F}"/>
                    </a:ext>
                  </a:extLst>
                </p:cNvPr>
                <p:cNvGrpSpPr/>
                <p:nvPr/>
              </p:nvGrpSpPr>
              <p:grpSpPr>
                <a:xfrm>
                  <a:off x="12721193" y="2565426"/>
                  <a:ext cx="776902" cy="366748"/>
                  <a:chOff x="10581098" y="2669934"/>
                  <a:chExt cx="776902" cy="366748"/>
                </a:xfrm>
              </p:grpSpPr>
              <p:sp>
                <p:nvSpPr>
                  <p:cNvPr id="171" name="Rectangle 170">
                    <a:extLst>
                      <a:ext uri="{FF2B5EF4-FFF2-40B4-BE49-F238E27FC236}">
                        <a16:creationId xmlns:a16="http://schemas.microsoft.com/office/drawing/2014/main" id="{1353F45F-97BC-4114-A3D3-D15BF3B7D680}"/>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a:extLst>
                      <a:ext uri="{FF2B5EF4-FFF2-40B4-BE49-F238E27FC236}">
                        <a16:creationId xmlns:a16="http://schemas.microsoft.com/office/drawing/2014/main" id="{197B8A99-45A1-47B0-8887-A1C640DE3EF1}"/>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riangle 23">
                    <a:extLst>
                      <a:ext uri="{FF2B5EF4-FFF2-40B4-BE49-F238E27FC236}">
                        <a16:creationId xmlns:a16="http://schemas.microsoft.com/office/drawing/2014/main" id="{0BD02F59-8150-4325-86CA-9D341864447B}"/>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riangle 24">
                    <a:extLst>
                      <a:ext uri="{FF2B5EF4-FFF2-40B4-BE49-F238E27FC236}">
                        <a16:creationId xmlns:a16="http://schemas.microsoft.com/office/drawing/2014/main" id="{FCBE0789-741C-412A-ABDB-0C82ADCEBB8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Text Placeholder 12">
                  <a:extLst>
                    <a:ext uri="{FF2B5EF4-FFF2-40B4-BE49-F238E27FC236}">
                      <a16:creationId xmlns:a16="http://schemas.microsoft.com/office/drawing/2014/main" id="{ED7D49EB-CF41-44F5-8477-05F604C4F3B9}"/>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Trafodwch:</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Beth yw anfanteision rhoi data personol i ffwrdd?</a:t>
                  </a:r>
                </a:p>
              </p:txBody>
            </p:sp>
          </p:grpSp>
        </p:grpSp>
        <p:sp>
          <p:nvSpPr>
            <p:cNvPr id="177" name="Rectangle 176">
              <a:extLst>
                <a:ext uri="{FF2B5EF4-FFF2-40B4-BE49-F238E27FC236}">
                  <a16:creationId xmlns:a16="http://schemas.microsoft.com/office/drawing/2014/main" id="{894B562F-3F03-4AA1-A6CB-60435ED7608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id="{7D90754B-193E-41AB-BD55-8CF6AB1D40B2}"/>
                </a:ext>
              </a:extLst>
            </p:cNvPr>
            <p:cNvGrpSpPr/>
            <p:nvPr/>
          </p:nvGrpSpPr>
          <p:grpSpPr>
            <a:xfrm>
              <a:off x="750242" y="1970561"/>
              <a:ext cx="4783675" cy="4898144"/>
              <a:chOff x="3169770" y="4990838"/>
              <a:chExt cx="4783675" cy="4898144"/>
            </a:xfrm>
          </p:grpSpPr>
          <p:sp>
            <p:nvSpPr>
              <p:cNvPr id="179" name="Rectangle 178">
                <a:extLst>
                  <a:ext uri="{FF2B5EF4-FFF2-40B4-BE49-F238E27FC236}">
                    <a16:creationId xmlns:a16="http://schemas.microsoft.com/office/drawing/2014/main" id="{6555CE34-1F22-4F2F-A0C6-3C3F7F7080BE}"/>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80" name="Picture 179">
                <a:extLst>
                  <a:ext uri="{FF2B5EF4-FFF2-40B4-BE49-F238E27FC236}">
                    <a16:creationId xmlns:a16="http://schemas.microsoft.com/office/drawing/2014/main" id="{565223EC-69E8-40A9-B052-FCDAD9D5D7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81" name="Title 1">
                <a:extLst>
                  <a:ext uri="{FF2B5EF4-FFF2-40B4-BE49-F238E27FC236}">
                    <a16:creationId xmlns:a16="http://schemas.microsoft.com/office/drawing/2014/main" id="{24919612-606E-4950-A2DC-8CA2849F33DC}"/>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Weithiau gall ein data personol gael ei ddefnyddio mewn ffyrdd annisgwyl neu ffyrdd nad ydyn ni hyd yn oed yn gwybod amdanyn nhw.</a:t>
                </a:r>
              </a:p>
            </p:txBody>
          </p:sp>
        </p:grpSp>
        <p:grpSp>
          <p:nvGrpSpPr>
            <p:cNvPr id="182" name="Group 181">
              <a:extLst>
                <a:ext uri="{FF2B5EF4-FFF2-40B4-BE49-F238E27FC236}">
                  <a16:creationId xmlns:a16="http://schemas.microsoft.com/office/drawing/2014/main" id="{517815FF-E8B6-4DB2-8FBC-E6F3D6E99D45}"/>
                </a:ext>
              </a:extLst>
            </p:cNvPr>
            <p:cNvGrpSpPr/>
            <p:nvPr/>
          </p:nvGrpSpPr>
          <p:grpSpPr>
            <a:xfrm>
              <a:off x="5802250" y="1970561"/>
              <a:ext cx="4783675" cy="4898144"/>
              <a:chOff x="3169770" y="4990838"/>
              <a:chExt cx="4783675" cy="4898144"/>
            </a:xfrm>
          </p:grpSpPr>
          <p:sp>
            <p:nvSpPr>
              <p:cNvPr id="183" name="Rectangle 182">
                <a:extLst>
                  <a:ext uri="{FF2B5EF4-FFF2-40B4-BE49-F238E27FC236}">
                    <a16:creationId xmlns:a16="http://schemas.microsoft.com/office/drawing/2014/main" id="{F0135A1C-9577-4E81-AF48-E88880AE4318}"/>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84" name="Picture 183">
                <a:extLst>
                  <a:ext uri="{FF2B5EF4-FFF2-40B4-BE49-F238E27FC236}">
                    <a16:creationId xmlns:a16="http://schemas.microsoft.com/office/drawing/2014/main" id="{6BFE32F4-908E-413E-AF95-48172A1A85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85" name="Title 1">
                <a:extLst>
                  <a:ext uri="{FF2B5EF4-FFF2-40B4-BE49-F238E27FC236}">
                    <a16:creationId xmlns:a16="http://schemas.microsoft.com/office/drawing/2014/main" id="{39FD4196-F3F1-4853-B2F5-C381B2B6CD3E}"/>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Mae cwmnïau am wybod beth mae pobl yn ei hoffi a'i gasáu, sut maen nhw'n treulio’u hamser, a beth maen nhw'n ei brynu.
</a:t>
                </a:r>
              </a:p>
            </p:txBody>
          </p:sp>
        </p:grpSp>
        <p:grpSp>
          <p:nvGrpSpPr>
            <p:cNvPr id="186" name="Group 185">
              <a:extLst>
                <a:ext uri="{FF2B5EF4-FFF2-40B4-BE49-F238E27FC236}">
                  <a16:creationId xmlns:a16="http://schemas.microsoft.com/office/drawing/2014/main" id="{AA17607A-1486-41B3-9071-437F2DFE1507}"/>
                </a:ext>
              </a:extLst>
            </p:cNvPr>
            <p:cNvGrpSpPr/>
            <p:nvPr/>
          </p:nvGrpSpPr>
          <p:grpSpPr>
            <a:xfrm>
              <a:off x="10949534" y="1970561"/>
              <a:ext cx="4783675" cy="4898144"/>
              <a:chOff x="3169770" y="4990838"/>
              <a:chExt cx="4783675" cy="4898144"/>
            </a:xfrm>
          </p:grpSpPr>
          <p:sp>
            <p:nvSpPr>
              <p:cNvPr id="187" name="Rectangle 186">
                <a:extLst>
                  <a:ext uri="{FF2B5EF4-FFF2-40B4-BE49-F238E27FC236}">
                    <a16:creationId xmlns:a16="http://schemas.microsoft.com/office/drawing/2014/main" id="{8B158915-6492-4273-B3D8-6E7CEBAC0A9E}"/>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88" name="Picture 187">
                <a:extLst>
                  <a:ext uri="{FF2B5EF4-FFF2-40B4-BE49-F238E27FC236}">
                    <a16:creationId xmlns:a16="http://schemas.microsoft.com/office/drawing/2014/main" id="{7F39BB97-C9D7-4D37-B669-F954531101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89" name="Title 1">
                <a:extLst>
                  <a:ext uri="{FF2B5EF4-FFF2-40B4-BE49-F238E27FC236}">
                    <a16:creationId xmlns:a16="http://schemas.microsoft.com/office/drawing/2014/main" id="{AE85FB1C-9986-4DD2-B406-B14B4D767FE6}"/>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Mae ‘broceriaid data’ yn olrhain ac yn dadansoddi setiau mawr o wybodaeth gan gynnwys data personol, y gallant ei werthu i fusnesau, fel manwerthwyr.
</a:t>
                </a:r>
              </a:p>
            </p:txBody>
          </p:sp>
        </p:grpSp>
      </p:grpSp>
      <p:sp>
        <p:nvSpPr>
          <p:cNvPr id="150" name="Rectangle 149">
            <a:extLst>
              <a:ext uri="{FF2B5EF4-FFF2-40B4-BE49-F238E27FC236}">
                <a16:creationId xmlns:a16="http://schemas.microsoft.com/office/drawing/2014/main" id="{FDFEE0A9-5AFF-BC49-9582-F4032FB368CE}"/>
              </a:ext>
            </a:extLst>
          </p:cNvPr>
          <p:cNvSpPr/>
          <p:nvPr/>
        </p:nvSpPr>
        <p:spPr>
          <a:xfrm>
            <a:off x="0" y="-127746"/>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6C79457F-6C27-B049-8D74-217D9C63AD27}"/>
              </a:ext>
            </a:extLst>
          </p:cNvPr>
          <p:cNvGrpSpPr/>
          <p:nvPr/>
        </p:nvGrpSpPr>
        <p:grpSpPr>
          <a:xfrm>
            <a:off x="-226437" y="-816703"/>
            <a:ext cx="12342237" cy="4927921"/>
            <a:chOff x="-226437" y="-203521"/>
            <a:chExt cx="12342237" cy="4927921"/>
          </a:xfrm>
        </p:grpSpPr>
        <p:sp>
          <p:nvSpPr>
            <p:cNvPr id="34" name="Rectangle 33">
              <a:extLst>
                <a:ext uri="{FF2B5EF4-FFF2-40B4-BE49-F238E27FC236}">
                  <a16:creationId xmlns:a16="http://schemas.microsoft.com/office/drawing/2014/main" id="{57C75C2E-A2CF-324E-9C13-D49727F45DFD}"/>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B3D5C508-7386-4246-A2AE-AF46D98B2AD4}"/>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Rhoi data personol - Anfanteison</a:t>
              </a:r>
            </a:p>
          </p:txBody>
        </p:sp>
      </p:grpSp>
      <p:grpSp>
        <p:nvGrpSpPr>
          <p:cNvPr id="5" name="Group 4">
            <a:extLst>
              <a:ext uri="{FF2B5EF4-FFF2-40B4-BE49-F238E27FC236}">
                <a16:creationId xmlns:a16="http://schemas.microsoft.com/office/drawing/2014/main" id="{06C809EA-B186-1F45-A07E-FFDF9225EFB3}"/>
              </a:ext>
            </a:extLst>
          </p:cNvPr>
          <p:cNvGrpSpPr/>
          <p:nvPr/>
        </p:nvGrpSpPr>
        <p:grpSpPr>
          <a:xfrm>
            <a:off x="956798" y="1975120"/>
            <a:ext cx="5778004" cy="4246217"/>
            <a:chOff x="951506" y="2950691"/>
            <a:chExt cx="7015148" cy="4891797"/>
          </a:xfrm>
        </p:grpSpPr>
        <p:sp>
          <p:nvSpPr>
            <p:cNvPr id="6" name="Rectangle 5">
              <a:extLst>
                <a:ext uri="{FF2B5EF4-FFF2-40B4-BE49-F238E27FC236}">
                  <a16:creationId xmlns:a16="http://schemas.microsoft.com/office/drawing/2014/main" id="{94E58075-1668-2047-A7C8-53F9FF09DA63}"/>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5294FA1-A0FA-BC42-BD97-938401F34C5B}"/>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2446BD80-D4E6-A64B-B881-0B9FF72DD4E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655007B-A756-0A4F-ADA5-544118A493A1}"/>
                </a:ext>
              </a:extLst>
            </p:cNvPr>
            <p:cNvGrpSpPr/>
            <p:nvPr/>
          </p:nvGrpSpPr>
          <p:grpSpPr>
            <a:xfrm>
              <a:off x="1195318" y="3194409"/>
              <a:ext cx="758376" cy="204343"/>
              <a:chOff x="2886740" y="1651000"/>
              <a:chExt cx="651096" cy="175437"/>
            </a:xfrm>
          </p:grpSpPr>
          <p:sp>
            <p:nvSpPr>
              <p:cNvPr id="12" name="Oval 11">
                <a:extLst>
                  <a:ext uri="{FF2B5EF4-FFF2-40B4-BE49-F238E27FC236}">
                    <a16:creationId xmlns:a16="http://schemas.microsoft.com/office/drawing/2014/main" id="{CAB0D3DB-5371-4D4F-8068-1AA6BEE6955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034103C-A024-174C-A9A3-2F0C846202E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A5008E0-0798-D449-A6D3-12164663ABB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ounded Rectangle 9">
              <a:extLst>
                <a:ext uri="{FF2B5EF4-FFF2-40B4-BE49-F238E27FC236}">
                  <a16:creationId xmlns:a16="http://schemas.microsoft.com/office/drawing/2014/main" id="{00D5E8CE-9EEC-2A49-84C7-531D03A502E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1AD4AA0D-C1E0-7348-9527-EDDCB3D03082}"/>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US" sz="2400" dirty="0">
                  <a:solidFill>
                    <a:schemeClr val="dk1"/>
                  </a:solidFill>
                  <a:latin typeface="Overpass Mono" pitchFamily="49" charset="77"/>
                  <a:ea typeface="Calibri"/>
                  <a:cs typeface="Calibri"/>
                  <a:sym typeface="Calibri"/>
                </a:rPr>
                <a:t>Pam mae'r data personol hwn mor werthfawr i fusnesau?</a:t>
              </a:r>
              <a:endParaRPr lang="en-GB" sz="2400" dirty="0">
                <a:solidFill>
                  <a:schemeClr val="dk1"/>
                </a:solidFill>
                <a:latin typeface="Overpass Mono" pitchFamily="49" charset="77"/>
                <a:ea typeface="Calibri"/>
                <a:cs typeface="Calibri"/>
                <a:sym typeface="Calibri"/>
              </a:endParaRPr>
            </a:p>
          </p:txBody>
        </p:sp>
      </p:grpSp>
      <p:grpSp>
        <p:nvGrpSpPr>
          <p:cNvPr id="66" name="Group 65">
            <a:extLst>
              <a:ext uri="{FF2B5EF4-FFF2-40B4-BE49-F238E27FC236}">
                <a16:creationId xmlns:a16="http://schemas.microsoft.com/office/drawing/2014/main" id="{C38D69A8-C4BD-B949-8461-724E5F53CBB5}"/>
              </a:ext>
            </a:extLst>
          </p:cNvPr>
          <p:cNvGrpSpPr/>
          <p:nvPr/>
        </p:nvGrpSpPr>
        <p:grpSpPr>
          <a:xfrm>
            <a:off x="4831123" y="4427223"/>
            <a:ext cx="5778004" cy="4246217"/>
            <a:chOff x="951506" y="2950691"/>
            <a:chExt cx="7015148" cy="4891797"/>
          </a:xfrm>
        </p:grpSpPr>
        <p:sp>
          <p:nvSpPr>
            <p:cNvPr id="67" name="Rectangle 66">
              <a:extLst>
                <a:ext uri="{FF2B5EF4-FFF2-40B4-BE49-F238E27FC236}">
                  <a16:creationId xmlns:a16="http://schemas.microsoft.com/office/drawing/2014/main" id="{B620C473-4221-9E44-953D-38038E1B5348}"/>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3D294EE7-A81D-D14E-8284-680C9C255F7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a:extLst>
                <a:ext uri="{FF2B5EF4-FFF2-40B4-BE49-F238E27FC236}">
                  <a16:creationId xmlns:a16="http://schemas.microsoft.com/office/drawing/2014/main" id="{33A27A8D-9752-2749-BCCC-3EB03FB4DF8B}"/>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80F19B45-40C2-5A4D-92F1-B59774E368AB}"/>
                </a:ext>
              </a:extLst>
            </p:cNvPr>
            <p:cNvGrpSpPr/>
            <p:nvPr/>
          </p:nvGrpSpPr>
          <p:grpSpPr>
            <a:xfrm>
              <a:off x="1195318" y="3194409"/>
              <a:ext cx="758376" cy="204343"/>
              <a:chOff x="2886740" y="1651000"/>
              <a:chExt cx="651096" cy="175437"/>
            </a:xfrm>
          </p:grpSpPr>
          <p:sp>
            <p:nvSpPr>
              <p:cNvPr id="73" name="Oval 72">
                <a:extLst>
                  <a:ext uri="{FF2B5EF4-FFF2-40B4-BE49-F238E27FC236}">
                    <a16:creationId xmlns:a16="http://schemas.microsoft.com/office/drawing/2014/main" id="{D7B5B83E-7249-2C49-9BB2-15BF74275E8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49185403-6E91-C940-A2C0-82ABA2658BC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A14D06B1-7E71-1449-9A43-668F19544EE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ounded Rectangle 70">
              <a:extLst>
                <a:ext uri="{FF2B5EF4-FFF2-40B4-BE49-F238E27FC236}">
                  <a16:creationId xmlns:a16="http://schemas.microsoft.com/office/drawing/2014/main" id="{FC77801B-B4FF-2647-B039-C46657CF8D5B}"/>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id="{9EE38835-3402-CC40-A8DD-ED0B3D7DBFC2}"/>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Pa mor gyfforddus ydych chi bod eich data'n cael ei rannu a pham? </a:t>
              </a:r>
            </a:p>
          </p:txBody>
        </p:sp>
      </p:grpSp>
      <p:grpSp>
        <p:nvGrpSpPr>
          <p:cNvPr id="76" name="Group 75">
            <a:extLst>
              <a:ext uri="{FF2B5EF4-FFF2-40B4-BE49-F238E27FC236}">
                <a16:creationId xmlns:a16="http://schemas.microsoft.com/office/drawing/2014/main" id="{F7793D20-CD1F-4942-B6C7-80C6402B2D83}"/>
              </a:ext>
            </a:extLst>
          </p:cNvPr>
          <p:cNvGrpSpPr/>
          <p:nvPr/>
        </p:nvGrpSpPr>
        <p:grpSpPr>
          <a:xfrm>
            <a:off x="9474617" y="2371467"/>
            <a:ext cx="5778004" cy="4420542"/>
            <a:chOff x="951506" y="2950691"/>
            <a:chExt cx="7015148" cy="4929398"/>
          </a:xfrm>
        </p:grpSpPr>
        <p:sp>
          <p:nvSpPr>
            <p:cNvPr id="77" name="Rectangle 76">
              <a:extLst>
                <a:ext uri="{FF2B5EF4-FFF2-40B4-BE49-F238E27FC236}">
                  <a16:creationId xmlns:a16="http://schemas.microsoft.com/office/drawing/2014/main" id="{992799B3-722D-3346-A076-58B2BA725247}"/>
                </a:ext>
              </a:extLst>
            </p:cNvPr>
            <p:cNvSpPr/>
            <p:nvPr/>
          </p:nvSpPr>
          <p:spPr>
            <a:xfrm>
              <a:off x="951506" y="2988293"/>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E9DB80DA-FAD8-4A43-AFC0-D0E867B1F205}"/>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a:extLst>
                <a:ext uri="{FF2B5EF4-FFF2-40B4-BE49-F238E27FC236}">
                  <a16:creationId xmlns:a16="http://schemas.microsoft.com/office/drawing/2014/main" id="{DD30B5F4-D68B-964D-98A1-2F91C924E31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BE2B5AD3-6E86-3A40-9702-E5FCA38D4ED9}"/>
                </a:ext>
              </a:extLst>
            </p:cNvPr>
            <p:cNvGrpSpPr/>
            <p:nvPr/>
          </p:nvGrpSpPr>
          <p:grpSpPr>
            <a:xfrm>
              <a:off x="1195318" y="3194409"/>
              <a:ext cx="758376" cy="204343"/>
              <a:chOff x="2886740" y="1651000"/>
              <a:chExt cx="651096" cy="175437"/>
            </a:xfrm>
          </p:grpSpPr>
          <p:sp>
            <p:nvSpPr>
              <p:cNvPr id="83" name="Oval 82">
                <a:extLst>
                  <a:ext uri="{FF2B5EF4-FFF2-40B4-BE49-F238E27FC236}">
                    <a16:creationId xmlns:a16="http://schemas.microsoft.com/office/drawing/2014/main" id="{19A21BC5-202D-5F46-8480-9C59B5BB78F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77B525A5-593D-6047-9DC5-AEC7F8300CF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626CD094-7134-DB4C-8865-4FE833714B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Rounded Rectangle 80">
              <a:extLst>
                <a:ext uri="{FF2B5EF4-FFF2-40B4-BE49-F238E27FC236}">
                  <a16:creationId xmlns:a16="http://schemas.microsoft.com/office/drawing/2014/main" id="{BC7971AC-4FEF-544C-B174-8DB6D4E1621A}"/>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74A46DB6-8363-D84D-A2D1-740D5E528427}"/>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Allwch chi feddwl am unrhyw risgiau eraill o rannu data personol?</a:t>
              </a:r>
            </a:p>
          </p:txBody>
        </p:sp>
      </p:grpSp>
    </p:spTree>
    <p:extLst>
      <p:ext uri="{BB962C8B-B14F-4D97-AF65-F5344CB8AC3E}">
        <p14:creationId xmlns:p14="http://schemas.microsoft.com/office/powerpoint/2010/main" val="414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58B8E9-96EC-43AE-B7CC-CF58B0451CC2}"/>
              </a:ext>
            </a:extLst>
          </p:cNvPr>
          <p:cNvGrpSpPr/>
          <p:nvPr/>
        </p:nvGrpSpPr>
        <p:grpSpPr>
          <a:xfrm>
            <a:off x="-226437" y="-203521"/>
            <a:ext cx="15479058" cy="8876961"/>
            <a:chOff x="-226437" y="-203521"/>
            <a:chExt cx="15479058" cy="8876961"/>
          </a:xfrm>
        </p:grpSpPr>
        <p:grpSp>
          <p:nvGrpSpPr>
            <p:cNvPr id="66" name="Group 65">
              <a:extLst>
                <a:ext uri="{FF2B5EF4-FFF2-40B4-BE49-F238E27FC236}">
                  <a16:creationId xmlns:a16="http://schemas.microsoft.com/office/drawing/2014/main" id="{387A94F2-53ED-4A89-8A23-2C3825FD4F3B}"/>
                </a:ext>
              </a:extLst>
            </p:cNvPr>
            <p:cNvGrpSpPr/>
            <p:nvPr/>
          </p:nvGrpSpPr>
          <p:grpSpPr>
            <a:xfrm>
              <a:off x="-226437" y="-203521"/>
              <a:ext cx="12342237" cy="4927921"/>
              <a:chOff x="-226437" y="-203521"/>
              <a:chExt cx="12342237" cy="4927921"/>
            </a:xfrm>
          </p:grpSpPr>
          <p:sp>
            <p:nvSpPr>
              <p:cNvPr id="67" name="Rectangle 66">
                <a:extLst>
                  <a:ext uri="{FF2B5EF4-FFF2-40B4-BE49-F238E27FC236}">
                    <a16:creationId xmlns:a16="http://schemas.microsoft.com/office/drawing/2014/main" id="{B1D8A7F3-C9B3-441D-B0DE-7A498D0D13E4}"/>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8" name="Title 1">
                <a:extLst>
                  <a:ext uri="{FF2B5EF4-FFF2-40B4-BE49-F238E27FC236}">
                    <a16:creationId xmlns:a16="http://schemas.microsoft.com/office/drawing/2014/main" id="{BA387D54-E518-47B3-B542-7395BCA1A76E}"/>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Rhoi data personol - Anfanteison</a:t>
                </a:r>
              </a:p>
            </p:txBody>
          </p:sp>
        </p:grpSp>
        <p:grpSp>
          <p:nvGrpSpPr>
            <p:cNvPr id="69" name="Group 68">
              <a:extLst>
                <a:ext uri="{FF2B5EF4-FFF2-40B4-BE49-F238E27FC236}">
                  <a16:creationId xmlns:a16="http://schemas.microsoft.com/office/drawing/2014/main" id="{D7A0FE34-4513-452F-BC2A-3740146EDCB5}"/>
                </a:ext>
              </a:extLst>
            </p:cNvPr>
            <p:cNvGrpSpPr/>
            <p:nvPr/>
          </p:nvGrpSpPr>
          <p:grpSpPr>
            <a:xfrm>
              <a:off x="956798" y="1975120"/>
              <a:ext cx="5778004" cy="4246217"/>
              <a:chOff x="951506" y="2950691"/>
              <a:chExt cx="7015148" cy="4891797"/>
            </a:xfrm>
          </p:grpSpPr>
          <p:sp>
            <p:nvSpPr>
              <p:cNvPr id="70" name="Rectangle 69">
                <a:extLst>
                  <a:ext uri="{FF2B5EF4-FFF2-40B4-BE49-F238E27FC236}">
                    <a16:creationId xmlns:a16="http://schemas.microsoft.com/office/drawing/2014/main" id="{30AD1A4C-CD34-47EE-B5D2-2D9D3C23ACF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819FADD-742A-43DD-ABC4-4C93893E9F68}"/>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
                <a:extLst>
                  <a:ext uri="{FF2B5EF4-FFF2-40B4-BE49-F238E27FC236}">
                    <a16:creationId xmlns:a16="http://schemas.microsoft.com/office/drawing/2014/main" id="{C80F971F-E79B-423B-BBB1-418DD16CC4F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20078253-C86E-4D7D-9F05-A4A203D1BD9B}"/>
                  </a:ext>
                </a:extLst>
              </p:cNvPr>
              <p:cNvGrpSpPr/>
              <p:nvPr/>
            </p:nvGrpSpPr>
            <p:grpSpPr>
              <a:xfrm>
                <a:off x="1195318" y="3194409"/>
                <a:ext cx="758376" cy="204343"/>
                <a:chOff x="2886740" y="1651000"/>
                <a:chExt cx="651096" cy="175437"/>
              </a:xfrm>
            </p:grpSpPr>
            <p:sp>
              <p:nvSpPr>
                <p:cNvPr id="76" name="Oval 75">
                  <a:extLst>
                    <a:ext uri="{FF2B5EF4-FFF2-40B4-BE49-F238E27FC236}">
                      <a16:creationId xmlns:a16="http://schemas.microsoft.com/office/drawing/2014/main" id="{689854E1-961F-43C6-9025-D2DD9FD23D3C}"/>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5265C999-21F5-40F3-A34C-78BE59BC7C0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F7CB7B6-CD2E-4812-9759-0914A973541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Rounded Rectangle 9">
                <a:extLst>
                  <a:ext uri="{FF2B5EF4-FFF2-40B4-BE49-F238E27FC236}">
                    <a16:creationId xmlns:a16="http://schemas.microsoft.com/office/drawing/2014/main" id="{9533A019-D532-439A-9B73-EC811978544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9A563D84-3045-46D2-A360-42AAA9C8990E}"/>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US" sz="2400" dirty="0">
                    <a:solidFill>
                      <a:schemeClr val="dk1"/>
                    </a:solidFill>
                    <a:latin typeface="Overpass Mono" pitchFamily="49" charset="77"/>
                    <a:ea typeface="Calibri"/>
                    <a:cs typeface="Calibri"/>
                    <a:sym typeface="Calibri"/>
                  </a:rPr>
                  <a:t>Pam mae'r data personol hwn mor werthfawr i fusnesau?</a:t>
                </a:r>
                <a:endParaRPr lang="en-GB" sz="2400" dirty="0">
                  <a:solidFill>
                    <a:schemeClr val="dk1"/>
                  </a:solidFill>
                  <a:latin typeface="Overpass Mono" pitchFamily="49" charset="77"/>
                  <a:ea typeface="Calibri"/>
                  <a:cs typeface="Calibri"/>
                  <a:sym typeface="Calibri"/>
                </a:endParaRPr>
              </a:p>
            </p:txBody>
          </p:sp>
        </p:grpSp>
        <p:grpSp>
          <p:nvGrpSpPr>
            <p:cNvPr id="79" name="Group 78">
              <a:extLst>
                <a:ext uri="{FF2B5EF4-FFF2-40B4-BE49-F238E27FC236}">
                  <a16:creationId xmlns:a16="http://schemas.microsoft.com/office/drawing/2014/main" id="{08CF10AA-167A-4B5A-8329-D74773DA2B53}"/>
                </a:ext>
              </a:extLst>
            </p:cNvPr>
            <p:cNvGrpSpPr/>
            <p:nvPr/>
          </p:nvGrpSpPr>
          <p:grpSpPr>
            <a:xfrm>
              <a:off x="4831123" y="4427223"/>
              <a:ext cx="5778004" cy="4246217"/>
              <a:chOff x="951506" y="2950691"/>
              <a:chExt cx="7015148" cy="4891797"/>
            </a:xfrm>
          </p:grpSpPr>
          <p:sp>
            <p:nvSpPr>
              <p:cNvPr id="80" name="Rectangle 79">
                <a:extLst>
                  <a:ext uri="{FF2B5EF4-FFF2-40B4-BE49-F238E27FC236}">
                    <a16:creationId xmlns:a16="http://schemas.microsoft.com/office/drawing/2014/main" id="{6E485F32-82D0-4DA2-BDED-8AE53896516D}"/>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5215275F-02D7-4D26-BCA0-D6F0F151506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68">
                <a:extLst>
                  <a:ext uri="{FF2B5EF4-FFF2-40B4-BE49-F238E27FC236}">
                    <a16:creationId xmlns:a16="http://schemas.microsoft.com/office/drawing/2014/main" id="{0603E513-5B8F-407C-B7C6-C9648EA4FEAD}"/>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AE2D5C8-F8F3-48D9-BEBB-1E514CDB7BBB}"/>
                  </a:ext>
                </a:extLst>
              </p:cNvPr>
              <p:cNvGrpSpPr/>
              <p:nvPr/>
            </p:nvGrpSpPr>
            <p:grpSpPr>
              <a:xfrm>
                <a:off x="1195318" y="3194409"/>
                <a:ext cx="758376" cy="204343"/>
                <a:chOff x="2886740" y="1651000"/>
                <a:chExt cx="651096" cy="175437"/>
              </a:xfrm>
            </p:grpSpPr>
            <p:sp>
              <p:nvSpPr>
                <p:cNvPr id="101" name="Oval 100">
                  <a:extLst>
                    <a:ext uri="{FF2B5EF4-FFF2-40B4-BE49-F238E27FC236}">
                      <a16:creationId xmlns:a16="http://schemas.microsoft.com/office/drawing/2014/main" id="{DDDC2C9C-1953-432C-9117-CB389325C071}"/>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EC12F7A4-5F76-4A11-B23F-2C575EEB011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C63F4154-1E78-401F-89E1-0CC595CC952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Rounded Rectangle 70">
                <a:extLst>
                  <a:ext uri="{FF2B5EF4-FFF2-40B4-BE49-F238E27FC236}">
                    <a16:creationId xmlns:a16="http://schemas.microsoft.com/office/drawing/2014/main" id="{12B80461-EF7D-4612-BEB2-CE1E42FCAB75}"/>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itle 1">
                <a:extLst>
                  <a:ext uri="{FF2B5EF4-FFF2-40B4-BE49-F238E27FC236}">
                    <a16:creationId xmlns:a16="http://schemas.microsoft.com/office/drawing/2014/main" id="{FC44397C-5CBC-4081-AF85-3064758E6CB0}"/>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Pa mor gyfforddus ydych chi bod eich data'n cael ei rannu a pham? </a:t>
                </a:r>
              </a:p>
            </p:txBody>
          </p:sp>
        </p:grpSp>
        <p:grpSp>
          <p:nvGrpSpPr>
            <p:cNvPr id="104" name="Group 103">
              <a:extLst>
                <a:ext uri="{FF2B5EF4-FFF2-40B4-BE49-F238E27FC236}">
                  <a16:creationId xmlns:a16="http://schemas.microsoft.com/office/drawing/2014/main" id="{A4884F1F-273D-4DFB-B5AC-7F2B2C5E0960}"/>
                </a:ext>
              </a:extLst>
            </p:cNvPr>
            <p:cNvGrpSpPr/>
            <p:nvPr/>
          </p:nvGrpSpPr>
          <p:grpSpPr>
            <a:xfrm>
              <a:off x="9474617" y="2445025"/>
              <a:ext cx="5778004" cy="4246217"/>
              <a:chOff x="951506" y="2950691"/>
              <a:chExt cx="7015148" cy="4891797"/>
            </a:xfrm>
          </p:grpSpPr>
          <p:sp>
            <p:nvSpPr>
              <p:cNvPr id="105" name="Rectangle 104">
                <a:extLst>
                  <a:ext uri="{FF2B5EF4-FFF2-40B4-BE49-F238E27FC236}">
                    <a16:creationId xmlns:a16="http://schemas.microsoft.com/office/drawing/2014/main" id="{69AC2506-E342-4862-86A9-5785C61E19ED}"/>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11CB773A-3B4B-4968-9E70-1F4D2FC99564}"/>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ounded Rectangle 78">
                <a:extLst>
                  <a:ext uri="{FF2B5EF4-FFF2-40B4-BE49-F238E27FC236}">
                    <a16:creationId xmlns:a16="http://schemas.microsoft.com/office/drawing/2014/main" id="{353C0ADE-82E6-426A-BF98-38F00E21B5F1}"/>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1206DACE-C4E8-4437-8B7D-D3C7B56F7557}"/>
                  </a:ext>
                </a:extLst>
              </p:cNvPr>
              <p:cNvGrpSpPr/>
              <p:nvPr/>
            </p:nvGrpSpPr>
            <p:grpSpPr>
              <a:xfrm>
                <a:off x="1195318" y="3194409"/>
                <a:ext cx="758376" cy="204343"/>
                <a:chOff x="2886740" y="1651000"/>
                <a:chExt cx="651096" cy="175437"/>
              </a:xfrm>
            </p:grpSpPr>
            <p:sp>
              <p:nvSpPr>
                <p:cNvPr id="111" name="Oval 110">
                  <a:extLst>
                    <a:ext uri="{FF2B5EF4-FFF2-40B4-BE49-F238E27FC236}">
                      <a16:creationId xmlns:a16="http://schemas.microsoft.com/office/drawing/2014/main" id="{38617681-C13C-4BC9-9B67-F62E219F318A}"/>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EEEEBD96-5127-46E1-AAA2-5AF990E48DF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24CE7A3C-16BA-4470-BEEC-68563F9BCF8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ounded Rectangle 80">
                <a:extLst>
                  <a:ext uri="{FF2B5EF4-FFF2-40B4-BE49-F238E27FC236}">
                    <a16:creationId xmlns:a16="http://schemas.microsoft.com/office/drawing/2014/main" id="{95642568-FC0A-400A-ADB9-A527DADC5B5F}"/>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itle 1">
                <a:extLst>
                  <a:ext uri="{FF2B5EF4-FFF2-40B4-BE49-F238E27FC236}">
                    <a16:creationId xmlns:a16="http://schemas.microsoft.com/office/drawing/2014/main" id="{AFA0462B-BFD5-4E33-BBB4-0E52482A0F8C}"/>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Allwch chi feddwl am unrhyw risgiau eraill o rannu data personol?</a:t>
                </a:r>
              </a:p>
            </p:txBody>
          </p:sp>
        </p:grpSp>
      </p:grpSp>
      <p:sp>
        <p:nvSpPr>
          <p:cNvPr id="34" name="Rectangle 33">
            <a:extLst>
              <a:ext uri="{FF2B5EF4-FFF2-40B4-BE49-F238E27FC236}">
                <a16:creationId xmlns:a16="http://schemas.microsoft.com/office/drawing/2014/main" id="{5E25869C-DAF4-6942-9739-6D77F52E6C0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33DCF96-4D48-DC42-B020-DEB906CE8BA9}"/>
              </a:ext>
            </a:extLst>
          </p:cNvPr>
          <p:cNvGrpSpPr/>
          <p:nvPr/>
        </p:nvGrpSpPr>
        <p:grpSpPr>
          <a:xfrm>
            <a:off x="2440391" y="2656579"/>
            <a:ext cx="11155513" cy="4287690"/>
            <a:chOff x="2010138" y="2536440"/>
            <a:chExt cx="11155513" cy="4287690"/>
          </a:xfrm>
        </p:grpSpPr>
        <p:sp>
          <p:nvSpPr>
            <p:cNvPr id="36" name="Rectangle 35">
              <a:extLst>
                <a:ext uri="{FF2B5EF4-FFF2-40B4-BE49-F238E27FC236}">
                  <a16:creationId xmlns:a16="http://schemas.microsoft.com/office/drawing/2014/main" id="{C66794EF-A694-4C4C-8BCF-0A5EB71783B5}"/>
                </a:ext>
              </a:extLst>
            </p:cNvPr>
            <p:cNvSpPr/>
            <p:nvPr/>
          </p:nvSpPr>
          <p:spPr>
            <a:xfrm>
              <a:off x="2010138" y="2536440"/>
              <a:ext cx="11155513" cy="4281677"/>
            </a:xfrm>
            <a:prstGeom prst="rect">
              <a:avLst/>
            </a:prstGeom>
            <a:solidFill>
              <a:schemeClr val="bg1"/>
            </a:solidFill>
            <a:ln w="508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14E4E2C-5D11-1646-89E3-A215ADFE51F2}"/>
                </a:ext>
              </a:extLst>
            </p:cNvPr>
            <p:cNvSpPr/>
            <p:nvPr/>
          </p:nvSpPr>
          <p:spPr>
            <a:xfrm>
              <a:off x="2010138" y="2536440"/>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9">
              <a:extLst>
                <a:ext uri="{FF2B5EF4-FFF2-40B4-BE49-F238E27FC236}">
                  <a16:creationId xmlns:a16="http://schemas.microsoft.com/office/drawing/2014/main" id="{10E1BFCF-D9D1-A147-9533-5BC144D29BFE}"/>
                </a:ext>
              </a:extLst>
            </p:cNvPr>
            <p:cNvSpPr txBox="1">
              <a:spLocks/>
            </p:cNvSpPr>
            <p:nvPr/>
          </p:nvSpPr>
          <p:spPr>
            <a:xfrm>
              <a:off x="2562473" y="25722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Her</a:t>
              </a:r>
              <a:endParaRPr lang="en-US" sz="2800" dirty="0"/>
            </a:p>
          </p:txBody>
        </p:sp>
        <p:grpSp>
          <p:nvGrpSpPr>
            <p:cNvPr id="39" name="Group 38">
              <a:extLst>
                <a:ext uri="{FF2B5EF4-FFF2-40B4-BE49-F238E27FC236}">
                  <a16:creationId xmlns:a16="http://schemas.microsoft.com/office/drawing/2014/main" id="{7DC3BDAB-CE49-594A-9477-3E7E5F59CB99}"/>
                </a:ext>
              </a:extLst>
            </p:cNvPr>
            <p:cNvGrpSpPr/>
            <p:nvPr/>
          </p:nvGrpSpPr>
          <p:grpSpPr>
            <a:xfrm>
              <a:off x="2165160" y="2673805"/>
              <a:ext cx="366748" cy="366748"/>
              <a:chOff x="2125646" y="2656872"/>
              <a:chExt cx="366748" cy="366748"/>
            </a:xfrm>
          </p:grpSpPr>
          <p:sp>
            <p:nvSpPr>
              <p:cNvPr id="46" name="Rectangle 45">
                <a:extLst>
                  <a:ext uri="{FF2B5EF4-FFF2-40B4-BE49-F238E27FC236}">
                    <a16:creationId xmlns:a16="http://schemas.microsoft.com/office/drawing/2014/main" id="{DCC9B99E-704F-3849-A829-0EA991A00681}"/>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BD2F5A88-5E5A-3D44-B6F5-F279D449BE4B}"/>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2FCF1E8-3235-194C-AB96-1711243F3CCD}"/>
                </a:ext>
              </a:extLst>
            </p:cNvPr>
            <p:cNvGrpSpPr/>
            <p:nvPr/>
          </p:nvGrpSpPr>
          <p:grpSpPr>
            <a:xfrm>
              <a:off x="12258285" y="2673805"/>
              <a:ext cx="776902" cy="366748"/>
              <a:chOff x="10548443" y="2656872"/>
              <a:chExt cx="776902" cy="366748"/>
            </a:xfrm>
          </p:grpSpPr>
          <p:sp>
            <p:nvSpPr>
              <p:cNvPr id="42" name="Rectangle 41">
                <a:extLst>
                  <a:ext uri="{FF2B5EF4-FFF2-40B4-BE49-F238E27FC236}">
                    <a16:creationId xmlns:a16="http://schemas.microsoft.com/office/drawing/2014/main" id="{9759BBED-5961-1E49-A976-8C1E871818D3}"/>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B22E30E-2BD3-9B4A-9365-6E9D9FABFCEF}"/>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20C48EB-B64C-FB4D-AFA2-2050A4F12592}"/>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A3F822C5-9B63-C344-8B68-92757E28309A}"/>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12">
              <a:extLst>
                <a:ext uri="{FF2B5EF4-FFF2-40B4-BE49-F238E27FC236}">
                  <a16:creationId xmlns:a16="http://schemas.microsoft.com/office/drawing/2014/main" id="{4BAD69D1-2C2B-794B-B971-C980042DC5BA}"/>
                </a:ext>
              </a:extLst>
            </p:cNvPr>
            <p:cNvSpPr txBox="1">
              <a:spLocks/>
            </p:cNvSpPr>
            <p:nvPr/>
          </p:nvSpPr>
          <p:spPr>
            <a:xfrm>
              <a:off x="2704058" y="3859147"/>
              <a:ext cx="9684221" cy="296498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20000"/>
                </a:lnSpc>
                <a:spcBef>
                  <a:spcPts val="0"/>
                </a:spcBef>
              </a:pPr>
              <a:r>
                <a:rPr lang="en-GB" sz="2400" dirty="0">
                  <a:solidFill>
                    <a:srgbClr val="019967"/>
                  </a:solidFill>
                </a:rPr>
                <a:t>Her:</a:t>
              </a:r>
            </a:p>
            <a:p>
              <a:pPr>
                <a:lnSpc>
                  <a:spcPct val="120000"/>
                </a:lnSpc>
                <a:spcBef>
                  <a:spcPts val="0"/>
                </a:spcBef>
              </a:pPr>
              <a:r>
                <a:rPr lang="en-GB" sz="2400" b="0" dirty="0">
                  <a:solidFill>
                    <a:srgbClr val="019967"/>
                  </a:solidFill>
                </a:rPr>
                <a:t>Beth yw’r GDPR a sut mae’n gysylltiedig â rhannu data personol? Ydy hi'n beth da bod mwy o reolau yn y maes hwn? Pam neu pam lai?
</a:t>
              </a:r>
            </a:p>
          </p:txBody>
        </p:sp>
      </p:grpSp>
    </p:spTree>
    <p:extLst>
      <p:ext uri="{BB962C8B-B14F-4D97-AF65-F5344CB8AC3E}">
        <p14:creationId xmlns:p14="http://schemas.microsoft.com/office/powerpoint/2010/main" val="35495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B15A50F-E2F9-7140-B84C-3DC24A83429F}"/>
              </a:ext>
            </a:extLst>
          </p:cNvPr>
          <p:cNvSpPr/>
          <p:nvPr/>
        </p:nvSpPr>
        <p:spPr>
          <a:xfrm>
            <a:off x="4821980" y="3665902"/>
            <a:ext cx="714499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id="{320F27FF-DA2D-0D4F-ACA0-C4B9214361A4}"/>
              </a:ext>
            </a:extLst>
          </p:cNvPr>
          <p:cNvSpPr txBox="1">
            <a:spLocks/>
          </p:cNvSpPr>
          <p:nvPr/>
        </p:nvSpPr>
        <p:spPr>
          <a:xfrm>
            <a:off x="5773780" y="4082513"/>
            <a:ext cx="6150362" cy="1664918"/>
          </a:xfrm>
          <a:prstGeom prst="rect">
            <a:avLst/>
          </a:prstGeom>
        </p:spPr>
        <p:txBody>
          <a:bodyPr vert="horz" lIns="121920" tIns="60960" rIns="121920" bIns="6096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Mae data personol Erin yn cael ei gasglu i adeiladu proffil o'i diddordebau
</a:t>
            </a:r>
          </a:p>
        </p:txBody>
      </p:sp>
      <p:grpSp>
        <p:nvGrpSpPr>
          <p:cNvPr id="5" name="Group 4">
            <a:extLst>
              <a:ext uri="{FF2B5EF4-FFF2-40B4-BE49-F238E27FC236}">
                <a16:creationId xmlns:a16="http://schemas.microsoft.com/office/drawing/2014/main" id="{42111B93-9BB4-264E-9C16-50ED58908B14}"/>
              </a:ext>
            </a:extLst>
          </p:cNvPr>
          <p:cNvGrpSpPr/>
          <p:nvPr/>
        </p:nvGrpSpPr>
        <p:grpSpPr>
          <a:xfrm>
            <a:off x="1668461" y="816529"/>
            <a:ext cx="3548088" cy="2294936"/>
            <a:chOff x="1668461" y="816529"/>
            <a:chExt cx="3548088" cy="2294936"/>
          </a:xfrm>
        </p:grpSpPr>
        <p:sp>
          <p:nvSpPr>
            <p:cNvPr id="41" name="Rectangle 40">
              <a:extLst>
                <a:ext uri="{FF2B5EF4-FFF2-40B4-BE49-F238E27FC236}">
                  <a16:creationId xmlns:a16="http://schemas.microsoft.com/office/drawing/2014/main"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id="{0655568F-4830-FE4F-8653-28ED2D789035}"/>
                </a:ext>
              </a:extLst>
            </p:cNvPr>
            <p:cNvSpPr txBox="1">
              <a:spLocks/>
            </p:cNvSpPr>
            <p:nvPr/>
          </p:nvSpPr>
          <p:spPr>
            <a:xfrm>
              <a:off x="1797706" y="990609"/>
              <a:ext cx="3162220"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hoffi tudalen ymgyrch newid hinsawdd ar y cyfryngau cymdeithasol 
</a:t>
              </a:r>
            </a:p>
          </p:txBody>
        </p:sp>
      </p:grpSp>
      <p:grpSp>
        <p:nvGrpSpPr>
          <p:cNvPr id="6" name="Group 5">
            <a:extLst>
              <a:ext uri="{FF2B5EF4-FFF2-40B4-BE49-F238E27FC236}">
                <a16:creationId xmlns:a16="http://schemas.microsoft.com/office/drawing/2014/main" id="{F16E9DFE-2677-5C42-B198-299225639CBD}"/>
              </a:ext>
            </a:extLst>
          </p:cNvPr>
          <p:cNvGrpSpPr/>
          <p:nvPr/>
        </p:nvGrpSpPr>
        <p:grpSpPr>
          <a:xfrm>
            <a:off x="6384247" y="816529"/>
            <a:ext cx="3548088" cy="2294936"/>
            <a:chOff x="6384247" y="816529"/>
            <a:chExt cx="3548088" cy="2294936"/>
          </a:xfrm>
        </p:grpSpPr>
        <p:sp>
          <p:nvSpPr>
            <p:cNvPr id="45" name="Rectangle 44">
              <a:extLst>
                <a:ext uri="{FF2B5EF4-FFF2-40B4-BE49-F238E27FC236}">
                  <a16:creationId xmlns:a16="http://schemas.microsoft.com/office/drawing/2014/main"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ymuno â gwrthdystiad newid hinsawdd
</a:t>
              </a:r>
            </a:p>
          </p:txBody>
        </p:sp>
      </p:grpSp>
      <p:grpSp>
        <p:nvGrpSpPr>
          <p:cNvPr id="7" name="Group 6">
            <a:extLst>
              <a:ext uri="{FF2B5EF4-FFF2-40B4-BE49-F238E27FC236}">
                <a16:creationId xmlns:a16="http://schemas.microsoft.com/office/drawing/2014/main" id="{621BFF71-6759-B342-B4AC-BB7EDD7811E5}"/>
              </a:ext>
            </a:extLst>
          </p:cNvPr>
          <p:cNvGrpSpPr/>
          <p:nvPr/>
        </p:nvGrpSpPr>
        <p:grpSpPr>
          <a:xfrm>
            <a:off x="11100033" y="816529"/>
            <a:ext cx="3548088" cy="2294936"/>
            <a:chOff x="11100033" y="816529"/>
            <a:chExt cx="3548088" cy="2294936"/>
          </a:xfrm>
        </p:grpSpPr>
        <p:sp>
          <p:nvSpPr>
            <p:cNvPr id="47" name="Rectangle 46">
              <a:extLst>
                <a:ext uri="{FF2B5EF4-FFF2-40B4-BE49-F238E27FC236}">
                  <a16:creationId xmlns:a16="http://schemas.microsoft.com/office/drawing/2014/main"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id="{61914A72-3680-9544-85D1-935E82C808AB}"/>
                </a:ext>
              </a:extLst>
            </p:cNvPr>
            <p:cNvSpPr txBox="1">
              <a:spLocks/>
            </p:cNvSpPr>
            <p:nvPr/>
          </p:nvSpPr>
          <p:spPr>
            <a:xfrm>
              <a:off x="11432810" y="999853"/>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clicio ar ddolen sy'n mynd â hi i flog ar-lein am newid hinsawdd
</a:t>
              </a:r>
            </a:p>
          </p:txBody>
        </p:sp>
      </p:grpSp>
      <p:grpSp>
        <p:nvGrpSpPr>
          <p:cNvPr id="2" name="Group 1">
            <a:extLst>
              <a:ext uri="{FF2B5EF4-FFF2-40B4-BE49-F238E27FC236}">
                <a16:creationId xmlns:a16="http://schemas.microsoft.com/office/drawing/2014/main" id="{45832EC5-7860-4D45-9D53-2A5255A5E863}"/>
              </a:ext>
            </a:extLst>
          </p:cNvPr>
          <p:cNvGrpSpPr/>
          <p:nvPr/>
        </p:nvGrpSpPr>
        <p:grpSpPr>
          <a:xfrm>
            <a:off x="4945121" y="501371"/>
            <a:ext cx="553390" cy="564420"/>
            <a:chOff x="4945121" y="501371"/>
            <a:chExt cx="553390" cy="564420"/>
          </a:xfrm>
        </p:grpSpPr>
        <p:sp>
          <p:nvSpPr>
            <p:cNvPr id="44" name="Oval 43">
              <a:extLst>
                <a:ext uri="{FF2B5EF4-FFF2-40B4-BE49-F238E27FC236}">
                  <a16:creationId xmlns:a16="http://schemas.microsoft.com/office/drawing/2014/main"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id="{51998815-54BB-2D41-885F-83966029C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563" y="501371"/>
              <a:ext cx="517532" cy="517532"/>
            </a:xfrm>
            <a:prstGeom prst="rect">
              <a:avLst/>
            </a:prstGeom>
          </p:spPr>
        </p:pic>
      </p:grpSp>
      <p:grpSp>
        <p:nvGrpSpPr>
          <p:cNvPr id="3" name="Group 2">
            <a:extLst>
              <a:ext uri="{FF2B5EF4-FFF2-40B4-BE49-F238E27FC236}">
                <a16:creationId xmlns:a16="http://schemas.microsoft.com/office/drawing/2014/main" id="{64BFB4BD-0981-454B-846A-83F0B9594396}"/>
              </a:ext>
            </a:extLst>
          </p:cNvPr>
          <p:cNvGrpSpPr/>
          <p:nvPr/>
        </p:nvGrpSpPr>
        <p:grpSpPr>
          <a:xfrm>
            <a:off x="9655640" y="507249"/>
            <a:ext cx="553390" cy="558542"/>
            <a:chOff x="9655640" y="507249"/>
            <a:chExt cx="553390" cy="558542"/>
          </a:xfrm>
        </p:grpSpPr>
        <p:sp>
          <p:nvSpPr>
            <p:cNvPr id="50" name="Oval 49">
              <a:extLst>
                <a:ext uri="{FF2B5EF4-FFF2-40B4-BE49-F238E27FC236}">
                  <a16:creationId xmlns:a16="http://schemas.microsoft.com/office/drawing/2014/main"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id="{EA6278AB-1978-E141-9503-18A5BBE365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0269" y="535378"/>
              <a:ext cx="510906" cy="510906"/>
            </a:xfrm>
            <a:prstGeom prst="rect">
              <a:avLst/>
            </a:prstGeom>
          </p:spPr>
        </p:pic>
      </p:grpSp>
      <p:grpSp>
        <p:nvGrpSpPr>
          <p:cNvPr id="4" name="Group 3">
            <a:extLst>
              <a:ext uri="{FF2B5EF4-FFF2-40B4-BE49-F238E27FC236}">
                <a16:creationId xmlns:a16="http://schemas.microsoft.com/office/drawing/2014/main" id="{1F344CD8-2539-4848-BE7D-4FB5D6C70164}"/>
              </a:ext>
            </a:extLst>
          </p:cNvPr>
          <p:cNvGrpSpPr/>
          <p:nvPr/>
        </p:nvGrpSpPr>
        <p:grpSpPr>
          <a:xfrm>
            <a:off x="14371426" y="507249"/>
            <a:ext cx="553390" cy="558542"/>
            <a:chOff x="14371426" y="507249"/>
            <a:chExt cx="553390" cy="558542"/>
          </a:xfrm>
        </p:grpSpPr>
        <p:sp>
          <p:nvSpPr>
            <p:cNvPr id="51" name="Oval 50">
              <a:extLst>
                <a:ext uri="{FF2B5EF4-FFF2-40B4-BE49-F238E27FC236}">
                  <a16:creationId xmlns:a16="http://schemas.microsoft.com/office/drawing/2014/main"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D6E3B1AC-9CAF-6F44-B736-16E64C61B5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22694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B90689-9187-4906-A661-28BAFEAF9286}"/>
              </a:ext>
            </a:extLst>
          </p:cNvPr>
          <p:cNvGrpSpPr/>
          <p:nvPr/>
        </p:nvGrpSpPr>
        <p:grpSpPr>
          <a:xfrm>
            <a:off x="1668461" y="501371"/>
            <a:ext cx="13256355" cy="5459467"/>
            <a:chOff x="1668461" y="501371"/>
            <a:chExt cx="13256355" cy="5459467"/>
          </a:xfrm>
        </p:grpSpPr>
        <p:sp>
          <p:nvSpPr>
            <p:cNvPr id="34" name="Rectangle 33">
              <a:extLst>
                <a:ext uri="{FF2B5EF4-FFF2-40B4-BE49-F238E27FC236}">
                  <a16:creationId xmlns:a16="http://schemas.microsoft.com/office/drawing/2014/main" id="{EA56FB35-A493-4822-B2DB-F0132E0B849D}"/>
                </a:ext>
              </a:extLst>
            </p:cNvPr>
            <p:cNvSpPr/>
            <p:nvPr/>
          </p:nvSpPr>
          <p:spPr>
            <a:xfrm>
              <a:off x="4821980" y="3665902"/>
              <a:ext cx="714499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5" name="Rectangle 34">
              <a:extLst>
                <a:ext uri="{FF2B5EF4-FFF2-40B4-BE49-F238E27FC236}">
                  <a16:creationId xmlns:a16="http://schemas.microsoft.com/office/drawing/2014/main" id="{490778EA-47BA-4D4C-AF93-13E84EEC114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36" name="Title 1">
              <a:extLst>
                <a:ext uri="{FF2B5EF4-FFF2-40B4-BE49-F238E27FC236}">
                  <a16:creationId xmlns:a16="http://schemas.microsoft.com/office/drawing/2014/main" id="{C4D63AE6-C1D0-4791-9CF5-1160253A1023}"/>
                </a:ext>
              </a:extLst>
            </p:cNvPr>
            <p:cNvSpPr txBox="1">
              <a:spLocks/>
            </p:cNvSpPr>
            <p:nvPr/>
          </p:nvSpPr>
          <p:spPr>
            <a:xfrm>
              <a:off x="5773780" y="4082513"/>
              <a:ext cx="6150362" cy="1664918"/>
            </a:xfrm>
            <a:prstGeom prst="rect">
              <a:avLst/>
            </a:prstGeom>
          </p:spPr>
          <p:txBody>
            <a:bodyPr vert="horz" lIns="121920" tIns="60960" rIns="121920" bIns="6096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Mae data personol Erin yn cael ei gasglu i adeiladu proffil o'i diddordebau
</a:t>
              </a:r>
            </a:p>
          </p:txBody>
        </p:sp>
        <p:grpSp>
          <p:nvGrpSpPr>
            <p:cNvPr id="37" name="Group 36">
              <a:extLst>
                <a:ext uri="{FF2B5EF4-FFF2-40B4-BE49-F238E27FC236}">
                  <a16:creationId xmlns:a16="http://schemas.microsoft.com/office/drawing/2014/main" id="{9D6E991C-4787-4B1A-8451-286B0C2CEFE1}"/>
                </a:ext>
              </a:extLst>
            </p:cNvPr>
            <p:cNvGrpSpPr/>
            <p:nvPr/>
          </p:nvGrpSpPr>
          <p:grpSpPr>
            <a:xfrm>
              <a:off x="1668461" y="816529"/>
              <a:ext cx="3548088" cy="2294936"/>
              <a:chOff x="1668461" y="816529"/>
              <a:chExt cx="3548088" cy="2294936"/>
            </a:xfrm>
          </p:grpSpPr>
          <p:sp>
            <p:nvSpPr>
              <p:cNvPr id="38" name="Rectangle 37">
                <a:extLst>
                  <a:ext uri="{FF2B5EF4-FFF2-40B4-BE49-F238E27FC236}">
                    <a16:creationId xmlns:a16="http://schemas.microsoft.com/office/drawing/2014/main" id="{904E5499-39FC-47D3-A767-0A3328F8014D}"/>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9" name="Title 1">
                <a:extLst>
                  <a:ext uri="{FF2B5EF4-FFF2-40B4-BE49-F238E27FC236}">
                    <a16:creationId xmlns:a16="http://schemas.microsoft.com/office/drawing/2014/main" id="{82D5034F-7117-4119-8BBC-EDE96F924A1B}"/>
                  </a:ext>
                </a:extLst>
              </p:cNvPr>
              <p:cNvSpPr txBox="1">
                <a:spLocks/>
              </p:cNvSpPr>
              <p:nvPr/>
            </p:nvSpPr>
            <p:spPr>
              <a:xfrm>
                <a:off x="1797706" y="990609"/>
                <a:ext cx="3162220"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hoffi tudalen ymgyrch newid hinsawdd ar y cyfryngau cymdeithasol 
</a:t>
                </a:r>
              </a:p>
            </p:txBody>
          </p:sp>
        </p:grpSp>
        <p:grpSp>
          <p:nvGrpSpPr>
            <p:cNvPr id="40" name="Group 39">
              <a:extLst>
                <a:ext uri="{FF2B5EF4-FFF2-40B4-BE49-F238E27FC236}">
                  <a16:creationId xmlns:a16="http://schemas.microsoft.com/office/drawing/2014/main" id="{67FD4384-0112-44C7-805A-1274C1CBDE9B}"/>
                </a:ext>
              </a:extLst>
            </p:cNvPr>
            <p:cNvGrpSpPr/>
            <p:nvPr/>
          </p:nvGrpSpPr>
          <p:grpSpPr>
            <a:xfrm>
              <a:off x="6384247" y="816529"/>
              <a:ext cx="3548088" cy="2294936"/>
              <a:chOff x="6384247" y="816529"/>
              <a:chExt cx="3548088" cy="2294936"/>
            </a:xfrm>
          </p:grpSpPr>
          <p:sp>
            <p:nvSpPr>
              <p:cNvPr id="42" name="Rectangle 41">
                <a:extLst>
                  <a:ext uri="{FF2B5EF4-FFF2-40B4-BE49-F238E27FC236}">
                    <a16:creationId xmlns:a16="http://schemas.microsoft.com/office/drawing/2014/main" id="{0E854ABE-B193-43C0-9E83-A761AEBB2527}"/>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56D347D-9278-4566-80E1-BC4906D09EC9}"/>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ymuno â gwrthdystiad newid hinsawdd
</a:t>
                </a:r>
              </a:p>
            </p:txBody>
          </p:sp>
        </p:grpSp>
        <p:grpSp>
          <p:nvGrpSpPr>
            <p:cNvPr id="55" name="Group 54">
              <a:extLst>
                <a:ext uri="{FF2B5EF4-FFF2-40B4-BE49-F238E27FC236}">
                  <a16:creationId xmlns:a16="http://schemas.microsoft.com/office/drawing/2014/main" id="{101850D2-47D3-47C4-84F6-A5FC1423A240}"/>
                </a:ext>
              </a:extLst>
            </p:cNvPr>
            <p:cNvGrpSpPr/>
            <p:nvPr/>
          </p:nvGrpSpPr>
          <p:grpSpPr>
            <a:xfrm>
              <a:off x="11100033" y="816529"/>
              <a:ext cx="3548088" cy="2294936"/>
              <a:chOff x="11100033" y="816529"/>
              <a:chExt cx="3548088" cy="2294936"/>
            </a:xfrm>
          </p:grpSpPr>
          <p:sp>
            <p:nvSpPr>
              <p:cNvPr id="56" name="Rectangle 55">
                <a:extLst>
                  <a:ext uri="{FF2B5EF4-FFF2-40B4-BE49-F238E27FC236}">
                    <a16:creationId xmlns:a16="http://schemas.microsoft.com/office/drawing/2014/main" id="{A394652F-8123-42CD-8075-739C77D7994D}"/>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8FB96141-5E7C-4DC9-9A0D-C24F6CF1AAA6}"/>
                  </a:ext>
                </a:extLst>
              </p:cNvPr>
              <p:cNvSpPr txBox="1">
                <a:spLocks/>
              </p:cNvSpPr>
              <p:nvPr/>
            </p:nvSpPr>
            <p:spPr>
              <a:xfrm>
                <a:off x="11432810" y="999853"/>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clicio ar ddolen sy'n mynd â hi i flog ar-lein am newid hinsawdd
</a:t>
                </a:r>
              </a:p>
            </p:txBody>
          </p:sp>
        </p:grpSp>
        <p:grpSp>
          <p:nvGrpSpPr>
            <p:cNvPr id="58" name="Group 57">
              <a:extLst>
                <a:ext uri="{FF2B5EF4-FFF2-40B4-BE49-F238E27FC236}">
                  <a16:creationId xmlns:a16="http://schemas.microsoft.com/office/drawing/2014/main" id="{4AF40219-6279-440C-868A-A1564659C3CE}"/>
                </a:ext>
              </a:extLst>
            </p:cNvPr>
            <p:cNvGrpSpPr/>
            <p:nvPr/>
          </p:nvGrpSpPr>
          <p:grpSpPr>
            <a:xfrm>
              <a:off x="4945121" y="501371"/>
              <a:ext cx="553390" cy="564420"/>
              <a:chOff x="4945121" y="501371"/>
              <a:chExt cx="553390" cy="564420"/>
            </a:xfrm>
          </p:grpSpPr>
          <p:sp>
            <p:nvSpPr>
              <p:cNvPr id="59" name="Oval 58">
                <a:extLst>
                  <a:ext uri="{FF2B5EF4-FFF2-40B4-BE49-F238E27FC236}">
                    <a16:creationId xmlns:a16="http://schemas.microsoft.com/office/drawing/2014/main" id="{2C6A8AC8-C318-48BF-AE56-0AE21CCD5E2F}"/>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a:extLst>
                  <a:ext uri="{FF2B5EF4-FFF2-40B4-BE49-F238E27FC236}">
                    <a16:creationId xmlns:a16="http://schemas.microsoft.com/office/drawing/2014/main" id="{F9524FAB-0BE5-4449-9AA4-68572F957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563" y="501371"/>
                <a:ext cx="517532" cy="517532"/>
              </a:xfrm>
              <a:prstGeom prst="rect">
                <a:avLst/>
              </a:prstGeom>
            </p:spPr>
          </p:pic>
        </p:grpSp>
        <p:grpSp>
          <p:nvGrpSpPr>
            <p:cNvPr id="61" name="Group 60">
              <a:extLst>
                <a:ext uri="{FF2B5EF4-FFF2-40B4-BE49-F238E27FC236}">
                  <a16:creationId xmlns:a16="http://schemas.microsoft.com/office/drawing/2014/main" id="{391EB9C7-B7AE-42E0-A46B-A85F13B42D63}"/>
                </a:ext>
              </a:extLst>
            </p:cNvPr>
            <p:cNvGrpSpPr/>
            <p:nvPr/>
          </p:nvGrpSpPr>
          <p:grpSpPr>
            <a:xfrm>
              <a:off x="9655640" y="507249"/>
              <a:ext cx="553390" cy="558542"/>
              <a:chOff x="9655640" y="507249"/>
              <a:chExt cx="553390" cy="558542"/>
            </a:xfrm>
          </p:grpSpPr>
          <p:sp>
            <p:nvSpPr>
              <p:cNvPr id="62" name="Oval 61">
                <a:extLst>
                  <a:ext uri="{FF2B5EF4-FFF2-40B4-BE49-F238E27FC236}">
                    <a16:creationId xmlns:a16="http://schemas.microsoft.com/office/drawing/2014/main" id="{21E22E06-3EA1-478B-BCD0-209D91506D9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Graphic 62">
                <a:extLst>
                  <a:ext uri="{FF2B5EF4-FFF2-40B4-BE49-F238E27FC236}">
                    <a16:creationId xmlns:a16="http://schemas.microsoft.com/office/drawing/2014/main" id="{D0D10F57-D0E2-4895-B136-8E3D45B150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0269" y="535378"/>
                <a:ext cx="510906" cy="510906"/>
              </a:xfrm>
              <a:prstGeom prst="rect">
                <a:avLst/>
              </a:prstGeom>
            </p:spPr>
          </p:pic>
        </p:grpSp>
        <p:grpSp>
          <p:nvGrpSpPr>
            <p:cNvPr id="64" name="Group 63">
              <a:extLst>
                <a:ext uri="{FF2B5EF4-FFF2-40B4-BE49-F238E27FC236}">
                  <a16:creationId xmlns:a16="http://schemas.microsoft.com/office/drawing/2014/main" id="{48401DF6-AB21-4769-A5B8-73E3BBF2D232}"/>
                </a:ext>
              </a:extLst>
            </p:cNvPr>
            <p:cNvGrpSpPr/>
            <p:nvPr/>
          </p:nvGrpSpPr>
          <p:grpSpPr>
            <a:xfrm>
              <a:off x="14371426" y="507249"/>
              <a:ext cx="553390" cy="558542"/>
              <a:chOff x="14371426" y="507249"/>
              <a:chExt cx="553390" cy="558542"/>
            </a:xfrm>
          </p:grpSpPr>
          <p:sp>
            <p:nvSpPr>
              <p:cNvPr id="65" name="Oval 64">
                <a:extLst>
                  <a:ext uri="{FF2B5EF4-FFF2-40B4-BE49-F238E27FC236}">
                    <a16:creationId xmlns:a16="http://schemas.microsoft.com/office/drawing/2014/main" id="{EAB601D0-F4FF-4157-8C16-B234AE74E9E9}"/>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7D612F93-B71F-41B8-90E0-A907F63E13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71426" y="511697"/>
                <a:ext cx="553390" cy="553390"/>
              </a:xfrm>
              <a:prstGeom prst="rect">
                <a:avLst/>
              </a:prstGeom>
            </p:spPr>
          </p:pic>
        </p:grpSp>
      </p:grpSp>
      <p:sp>
        <p:nvSpPr>
          <p:cNvPr id="17" name="Rectangle 16">
            <a:extLst>
              <a:ext uri="{FF2B5EF4-FFF2-40B4-BE49-F238E27FC236}">
                <a16:creationId xmlns:a16="http://schemas.microsoft.com/office/drawing/2014/main" id="{A2BAFE05-4196-6244-85F2-8B37CB0F218D}"/>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38873E65-D96F-4948-842E-2693972841FA}"/>
              </a:ext>
            </a:extLst>
          </p:cNvPr>
          <p:cNvGrpSpPr/>
          <p:nvPr/>
        </p:nvGrpSpPr>
        <p:grpSpPr>
          <a:xfrm>
            <a:off x="2465805" y="2713394"/>
            <a:ext cx="11155513" cy="4281677"/>
            <a:chOff x="2035553" y="2593255"/>
            <a:chExt cx="11155513" cy="4281677"/>
          </a:xfrm>
        </p:grpSpPr>
        <p:sp>
          <p:nvSpPr>
            <p:cNvPr id="19" name="Rectangle 18">
              <a:extLst>
                <a:ext uri="{FF2B5EF4-FFF2-40B4-BE49-F238E27FC236}">
                  <a16:creationId xmlns:a16="http://schemas.microsoft.com/office/drawing/2014/main" id="{C7F9856A-4610-974F-8AF8-C54A9C8B2C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B1554D7-07C2-3442-9080-2520136820AB}"/>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9">
              <a:extLst>
                <a:ext uri="{FF2B5EF4-FFF2-40B4-BE49-F238E27FC236}">
                  <a16:creationId xmlns:a16="http://schemas.microsoft.com/office/drawing/2014/main" id="{B77E73DD-1E56-964A-A3C0-147A9B9646C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 Erin</a:t>
              </a:r>
              <a:endParaRPr lang="en-US" sz="2800" dirty="0"/>
            </a:p>
          </p:txBody>
        </p:sp>
        <p:grpSp>
          <p:nvGrpSpPr>
            <p:cNvPr id="22" name="Group 21">
              <a:extLst>
                <a:ext uri="{FF2B5EF4-FFF2-40B4-BE49-F238E27FC236}">
                  <a16:creationId xmlns:a16="http://schemas.microsoft.com/office/drawing/2014/main" id="{D37B6700-CD68-304B-85FC-6DBE0D8332E0}"/>
                </a:ext>
              </a:extLst>
            </p:cNvPr>
            <p:cNvGrpSpPr/>
            <p:nvPr/>
          </p:nvGrpSpPr>
          <p:grpSpPr>
            <a:xfrm>
              <a:off x="2165160" y="2673805"/>
              <a:ext cx="366748" cy="366748"/>
              <a:chOff x="2125646" y="2656872"/>
              <a:chExt cx="366748" cy="366748"/>
            </a:xfrm>
          </p:grpSpPr>
          <p:sp>
            <p:nvSpPr>
              <p:cNvPr id="32" name="Rectangle 31">
                <a:extLst>
                  <a:ext uri="{FF2B5EF4-FFF2-40B4-BE49-F238E27FC236}">
                    <a16:creationId xmlns:a16="http://schemas.microsoft.com/office/drawing/2014/main" id="{5FAFB4BC-97A0-4143-A51E-572703105417}"/>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9028DF41-6585-434B-84E6-DF1D9710CA58}"/>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630543D-3C1D-2648-9116-047FFA0B7C06}"/>
                </a:ext>
              </a:extLst>
            </p:cNvPr>
            <p:cNvGrpSpPr/>
            <p:nvPr/>
          </p:nvGrpSpPr>
          <p:grpSpPr>
            <a:xfrm>
              <a:off x="12258285" y="2673805"/>
              <a:ext cx="776902" cy="366748"/>
              <a:chOff x="10548443" y="2656872"/>
              <a:chExt cx="776902" cy="366748"/>
            </a:xfrm>
          </p:grpSpPr>
          <p:sp>
            <p:nvSpPr>
              <p:cNvPr id="25" name="Rectangle 24">
                <a:extLst>
                  <a:ext uri="{FF2B5EF4-FFF2-40B4-BE49-F238E27FC236}">
                    <a16:creationId xmlns:a16="http://schemas.microsoft.com/office/drawing/2014/main" id="{DA8EF820-5448-3A41-8CAA-7E3D768D2071}"/>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D6795FD-1687-2645-B905-6F9E1349CFBB}"/>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BFC6A98-9D8E-9041-A63A-A4A8070D8A43}"/>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4D82BC5-E7B9-564B-ADD3-2E47A062F8D4}"/>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 Placeholder 12">
              <a:extLst>
                <a:ext uri="{FF2B5EF4-FFF2-40B4-BE49-F238E27FC236}">
                  <a16:creationId xmlns:a16="http://schemas.microsoft.com/office/drawing/2014/main" id="{2A08040C-8536-A54D-B83C-8600875DFEE8}"/>
                </a:ext>
              </a:extLst>
            </p:cNvPr>
            <p:cNvSpPr txBox="1">
              <a:spLocks/>
            </p:cNvSpPr>
            <p:nvPr/>
          </p:nvSpPr>
          <p:spPr>
            <a:xfrm>
              <a:off x="2704058" y="3639539"/>
              <a:ext cx="9684221" cy="296498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Mae gwefannau ac apiau yn defnyddio’n data i adeiladu proffil o'n diddordebau. Defnyddir y proffil hwn i ddangos hysbysebion wedi'u targedu i ni sy'n apelio at ein dewisiadau.
</a:t>
              </a:r>
            </a:p>
            <a:p>
              <a:pPr>
                <a:lnSpc>
                  <a:spcPct val="100000"/>
                </a:lnSpc>
                <a:spcBef>
                  <a:spcPts val="0"/>
                </a:spcBef>
              </a:pPr>
              <a:r>
                <a:rPr lang="en-GB" sz="2400" b="0" dirty="0">
                  <a:solidFill>
                    <a:srgbClr val="019967"/>
                  </a:solidFill>
                </a:rPr>
                <a:t>Pa fathau o hysbysebion ydych chi'n meddwl y bydd Erin yn eu gweld ar sail ei gweithgarwch ar-lein?
</a:t>
              </a:r>
            </a:p>
          </p:txBody>
        </p:sp>
      </p:grpSp>
    </p:spTree>
    <p:extLst>
      <p:ext uri="{BB962C8B-B14F-4D97-AF65-F5344CB8AC3E}">
        <p14:creationId xmlns:p14="http://schemas.microsoft.com/office/powerpoint/2010/main" val="1697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5BDB96-0922-314B-B490-279DCA1D38B9}"/>
              </a:ext>
            </a:extLst>
          </p:cNvPr>
          <p:cNvGrpSpPr/>
          <p:nvPr/>
        </p:nvGrpSpPr>
        <p:grpSpPr>
          <a:xfrm>
            <a:off x="393930" y="6227774"/>
            <a:ext cx="7609858" cy="2472522"/>
            <a:chOff x="393930" y="6227774"/>
            <a:chExt cx="7609858" cy="2472522"/>
          </a:xfrm>
        </p:grpSpPr>
        <p:sp>
          <p:nvSpPr>
            <p:cNvPr id="44" name="Rectangle 43">
              <a:extLst>
                <a:ext uri="{FF2B5EF4-FFF2-40B4-BE49-F238E27FC236}">
                  <a16:creationId xmlns:a16="http://schemas.microsoft.com/office/drawing/2014/main" id="{83F91256-D7BE-A342-BA4B-1D4BE2297398}"/>
                </a:ext>
              </a:extLst>
            </p:cNvPr>
            <p:cNvSpPr/>
            <p:nvPr/>
          </p:nvSpPr>
          <p:spPr>
            <a:xfrm>
              <a:off x="393930"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a:extLst>
                <a:ext uri="{FF2B5EF4-FFF2-40B4-BE49-F238E27FC236}">
                  <a16:creationId xmlns:a16="http://schemas.microsoft.com/office/drawing/2014/main" id="{41C0DAC2-B13E-9A49-82CA-4C5704F6B8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4320" y="6227774"/>
              <a:ext cx="609468" cy="609468"/>
            </a:xfrm>
            <a:prstGeom prst="rect">
              <a:avLst/>
            </a:prstGeom>
          </p:spPr>
        </p:pic>
        <p:sp>
          <p:nvSpPr>
            <p:cNvPr id="46" name="Title 1">
              <a:extLst>
                <a:ext uri="{FF2B5EF4-FFF2-40B4-BE49-F238E27FC236}">
                  <a16:creationId xmlns:a16="http://schemas.microsoft.com/office/drawing/2014/main" id="{C72CFF93-6216-AB48-A340-B1EDF5A7FF75}"/>
                </a:ext>
              </a:extLst>
            </p:cNvPr>
            <p:cNvSpPr txBox="1">
              <a:spLocks/>
            </p:cNvSpPr>
            <p:nvPr/>
          </p:nvSpPr>
          <p:spPr>
            <a:xfrm>
              <a:off x="512466" y="68957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Ar ei ffrwd cyfryngau cymdeithasol mae Erin yn gweld fideos yn hysbysebu gwaith ei phlaid wleidyddol leol ar newid hinsawdd
</a:t>
              </a:r>
            </a:p>
          </p:txBody>
        </p:sp>
      </p:grpSp>
      <p:grpSp>
        <p:nvGrpSpPr>
          <p:cNvPr id="70" name="Group 69">
            <a:extLst>
              <a:ext uri="{FF2B5EF4-FFF2-40B4-BE49-F238E27FC236}">
                <a16:creationId xmlns:a16="http://schemas.microsoft.com/office/drawing/2014/main" id="{98009187-317F-0148-A551-44B46496C582}"/>
              </a:ext>
            </a:extLst>
          </p:cNvPr>
          <p:cNvGrpSpPr/>
          <p:nvPr/>
        </p:nvGrpSpPr>
        <p:grpSpPr>
          <a:xfrm>
            <a:off x="8253800" y="6227774"/>
            <a:ext cx="7609858" cy="2442042"/>
            <a:chOff x="8488063" y="6227774"/>
            <a:chExt cx="7609858" cy="2442042"/>
          </a:xfrm>
        </p:grpSpPr>
        <p:sp>
          <p:nvSpPr>
            <p:cNvPr id="48" name="Rectangle 47">
              <a:extLst>
                <a:ext uri="{FF2B5EF4-FFF2-40B4-BE49-F238E27FC236}">
                  <a16:creationId xmlns:a16="http://schemas.microsoft.com/office/drawing/2014/main" id="{CC756822-3657-9745-9895-C6BB36CDB4CE}"/>
                </a:ext>
              </a:extLst>
            </p:cNvPr>
            <p:cNvSpPr/>
            <p:nvPr/>
          </p:nvSpPr>
          <p:spPr>
            <a:xfrm>
              <a:off x="8488063"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9" name="Picture 48">
              <a:extLst>
                <a:ext uri="{FF2B5EF4-FFF2-40B4-BE49-F238E27FC236}">
                  <a16:creationId xmlns:a16="http://schemas.microsoft.com/office/drawing/2014/main" id="{25BA2E0B-7B7C-204D-9215-56F4C393B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88453" y="6227774"/>
              <a:ext cx="609468" cy="609468"/>
            </a:xfrm>
            <a:prstGeom prst="rect">
              <a:avLst/>
            </a:prstGeom>
          </p:spPr>
        </p:pic>
        <p:sp>
          <p:nvSpPr>
            <p:cNvPr id="50" name="Title 1">
              <a:extLst>
                <a:ext uri="{FF2B5EF4-FFF2-40B4-BE49-F238E27FC236}">
                  <a16:creationId xmlns:a16="http://schemas.microsoft.com/office/drawing/2014/main" id="{B981E395-8D0B-CC4C-9BFA-ECBD51EC2CE6}"/>
                </a:ext>
              </a:extLst>
            </p:cNvPr>
            <p:cNvSpPr txBox="1">
              <a:spLocks/>
            </p:cNvSpPr>
            <p:nvPr/>
          </p:nvSpPr>
          <p:spPr>
            <a:xfrm>
              <a:off x="8606599" y="686525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Wrth fydd ar-lein, mae Erin yn gweld hysbysebion o hyd ar gyfer </a:t>
              </a:r>
              <a:r>
                <a:rPr lang="en-US" sz="2400" i="1" spc="-150" dirty="0">
                  <a:solidFill>
                    <a:srgbClr val="791D7E"/>
                  </a:solidFill>
                  <a:latin typeface="Overpass Mono" pitchFamily="49" charset="77"/>
                </a:rPr>
                <a:t>Eco-Warrior</a:t>
              </a:r>
              <a:r>
                <a:rPr lang="en-US" sz="2400" spc="-150" dirty="0">
                  <a:solidFill>
                    <a:srgbClr val="791D7E"/>
                  </a:solidFill>
                  <a:latin typeface="Overpass Mono" pitchFamily="49" charset="77"/>
                </a:rPr>
                <a:t>, brand dillad cynaliadwy newydd
</a:t>
              </a:r>
            </a:p>
          </p:txBody>
        </p:sp>
      </p:grpSp>
      <p:sp>
        <p:nvSpPr>
          <p:cNvPr id="25" name="Rectangle 24">
            <a:extLst>
              <a:ext uri="{FF2B5EF4-FFF2-40B4-BE49-F238E27FC236}">
                <a16:creationId xmlns:a16="http://schemas.microsoft.com/office/drawing/2014/main" id="{BF02C48B-D7F3-4C2F-9831-94CBCBEFC486}"/>
              </a:ext>
            </a:extLst>
          </p:cNvPr>
          <p:cNvSpPr/>
          <p:nvPr/>
        </p:nvSpPr>
        <p:spPr>
          <a:xfrm>
            <a:off x="4821980" y="3665902"/>
            <a:ext cx="714499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6" name="Rectangle 25">
            <a:extLst>
              <a:ext uri="{FF2B5EF4-FFF2-40B4-BE49-F238E27FC236}">
                <a16:creationId xmlns:a16="http://schemas.microsoft.com/office/drawing/2014/main" id="{B37CD3FF-A0F6-4CF7-B01E-CDD6F8C293A5}"/>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7" name="Title 1">
            <a:extLst>
              <a:ext uri="{FF2B5EF4-FFF2-40B4-BE49-F238E27FC236}">
                <a16:creationId xmlns:a16="http://schemas.microsoft.com/office/drawing/2014/main" id="{A8122668-CE7D-4E19-9D02-BD9E5BA68001}"/>
              </a:ext>
            </a:extLst>
          </p:cNvPr>
          <p:cNvSpPr txBox="1">
            <a:spLocks/>
          </p:cNvSpPr>
          <p:nvPr/>
        </p:nvSpPr>
        <p:spPr>
          <a:xfrm>
            <a:off x="5773780" y="4082513"/>
            <a:ext cx="6150362" cy="1664918"/>
          </a:xfrm>
          <a:prstGeom prst="rect">
            <a:avLst/>
          </a:prstGeom>
        </p:spPr>
        <p:txBody>
          <a:bodyPr vert="horz" lIns="121920" tIns="60960" rIns="121920" bIns="6096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Mae data personol Erin yn cael ei gasglu i adeiladu proffil o'i diddordebau
</a:t>
            </a:r>
          </a:p>
        </p:txBody>
      </p:sp>
      <p:grpSp>
        <p:nvGrpSpPr>
          <p:cNvPr id="28" name="Group 27">
            <a:extLst>
              <a:ext uri="{FF2B5EF4-FFF2-40B4-BE49-F238E27FC236}">
                <a16:creationId xmlns:a16="http://schemas.microsoft.com/office/drawing/2014/main" id="{E795A035-8EAB-4484-A3F3-E0EA70229CDE}"/>
              </a:ext>
            </a:extLst>
          </p:cNvPr>
          <p:cNvGrpSpPr/>
          <p:nvPr/>
        </p:nvGrpSpPr>
        <p:grpSpPr>
          <a:xfrm>
            <a:off x="1668461" y="816529"/>
            <a:ext cx="3548088" cy="2294936"/>
            <a:chOff x="1668461" y="816529"/>
            <a:chExt cx="3548088" cy="2294936"/>
          </a:xfrm>
        </p:grpSpPr>
        <p:sp>
          <p:nvSpPr>
            <p:cNvPr id="29" name="Rectangle 28">
              <a:extLst>
                <a:ext uri="{FF2B5EF4-FFF2-40B4-BE49-F238E27FC236}">
                  <a16:creationId xmlns:a16="http://schemas.microsoft.com/office/drawing/2014/main" id="{385BAB57-9480-4359-AA78-DA9D6D263AD9}"/>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0" name="Title 1">
              <a:extLst>
                <a:ext uri="{FF2B5EF4-FFF2-40B4-BE49-F238E27FC236}">
                  <a16:creationId xmlns:a16="http://schemas.microsoft.com/office/drawing/2014/main" id="{CBFEF29E-B1ED-46AE-BB25-DA6A07140641}"/>
                </a:ext>
              </a:extLst>
            </p:cNvPr>
            <p:cNvSpPr txBox="1">
              <a:spLocks/>
            </p:cNvSpPr>
            <p:nvPr/>
          </p:nvSpPr>
          <p:spPr>
            <a:xfrm>
              <a:off x="1797706" y="990609"/>
              <a:ext cx="3162220"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hoffi tudalen ymgyrch newid hinsawdd ar y cyfryngau cymdeithasol 
</a:t>
              </a:r>
            </a:p>
          </p:txBody>
        </p:sp>
      </p:grpSp>
      <p:grpSp>
        <p:nvGrpSpPr>
          <p:cNvPr id="31" name="Group 30">
            <a:extLst>
              <a:ext uri="{FF2B5EF4-FFF2-40B4-BE49-F238E27FC236}">
                <a16:creationId xmlns:a16="http://schemas.microsoft.com/office/drawing/2014/main" id="{8C356DB5-85BB-4A30-BD97-6C6824350892}"/>
              </a:ext>
            </a:extLst>
          </p:cNvPr>
          <p:cNvGrpSpPr/>
          <p:nvPr/>
        </p:nvGrpSpPr>
        <p:grpSpPr>
          <a:xfrm>
            <a:off x="6384247" y="816529"/>
            <a:ext cx="3548088" cy="2294936"/>
            <a:chOff x="6384247" y="816529"/>
            <a:chExt cx="3548088" cy="2294936"/>
          </a:xfrm>
        </p:grpSpPr>
        <p:sp>
          <p:nvSpPr>
            <p:cNvPr id="33" name="Rectangle 32">
              <a:extLst>
                <a:ext uri="{FF2B5EF4-FFF2-40B4-BE49-F238E27FC236}">
                  <a16:creationId xmlns:a16="http://schemas.microsoft.com/office/drawing/2014/main" id="{F4E1F8CC-F5A0-4845-8757-980CEB4CAB80}"/>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5" name="Title 1">
              <a:extLst>
                <a:ext uri="{FF2B5EF4-FFF2-40B4-BE49-F238E27FC236}">
                  <a16:creationId xmlns:a16="http://schemas.microsoft.com/office/drawing/2014/main" id="{8A53D3D5-593C-44DA-88A7-B807CBC6F1B0}"/>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ymuno â gwrthdystiad newid hinsawdd
</a:t>
              </a:r>
            </a:p>
          </p:txBody>
        </p:sp>
      </p:grpSp>
      <p:grpSp>
        <p:nvGrpSpPr>
          <p:cNvPr id="37" name="Group 36">
            <a:extLst>
              <a:ext uri="{FF2B5EF4-FFF2-40B4-BE49-F238E27FC236}">
                <a16:creationId xmlns:a16="http://schemas.microsoft.com/office/drawing/2014/main" id="{E8D5C194-C947-4CB7-ADFD-CA655D1B9DBB}"/>
              </a:ext>
            </a:extLst>
          </p:cNvPr>
          <p:cNvGrpSpPr/>
          <p:nvPr/>
        </p:nvGrpSpPr>
        <p:grpSpPr>
          <a:xfrm>
            <a:off x="11100033" y="816529"/>
            <a:ext cx="3548088" cy="2294936"/>
            <a:chOff x="11100033" y="816529"/>
            <a:chExt cx="3548088" cy="2294936"/>
          </a:xfrm>
        </p:grpSpPr>
        <p:sp>
          <p:nvSpPr>
            <p:cNvPr id="39" name="Rectangle 38">
              <a:extLst>
                <a:ext uri="{FF2B5EF4-FFF2-40B4-BE49-F238E27FC236}">
                  <a16:creationId xmlns:a16="http://schemas.microsoft.com/office/drawing/2014/main" id="{64EA7202-CD84-48C0-BE7B-8728B8575635}"/>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Title 1">
              <a:extLst>
                <a:ext uri="{FF2B5EF4-FFF2-40B4-BE49-F238E27FC236}">
                  <a16:creationId xmlns:a16="http://schemas.microsoft.com/office/drawing/2014/main" id="{F8642068-E417-4ED9-8E7F-EB5B194DAD2B}"/>
                </a:ext>
              </a:extLst>
            </p:cNvPr>
            <p:cNvSpPr txBox="1">
              <a:spLocks/>
            </p:cNvSpPr>
            <p:nvPr/>
          </p:nvSpPr>
          <p:spPr>
            <a:xfrm>
              <a:off x="11432810" y="999853"/>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Mae Erin yn clicio ar ddolen sy'n mynd â hi i flog ar-lein am newid hinsawdd
</a:t>
              </a:r>
            </a:p>
          </p:txBody>
        </p:sp>
      </p:grpSp>
      <p:grpSp>
        <p:nvGrpSpPr>
          <p:cNvPr id="43" name="Group 42">
            <a:extLst>
              <a:ext uri="{FF2B5EF4-FFF2-40B4-BE49-F238E27FC236}">
                <a16:creationId xmlns:a16="http://schemas.microsoft.com/office/drawing/2014/main" id="{A469E0EE-8804-4071-971A-3075B7B8F6FB}"/>
              </a:ext>
            </a:extLst>
          </p:cNvPr>
          <p:cNvGrpSpPr/>
          <p:nvPr/>
        </p:nvGrpSpPr>
        <p:grpSpPr>
          <a:xfrm>
            <a:off x="4945121" y="501371"/>
            <a:ext cx="553390" cy="564420"/>
            <a:chOff x="4945121" y="501371"/>
            <a:chExt cx="553390" cy="564420"/>
          </a:xfrm>
        </p:grpSpPr>
        <p:sp>
          <p:nvSpPr>
            <p:cNvPr id="47" name="Oval 46">
              <a:extLst>
                <a:ext uri="{FF2B5EF4-FFF2-40B4-BE49-F238E27FC236}">
                  <a16:creationId xmlns:a16="http://schemas.microsoft.com/office/drawing/2014/main" id="{9600AB50-5B65-46BC-AE5B-976A7E09D159}"/>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Graphic 50">
              <a:extLst>
                <a:ext uri="{FF2B5EF4-FFF2-40B4-BE49-F238E27FC236}">
                  <a16:creationId xmlns:a16="http://schemas.microsoft.com/office/drawing/2014/main" id="{3BBF44EE-7DA0-484E-93D9-13FA6FD17F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1563" y="501371"/>
              <a:ext cx="517532" cy="517532"/>
            </a:xfrm>
            <a:prstGeom prst="rect">
              <a:avLst/>
            </a:prstGeom>
          </p:spPr>
        </p:pic>
      </p:grpSp>
      <p:grpSp>
        <p:nvGrpSpPr>
          <p:cNvPr id="52" name="Group 51">
            <a:extLst>
              <a:ext uri="{FF2B5EF4-FFF2-40B4-BE49-F238E27FC236}">
                <a16:creationId xmlns:a16="http://schemas.microsoft.com/office/drawing/2014/main" id="{F6E5F98A-33DE-4166-B2E0-8F3F661E30D7}"/>
              </a:ext>
            </a:extLst>
          </p:cNvPr>
          <p:cNvGrpSpPr/>
          <p:nvPr/>
        </p:nvGrpSpPr>
        <p:grpSpPr>
          <a:xfrm>
            <a:off x="9655640" y="507249"/>
            <a:ext cx="553390" cy="558542"/>
            <a:chOff x="9655640" y="507249"/>
            <a:chExt cx="553390" cy="558542"/>
          </a:xfrm>
        </p:grpSpPr>
        <p:sp>
          <p:nvSpPr>
            <p:cNvPr id="53" name="Oval 52">
              <a:extLst>
                <a:ext uri="{FF2B5EF4-FFF2-40B4-BE49-F238E27FC236}">
                  <a16:creationId xmlns:a16="http://schemas.microsoft.com/office/drawing/2014/main" id="{80C09032-F7B3-4CDC-8050-63729BF191F2}"/>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80509A1C-D8CF-4F93-990E-C7A6EB41AF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0269" y="535378"/>
              <a:ext cx="510906" cy="510906"/>
            </a:xfrm>
            <a:prstGeom prst="rect">
              <a:avLst/>
            </a:prstGeom>
          </p:spPr>
        </p:pic>
      </p:grpSp>
      <p:grpSp>
        <p:nvGrpSpPr>
          <p:cNvPr id="56" name="Group 55">
            <a:extLst>
              <a:ext uri="{FF2B5EF4-FFF2-40B4-BE49-F238E27FC236}">
                <a16:creationId xmlns:a16="http://schemas.microsoft.com/office/drawing/2014/main" id="{9DEA0F3A-4BE9-4907-9029-3597DBAC7697}"/>
              </a:ext>
            </a:extLst>
          </p:cNvPr>
          <p:cNvGrpSpPr/>
          <p:nvPr/>
        </p:nvGrpSpPr>
        <p:grpSpPr>
          <a:xfrm>
            <a:off x="14371426" y="507249"/>
            <a:ext cx="553390" cy="558542"/>
            <a:chOff x="14371426" y="507249"/>
            <a:chExt cx="553390" cy="558542"/>
          </a:xfrm>
        </p:grpSpPr>
        <p:sp>
          <p:nvSpPr>
            <p:cNvPr id="57" name="Oval 56">
              <a:extLst>
                <a:ext uri="{FF2B5EF4-FFF2-40B4-BE49-F238E27FC236}">
                  <a16:creationId xmlns:a16="http://schemas.microsoft.com/office/drawing/2014/main" id="{E6DC4D51-2FC9-4362-B161-559DB6CF171C}"/>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a:extLst>
                <a:ext uri="{FF2B5EF4-FFF2-40B4-BE49-F238E27FC236}">
                  <a16:creationId xmlns:a16="http://schemas.microsoft.com/office/drawing/2014/main" id="{C68C7515-1932-4BCC-88E2-19027208C8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4192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564AC-50FF-9947-A8E6-B315C73A89FF}"/>
              </a:ext>
            </a:extLst>
          </p:cNvPr>
          <p:cNvSpPr/>
          <p:nvPr/>
        </p:nvSpPr>
        <p:spPr>
          <a:xfrm>
            <a:off x="-522800" y="-179304"/>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Title 1">
            <a:extLst>
              <a:ext uri="{FF2B5EF4-FFF2-40B4-BE49-F238E27FC236}">
                <a16:creationId xmlns:a16="http://schemas.microsoft.com/office/drawing/2014/main" id="{85B96E30-A0D6-D049-9337-FCAE2AA54ADC}"/>
              </a:ext>
            </a:extLst>
          </p:cNvPr>
          <p:cNvSpPr txBox="1">
            <a:spLocks/>
          </p:cNvSpPr>
          <p:nvPr/>
        </p:nvSpPr>
        <p:spPr>
          <a:xfrm>
            <a:off x="692201" y="611124"/>
            <a:ext cx="3898849" cy="782373"/>
          </a:xfrm>
          <a:prstGeom prst="rect">
            <a:avLst/>
          </a:prstGeom>
        </p:spPr>
        <p:txBody>
          <a:bodyPr anchor="t"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Trafodwch:</a:t>
            </a:r>
            <a:endParaRPr lang="en-US" sz="3600" b="1" dirty="0"/>
          </a:p>
        </p:txBody>
      </p:sp>
      <p:grpSp>
        <p:nvGrpSpPr>
          <p:cNvPr id="14" name="Group 13">
            <a:extLst>
              <a:ext uri="{FF2B5EF4-FFF2-40B4-BE49-F238E27FC236}">
                <a16:creationId xmlns:a16="http://schemas.microsoft.com/office/drawing/2014/main" id="{B6E63BCB-4539-B240-9AB7-CD267C130539}"/>
              </a:ext>
            </a:extLst>
          </p:cNvPr>
          <p:cNvGrpSpPr/>
          <p:nvPr/>
        </p:nvGrpSpPr>
        <p:grpSpPr>
          <a:xfrm>
            <a:off x="1188706" y="2104259"/>
            <a:ext cx="7015148" cy="6340565"/>
            <a:chOff x="1188706" y="2104259"/>
            <a:chExt cx="7015148" cy="6340565"/>
          </a:xfrm>
        </p:grpSpPr>
        <p:sp>
          <p:nvSpPr>
            <p:cNvPr id="5" name="Rectangle 4">
              <a:extLst>
                <a:ext uri="{FF2B5EF4-FFF2-40B4-BE49-F238E27FC236}">
                  <a16:creationId xmlns:a16="http://schemas.microsoft.com/office/drawing/2014/main" id="{0BFD8BEC-5DE1-1C4A-AF8A-1FFC8A3A8496}"/>
                </a:ext>
              </a:extLst>
            </p:cNvPr>
            <p:cNvSpPr/>
            <p:nvPr/>
          </p:nvSpPr>
          <p:spPr>
            <a:xfrm>
              <a:off x="1188706" y="2104259"/>
              <a:ext cx="7015148" cy="634056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82293F-3582-ED42-A148-DB838993BB20}"/>
                </a:ext>
              </a:extLst>
            </p:cNvPr>
            <p:cNvSpPr/>
            <p:nvPr/>
          </p:nvSpPr>
          <p:spPr>
            <a:xfrm>
              <a:off x="1188706" y="2104259"/>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83B33036-4F88-2548-B169-457BACC92887}"/>
                </a:ext>
              </a:extLst>
            </p:cNvPr>
            <p:cNvSpPr/>
            <p:nvPr/>
          </p:nvSpPr>
          <p:spPr>
            <a:xfrm>
              <a:off x="7848482" y="2966093"/>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A4848B6-6447-A540-977D-B6D9315BB7BB}"/>
                </a:ext>
              </a:extLst>
            </p:cNvPr>
            <p:cNvGrpSpPr/>
            <p:nvPr/>
          </p:nvGrpSpPr>
          <p:grpSpPr>
            <a:xfrm>
              <a:off x="1432518" y="2347977"/>
              <a:ext cx="758376" cy="204343"/>
              <a:chOff x="2886740" y="1651000"/>
              <a:chExt cx="651096" cy="175437"/>
            </a:xfrm>
          </p:grpSpPr>
          <p:sp>
            <p:nvSpPr>
              <p:cNvPr id="11" name="Oval 10">
                <a:extLst>
                  <a:ext uri="{FF2B5EF4-FFF2-40B4-BE49-F238E27FC236}">
                    <a16:creationId xmlns:a16="http://schemas.microsoft.com/office/drawing/2014/main" id="{8CFEEE4D-5097-F74B-99B2-AB6F1AC0F41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7777034-37DB-5543-A704-44D13F9E985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B12F323-C936-314B-BE8C-5FC6358071F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ounded Rectangle 8">
              <a:extLst>
                <a:ext uri="{FF2B5EF4-FFF2-40B4-BE49-F238E27FC236}">
                  <a16:creationId xmlns:a16="http://schemas.microsoft.com/office/drawing/2014/main" id="{E1195BBF-D2F5-B74A-9DC4-3C7B6D3FBA61}"/>
                </a:ext>
              </a:extLst>
            </p:cNvPr>
            <p:cNvSpPr/>
            <p:nvPr/>
          </p:nvSpPr>
          <p:spPr>
            <a:xfrm>
              <a:off x="2571848" y="2266594"/>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DE2023E7-6865-094F-8297-866F7D63D6BF}"/>
              </a:ext>
            </a:extLst>
          </p:cNvPr>
          <p:cNvSpPr txBox="1">
            <a:spLocks/>
          </p:cNvSpPr>
          <p:nvPr/>
        </p:nvSpPr>
        <p:spPr>
          <a:xfrm>
            <a:off x="1651514" y="3461315"/>
            <a:ext cx="5734160" cy="44247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Ydych chi'n meddwl y dylid caniatáu i wefannau ac apiau gasglu’n data neu a fyddai'n well gennych ei gadw'n breifat?</a:t>
            </a:r>
          </a:p>
          <a:p>
            <a:pPr marL="514350" lvl="0" indent="-514350">
              <a:lnSpc>
                <a:spcPct val="100000"/>
              </a:lnSpc>
              <a:spcBef>
                <a:spcPts val="0"/>
              </a:spcBef>
              <a:buFont typeface="+mj-lt"/>
              <a:buAutoNum type="arabicPeriod"/>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Ydych chi’n credu ei bod yn iawn i sefydliadau, fel grwpiau gwleidyddol, ddefnyddio’n data i ddylanwadu ar ein barn?</a:t>
            </a:r>
          </a:p>
        </p:txBody>
      </p:sp>
      <p:grpSp>
        <p:nvGrpSpPr>
          <p:cNvPr id="35" name="Group 34">
            <a:extLst>
              <a:ext uri="{FF2B5EF4-FFF2-40B4-BE49-F238E27FC236}">
                <a16:creationId xmlns:a16="http://schemas.microsoft.com/office/drawing/2014/main" id="{E91B8E06-661A-1741-80C2-D49DBB4BD67C}"/>
              </a:ext>
            </a:extLst>
          </p:cNvPr>
          <p:cNvGrpSpPr/>
          <p:nvPr/>
        </p:nvGrpSpPr>
        <p:grpSpPr>
          <a:xfrm>
            <a:off x="7707274" y="2394220"/>
            <a:ext cx="6072298" cy="11595881"/>
            <a:chOff x="9112932" y="-985203"/>
            <a:chExt cx="7790442" cy="14876911"/>
          </a:xfrm>
        </p:grpSpPr>
        <p:sp>
          <p:nvSpPr>
            <p:cNvPr id="25" name="Rounded Rectangle 24">
              <a:extLst>
                <a:ext uri="{FF2B5EF4-FFF2-40B4-BE49-F238E27FC236}">
                  <a16:creationId xmlns:a16="http://schemas.microsoft.com/office/drawing/2014/main" id="{31B816E1-B2F1-1742-A953-0BC69CDE545E}"/>
                </a:ext>
              </a:extLst>
            </p:cNvPr>
            <p:cNvSpPr/>
            <p:nvPr/>
          </p:nvSpPr>
          <p:spPr>
            <a:xfrm>
              <a:off x="9112932" y="-985203"/>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26" name="Rounded Rectangle 25">
              <a:extLst>
                <a:ext uri="{FF2B5EF4-FFF2-40B4-BE49-F238E27FC236}">
                  <a16:creationId xmlns:a16="http://schemas.microsoft.com/office/drawing/2014/main" id="{4C28F144-430C-6845-AF7A-2E7CE1E8774E}"/>
                </a:ext>
              </a:extLst>
            </p:cNvPr>
            <p:cNvSpPr/>
            <p:nvPr/>
          </p:nvSpPr>
          <p:spPr>
            <a:xfrm>
              <a:off x="9614306" y="1511621"/>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29" name="Rounded Rectangle 28">
              <a:extLst>
                <a:ext uri="{FF2B5EF4-FFF2-40B4-BE49-F238E27FC236}">
                  <a16:creationId xmlns:a16="http://schemas.microsoft.com/office/drawing/2014/main" id="{7831DDC9-0AAF-DD41-92BC-CBDF33E058B1}"/>
                </a:ext>
              </a:extLst>
            </p:cNvPr>
            <p:cNvSpPr/>
            <p:nvPr/>
          </p:nvSpPr>
          <p:spPr>
            <a:xfrm>
              <a:off x="9614306" y="358681"/>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0" name="Rounded Rectangle 29">
              <a:extLst>
                <a:ext uri="{FF2B5EF4-FFF2-40B4-BE49-F238E27FC236}">
                  <a16:creationId xmlns:a16="http://schemas.microsoft.com/office/drawing/2014/main" id="{8CE66CBF-3238-B24F-B153-D677D45EC26C}"/>
                </a:ext>
              </a:extLst>
            </p:cNvPr>
            <p:cNvSpPr/>
            <p:nvPr/>
          </p:nvSpPr>
          <p:spPr>
            <a:xfrm>
              <a:off x="12655680" y="12841174"/>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1" name="Rounded Rectangle 30">
              <a:extLst>
                <a:ext uri="{FF2B5EF4-FFF2-40B4-BE49-F238E27FC236}">
                  <a16:creationId xmlns:a16="http://schemas.microsoft.com/office/drawing/2014/main" id="{47055122-FC0E-EC43-B7E1-48DD92DA7C1B}"/>
                </a:ext>
              </a:extLst>
            </p:cNvPr>
            <p:cNvSpPr/>
            <p:nvPr/>
          </p:nvSpPr>
          <p:spPr>
            <a:xfrm>
              <a:off x="12256560" y="-338753"/>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052E887-A95E-064B-BAAA-B7C28C9A4227}"/>
                </a:ext>
              </a:extLst>
            </p:cNvPr>
            <p:cNvSpPr/>
            <p:nvPr/>
          </p:nvSpPr>
          <p:spPr>
            <a:xfrm>
              <a:off x="13443314" y="-404048"/>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6457879-8A38-E748-BD93-EB1A9B120AA1}"/>
                </a:ext>
              </a:extLst>
            </p:cNvPr>
            <p:cNvSpPr/>
            <p:nvPr/>
          </p:nvSpPr>
          <p:spPr>
            <a:xfrm>
              <a:off x="11158691" y="663261"/>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4" name="Title 1">
              <a:extLst>
                <a:ext uri="{FF2B5EF4-FFF2-40B4-BE49-F238E27FC236}">
                  <a16:creationId xmlns:a16="http://schemas.microsoft.com/office/drawing/2014/main" id="{3EC31226-E9CD-F643-997E-F87CEECCB9F6}"/>
                </a:ext>
              </a:extLst>
            </p:cNvPr>
            <p:cNvSpPr txBox="1">
              <a:spLocks/>
            </p:cNvSpPr>
            <p:nvPr/>
          </p:nvSpPr>
          <p:spPr>
            <a:xfrm>
              <a:off x="10018165" y="633853"/>
              <a:ext cx="118388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37" name="Title 1">
            <a:extLst>
              <a:ext uri="{FF2B5EF4-FFF2-40B4-BE49-F238E27FC236}">
                <a16:creationId xmlns:a16="http://schemas.microsoft.com/office/drawing/2014/main" id="{88358F75-611E-DD44-A906-75810CDD04DE}"/>
              </a:ext>
            </a:extLst>
          </p:cNvPr>
          <p:cNvSpPr txBox="1">
            <a:spLocks/>
          </p:cNvSpPr>
          <p:nvPr/>
        </p:nvSpPr>
        <p:spPr>
          <a:xfrm>
            <a:off x="8390833" y="4962900"/>
            <a:ext cx="4528997" cy="391909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Beth yw'r risgiau posibl yn sgil casglu data personol?</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Beth yw canlyniadau negyddol posibl hysbysebu wedi'i dargedu? Beth yw'r manteision?</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p:txBody>
      </p:sp>
      <p:grpSp>
        <p:nvGrpSpPr>
          <p:cNvPr id="40" name="Group 39">
            <a:extLst>
              <a:ext uri="{FF2B5EF4-FFF2-40B4-BE49-F238E27FC236}">
                <a16:creationId xmlns:a16="http://schemas.microsoft.com/office/drawing/2014/main" id="{0A047860-8E04-5346-A634-3AB4FE1E9A39}"/>
              </a:ext>
            </a:extLst>
          </p:cNvPr>
          <p:cNvGrpSpPr/>
          <p:nvPr/>
        </p:nvGrpSpPr>
        <p:grpSpPr>
          <a:xfrm>
            <a:off x="11663181" y="647251"/>
            <a:ext cx="3837557" cy="4165798"/>
            <a:chOff x="8891040" y="605448"/>
            <a:chExt cx="2878169" cy="3124349"/>
          </a:xfrm>
        </p:grpSpPr>
        <p:grpSp>
          <p:nvGrpSpPr>
            <p:cNvPr id="41" name="Group 40">
              <a:extLst>
                <a:ext uri="{FF2B5EF4-FFF2-40B4-BE49-F238E27FC236}">
                  <a16:creationId xmlns:a16="http://schemas.microsoft.com/office/drawing/2014/main" id="{CA968335-02CD-574B-89B6-09871AEA36AD}"/>
                </a:ext>
              </a:extLst>
            </p:cNvPr>
            <p:cNvGrpSpPr/>
            <p:nvPr/>
          </p:nvGrpSpPr>
          <p:grpSpPr>
            <a:xfrm>
              <a:off x="8891040" y="821388"/>
              <a:ext cx="2645375" cy="2908409"/>
              <a:chOff x="8891040" y="821388"/>
              <a:chExt cx="2645375" cy="2908409"/>
            </a:xfrm>
          </p:grpSpPr>
          <p:sp>
            <p:nvSpPr>
              <p:cNvPr id="43" name="Rectangle 42">
                <a:extLst>
                  <a:ext uri="{FF2B5EF4-FFF2-40B4-BE49-F238E27FC236}">
                    <a16:creationId xmlns:a16="http://schemas.microsoft.com/office/drawing/2014/main" id="{9996D702-AF9A-014E-AAAB-CC6C26D56F0D}"/>
                  </a:ext>
                </a:extLst>
              </p:cNvPr>
              <p:cNvSpPr/>
              <p:nvPr/>
            </p:nvSpPr>
            <p:spPr>
              <a:xfrm>
                <a:off x="8891040" y="821388"/>
                <a:ext cx="2645375" cy="2908409"/>
              </a:xfrm>
              <a:prstGeom prst="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itle 1">
                <a:extLst>
                  <a:ext uri="{FF2B5EF4-FFF2-40B4-BE49-F238E27FC236}">
                    <a16:creationId xmlns:a16="http://schemas.microsoft.com/office/drawing/2014/main" id="{CDDC216F-D5A1-D14F-9109-062369CA7741}"/>
                  </a:ext>
                </a:extLst>
              </p:cNvPr>
              <p:cNvSpPr txBox="1">
                <a:spLocks/>
              </p:cNvSpPr>
              <p:nvPr/>
            </p:nvSpPr>
            <p:spPr>
              <a:xfrm>
                <a:off x="9095142" y="821389"/>
                <a:ext cx="2246767" cy="2908408"/>
              </a:xfrm>
              <a:prstGeom prst="rect">
                <a:avLst/>
              </a:prstGeom>
            </p:spPr>
            <p:txBody>
              <a:bodyPr vert="horz" lIns="192000" tIns="192000" rIns="192000" bIns="192000" numCol="1"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dirty="0">
                    <a:solidFill>
                      <a:schemeClr val="bg1"/>
                    </a:solidFill>
                    <a:latin typeface="Overpass Mono" pitchFamily="49" charset="77"/>
                  </a:rPr>
                  <a:t>Cwestiwn her:</a:t>
                </a:r>
              </a:p>
              <a:p>
                <a:pPr algn="ctr">
                  <a:lnSpc>
                    <a:spcPct val="100000"/>
                  </a:lnSpc>
                </a:pPr>
                <a:br>
                  <a:rPr lang="en-US" sz="2400" b="1" dirty="0">
                    <a:solidFill>
                      <a:schemeClr val="bg1"/>
                    </a:solidFill>
                    <a:latin typeface="Overpass Mono" pitchFamily="49" charset="77"/>
                  </a:rPr>
                </a:br>
                <a:r>
                  <a:rPr lang="en-US" sz="2400" dirty="0">
                    <a:solidFill>
                      <a:schemeClr val="bg1"/>
                    </a:solidFill>
                    <a:latin typeface="Overpass Mono" pitchFamily="49" charset="77"/>
                  </a:rPr>
                  <a:t>Beth yw'r tebygrwydd rhwng hawliau data a hawliau dynol?</a:t>
                </a:r>
              </a:p>
            </p:txBody>
          </p:sp>
        </p:grpSp>
        <p:pic>
          <p:nvPicPr>
            <p:cNvPr id="42" name="Picture 41">
              <a:extLst>
                <a:ext uri="{FF2B5EF4-FFF2-40B4-BE49-F238E27FC236}">
                  <a16:creationId xmlns:a16="http://schemas.microsoft.com/office/drawing/2014/main" id="{8C70F128-2562-5D44-AB71-00BB38ACF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56" y="605448"/>
              <a:ext cx="470953" cy="470953"/>
            </a:xfrm>
            <a:prstGeom prst="rect">
              <a:avLst/>
            </a:prstGeom>
          </p:spPr>
        </p:pic>
      </p:grpSp>
    </p:spTree>
    <p:extLst>
      <p:ext uri="{BB962C8B-B14F-4D97-AF65-F5344CB8AC3E}">
        <p14:creationId xmlns:p14="http://schemas.microsoft.com/office/powerpoint/2010/main" val="36740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wipe(left)">
                                      <p:cBhvr>
                                        <p:cTn id="33" dur="500"/>
                                        <p:tgtEl>
                                          <p:spTgt spid="3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buFont typeface="Calibri"/>
              <a:buNone/>
            </a:pPr>
            <a:r>
              <a:rPr lang="en-GB" sz="3600" b="1" dirty="0">
                <a:ea typeface="Calibri"/>
                <a:cs typeface="Calibri"/>
                <a:sym typeface="Calibri"/>
              </a:rPr>
              <a:t>Data Personol - Beth yw hyn i gyd? (Cymru)</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3470254" cy="2271351"/>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Nod y wers yw sicrhau bod disgyblion yn gwybod beth yw data personol, sut mae’n cael ei gasglu a’i ddefnyddio. Gellir defnyddio’r wers fel sesiwn unigol neu gyda’r un ddilynol, </a:t>
            </a:r>
            <a:r>
              <a:rPr lang="en-GB" sz="2000" b="1" dirty="0">
                <a:solidFill>
                  <a:schemeClr val="dk1"/>
                </a:solidFill>
                <a:latin typeface="Calibri" panose="020F0502020204030204" pitchFamily="34" charset="0"/>
                <a:ea typeface="Calibri"/>
                <a:cs typeface="Calibri" panose="020F0502020204030204" pitchFamily="34" charset="0"/>
                <a:sym typeface="Calibri"/>
              </a:rPr>
              <a:t>Cadw’n Breifat ar y Cyfryngau Cymdeithasol. </a:t>
            </a:r>
            <a:endParaRPr lang="en-GB" sz="2000" dirty="0">
              <a:latin typeface="Calibri" panose="020F0502020204030204" pitchFamily="34" charset="0"/>
              <a:cs typeface="Calibri" panose="020F0502020204030204" pitchFamily="34" charset="0"/>
            </a:endParaRPr>
          </a:p>
          <a:p>
            <a:pPr marL="0" marR="0" lvl="0" indent="0" algn="l" rtl="0">
              <a:lnSpc>
                <a:spcPct val="117999"/>
              </a:lnSpc>
              <a:spcBef>
                <a:spcPts val="0"/>
              </a:spcBef>
              <a:spcAft>
                <a:spcPts val="0"/>
              </a:spcAft>
              <a:buNone/>
            </a:pPr>
            <a:endPar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7935686" y="2467518"/>
            <a:ext cx="7576457" cy="7373773"/>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b="1" i="0" strike="noStrike" cap="none" dirty="0">
                <a:solidFill>
                  <a:schemeClr val="dk1"/>
                </a:solidFill>
                <a:ea typeface="Century Gothic"/>
                <a:cs typeface="Calibri" panose="020F0502020204030204" pitchFamily="34" charset="0"/>
                <a:sym typeface="Century Gothic"/>
              </a:rPr>
              <a:t>Cysylltiadau'r Cwricwlwm</a:t>
            </a:r>
          </a:p>
          <a:p>
            <a:pPr>
              <a:lnSpc>
                <a:spcPts val="1500"/>
              </a:lnSpc>
              <a:spcAft>
                <a:spcPts val="1000"/>
              </a:spcAft>
              <a:buSzPct val="100000"/>
            </a:pPr>
            <a:r>
              <a:rPr lang="en-GB" sz="1400" b="1" dirty="0"/>
              <a:t>Addysg bersonol a chymdeithasol 
</a:t>
            </a:r>
            <a:r>
              <a:rPr lang="en-GB" sz="1400" dirty="0"/>
              <a:t>Cyfnod Allweddol 3 - Datblygu TGCh </a:t>
            </a:r>
          </a:p>
          <a:p>
            <a:pPr marL="285750" indent="-285750">
              <a:lnSpc>
                <a:spcPts val="1500"/>
              </a:lnSpc>
              <a:spcAft>
                <a:spcPts val="1000"/>
              </a:spcAft>
              <a:buSzPct val="100000"/>
              <a:buFont typeface="Calibri" panose="020B0604020202020204" pitchFamily="34" charset="0"/>
              <a:buChar char="•"/>
            </a:pPr>
            <a:r>
              <a:rPr lang="en-GB" sz="1400" dirty="0"/>
              <a:t>Dylid rhoi cyfleoedd i’r dysgwyr ddefnyddio TGCh mewn modd diogel a chyfrifol, gan ddilyn arferion diogel. </a:t>
            </a:r>
          </a:p>
          <a:p>
            <a:pPr algn="l"/>
            <a:r>
              <a:rPr lang="en-GB" sz="1400" dirty="0"/>
              <a:t>Cyfnod Allweddol 4 - Datblygu TGCh </a:t>
            </a:r>
          </a:p>
          <a:p>
            <a:pPr marL="285750" indent="-285750" algn="l">
              <a:buFont typeface="Calibri" panose="020B0604020202020204" pitchFamily="34" charset="0"/>
              <a:buChar char="•"/>
            </a:pPr>
            <a:r>
              <a:rPr lang="en-GB" sz="1400" dirty="0"/>
              <a:t>
Dylid rhoi cyfleoedd i’r dysgwyr ddefnyddio TGCh mewn modd diogel, cyfrifol ac </a:t>
            </a:r>
            <a:r>
              <a:rPr lang="cy-GB" sz="1400" dirty="0"/>
              <a:t>annibynnol, gan gydymffurfio â rheoliadau gwarchod data a gan ddilyn arferion diogel.</a:t>
            </a:r>
            <a:r>
              <a:rPr lang="en-GB" sz="1400" dirty="0"/>
              <a:t> </a:t>
            </a:r>
          </a:p>
          <a:p>
            <a:pPr marL="0" marR="0" lvl="0" indent="0" algn="l" rtl="0">
              <a:lnSpc>
                <a:spcPts val="1500"/>
              </a:lnSpc>
              <a:spcBef>
                <a:spcPts val="0"/>
              </a:spcBef>
              <a:spcAft>
                <a:spcPts val="1000"/>
              </a:spcAft>
              <a:buSzPct val="100000"/>
              <a:buNone/>
            </a:pPr>
            <a:endParaRPr lang="en-GB" sz="1300" b="1" u="sng" dirty="0">
              <a:solidFill>
                <a:schemeClr val="dk1"/>
              </a:solidFill>
              <a:latin typeface="Calibri" panose="020F0502020204030204" pitchFamily="34" charset="0"/>
              <a:ea typeface="Century Gothic"/>
              <a:cs typeface="Calibri" panose="020F0502020204030204" pitchFamily="34" charset="0"/>
              <a:sym typeface="Century Gothic"/>
            </a:endParaRPr>
          </a:p>
          <a:p>
            <a:r>
              <a:rPr lang="en-GB" sz="1400" b="1" dirty="0"/>
              <a:t>Fframwaith Cymhwysedd Digidol – Dinasyddiaeth
</a:t>
            </a:r>
          </a:p>
          <a:p>
            <a:r>
              <a:rPr lang="en-GB" sz="1400" dirty="0"/>
              <a:t>Hunaniaeth, delwedd, enw da 
</a:t>
            </a:r>
          </a:p>
          <a:p>
            <a:pPr marL="285750" indent="-285750">
              <a:buFont typeface="Calibri" panose="020B0604020202020204" pitchFamily="34" charset="0"/>
              <a:buChar char="•"/>
            </a:pPr>
            <a:r>
              <a:rPr lang="en-GB" sz="1400" b="1" dirty="0"/>
              <a:t>Blwyddyn 7. </a:t>
            </a:r>
            <a:r>
              <a:rPr lang="cy-GB" sz="1400" b="1" dirty="0">
                <a:solidFill>
                  <a:srgbClr val="1F1F1F"/>
                </a:solidFill>
                <a:latin typeface="Calibri" panose="020F0502020204030204" pitchFamily="34" charset="0"/>
              </a:rPr>
              <a:t>e</a:t>
            </a:r>
            <a:r>
              <a:rPr lang="cy-GB" sz="1400" b="0" i="0" dirty="0">
                <a:solidFill>
                  <a:srgbClr val="1F1F1F"/>
                </a:solidFill>
                <a:effectLst/>
                <a:latin typeface="Calibri" panose="020F0502020204030204" pitchFamily="34" charset="0"/>
              </a:rPr>
              <a:t>sbonio sut y caiff defnydd digidol ei dracio, </a:t>
            </a:r>
            <a:r>
              <a:rPr lang="cy-GB" sz="1400" b="0" i="1" dirty="0">
                <a:solidFill>
                  <a:srgbClr val="1F1F1F"/>
                </a:solidFill>
                <a:effectLst/>
                <a:latin typeface="Calibri" panose="020F0502020204030204" pitchFamily="34" charset="0"/>
              </a:rPr>
              <a:t>e.e. gwybodaeth syml am gyfreithiau diogelu data a sut y mae sefydliadau yn gyfrifol am ddiogelwch data a gesglir</a:t>
            </a:r>
            <a:endParaRPr lang="cy-GB" sz="1400" b="0" i="0" dirty="0">
              <a:solidFill>
                <a:srgbClr val="1F1F1F"/>
              </a:solidFill>
              <a:effectLst/>
              <a:latin typeface="Calibri" panose="020F0502020204030204" pitchFamily="34" charset="0"/>
            </a:endParaRPr>
          </a:p>
          <a:p>
            <a:pPr marL="285750" indent="-285750">
              <a:buFont typeface="Calibri" panose="020B0604020202020204" pitchFamily="34" charset="0"/>
              <a:buChar char="•"/>
            </a:pPr>
            <a:r>
              <a:rPr lang="en-GB" sz="1400" b="1" dirty="0"/>
              <a:t>Blwyddyn 8. </a:t>
            </a:r>
            <a:r>
              <a:rPr lang="cy-GB" sz="1400" b="0" i="0" dirty="0">
                <a:solidFill>
                  <a:srgbClr val="1F1F1F"/>
                </a:solidFill>
                <a:effectLst/>
                <a:latin typeface="Calibri" panose="020F0502020204030204" pitchFamily="34" charset="0"/>
              </a:rPr>
              <a:t>trafod manteision a risgiau cyflwyno'u hunain mewn gwahanol ffyrdd ar-lein, </a:t>
            </a:r>
            <a:r>
              <a:rPr lang="cy-GB" sz="1400" b="0" i="1" dirty="0">
                <a:solidFill>
                  <a:srgbClr val="1F1F1F"/>
                </a:solidFill>
                <a:effectLst/>
                <a:latin typeface="Calibri" panose="020F0502020204030204" pitchFamily="34" charset="0"/>
              </a:rPr>
              <a:t>e.e. yn broffesiynol ac yn bersonol</a:t>
            </a:r>
            <a:r>
              <a:rPr lang="en-GB" sz="1400" dirty="0"/>
              <a:t>. </a:t>
            </a:r>
          </a:p>
          <a:p>
            <a:pPr marL="285750" indent="-285750">
              <a:buFont typeface="Calibri" panose="020B0604020202020204" pitchFamily="34" charset="0"/>
              <a:buChar char="•"/>
            </a:pPr>
            <a:r>
              <a:rPr lang="en-GB" sz="1400" b="1" dirty="0"/>
              <a:t>Blwyddyn 9. </a:t>
            </a:r>
            <a:r>
              <a:rPr lang="cy-GB" sz="1400" b="0" i="0" dirty="0">
                <a:solidFill>
                  <a:srgbClr val="1F1F1F"/>
                </a:solidFill>
                <a:effectLst/>
                <a:latin typeface="Calibri" panose="020F0502020204030204" pitchFamily="34" charset="0"/>
              </a:rPr>
              <a:t>deall bod ganddynt ôl-troed digidol ac y gellir chwilio am y wybodaeth hon, a'i chopïo a'i hanfon ymlaen, </a:t>
            </a:r>
            <a:r>
              <a:rPr lang="cy-GB" sz="1400" b="0" i="1" dirty="0">
                <a:solidFill>
                  <a:srgbClr val="1F1F1F"/>
                </a:solidFill>
                <a:effectLst/>
                <a:latin typeface="Calibri" panose="020F0502020204030204" pitchFamily="34" charset="0"/>
              </a:rPr>
              <a:t>e.e. gwybod sut i wirio gosodiadau diogelwch eu dyfeisiau a/neu'r meddalwedd y maent yn ei ddefnyddio</a:t>
            </a:r>
            <a:r>
              <a:rPr lang="cy-GB" sz="1400" b="0" i="0" dirty="0">
                <a:solidFill>
                  <a:srgbClr val="1F1F1F"/>
                </a:solidFill>
                <a:effectLst/>
                <a:latin typeface="Calibri" panose="020F0502020204030204" pitchFamily="34" charset="0"/>
              </a:rPr>
              <a:t>.</a:t>
            </a:r>
          </a:p>
          <a:p>
            <a:pPr marL="285750" indent="-285750">
              <a:buFont typeface="Calibri" panose="020B0604020202020204" pitchFamily="34" charset="0"/>
              <a:buChar char="•"/>
            </a:pPr>
            <a:r>
              <a:rPr lang="en-GB" sz="1400" b="1" dirty="0"/>
              <a:t>Blwyddyn 10</a:t>
            </a:r>
            <a:r>
              <a:rPr lang="en-GB" sz="1400" dirty="0"/>
              <a:t>. </a:t>
            </a:r>
            <a:r>
              <a:rPr lang="cy-GB" sz="1400" b="0" i="0" dirty="0">
                <a:solidFill>
                  <a:srgbClr val="1F1F1F"/>
                </a:solidFill>
                <a:effectLst/>
                <a:latin typeface="Calibri" panose="020F0502020204030204" pitchFamily="34" charset="0"/>
              </a:rPr>
              <a:t>deall y ffyrdd y mae gwefannau a chwmnïau'n casglu data ar-lein ac yn defnyddio'r data hynny i bersonoli cynnwys i'w defnyddwyr, </a:t>
            </a:r>
            <a:r>
              <a:rPr lang="cy-GB" sz="1400" b="0" i="1" dirty="0">
                <a:solidFill>
                  <a:srgbClr val="1F1F1F"/>
                </a:solidFill>
                <a:effectLst/>
                <a:latin typeface="Calibri" panose="020F0502020204030204" pitchFamily="34" charset="0"/>
              </a:rPr>
              <a:t>e.e. rhannu data personol</a:t>
            </a:r>
            <a:endParaRPr lang="cy-GB" sz="1400" b="0" i="0" dirty="0">
              <a:solidFill>
                <a:srgbClr val="1F1F1F"/>
              </a:solidFill>
              <a:effectLst/>
              <a:latin typeface="Calibri" panose="020F0502020204030204" pitchFamily="34" charset="0"/>
            </a:endParaRPr>
          </a:p>
          <a:p>
            <a:pPr marL="285750" indent="-285750">
              <a:buFont typeface="Calibri" panose="020B0604020202020204" pitchFamily="34" charset="0"/>
              <a:buChar char="•"/>
            </a:pPr>
            <a:r>
              <a:rPr lang="cy-GB" sz="1400" b="0" i="0" dirty="0">
                <a:solidFill>
                  <a:srgbClr val="1F1F1F"/>
                </a:solidFill>
                <a:effectLst/>
                <a:latin typeface="Calibri" panose="020F0502020204030204" pitchFamily="34" charset="0"/>
              </a:rPr>
              <a:t>adnabod y risgiau a'r defnydd o ddata/gwasanaethau ar ddyfeisiau personol o fewn telerau ac amodau ystod o wasanaethau meddalwedd a gwe.</a:t>
            </a:r>
          </a:p>
          <a:p>
            <a:pPr marL="285750" indent="-285750">
              <a:buFont typeface="Calibri" panose="020B0604020202020204" pitchFamily="34" charset="0"/>
              <a:buChar char="•"/>
            </a:pPr>
            <a:endParaRPr lang="en-GB" sz="1400" dirty="0"/>
          </a:p>
          <a:p>
            <a:endParaRPr lang="en-GB" sz="1400" dirty="0"/>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285750" marR="0" lvl="0" indent="-285750" algn="l" rtl="0">
              <a:lnSpc>
                <a:spcPts val="1500"/>
              </a:lnSpc>
              <a:spcBef>
                <a:spcPts val="0"/>
              </a:spcBef>
              <a:spcAft>
                <a:spcPts val="1000"/>
              </a:spcAft>
              <a:buClr>
                <a:schemeClr val="dk1"/>
              </a:buClr>
              <a:buSzPct val="100000"/>
              <a:buFont typeface="Calibri" panose="020B0604020202020204" pitchFamily="34" charset="0"/>
              <a:buChar char="•"/>
            </a:pPr>
            <a:endParaRPr lang="en-GB" sz="1300" dirty="0">
              <a:latin typeface="Calibri" panose="020F0502020204030204" pitchFamily="34" charset="0"/>
              <a:cs typeface="Calibri" panose="020F0502020204030204" pitchFamily="34" charset="0"/>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73999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cy-GB" sz="1400" dirty="0">
                <a:solidFill>
                  <a:schemeClr val="dk1"/>
                </a:solidFill>
                <a:ea typeface="Century Gothic"/>
                <a:cs typeface="Century Gothic"/>
                <a:sym typeface="Century Gothic"/>
              </a:rPr>
              <a:t>Oed: 11-16 </a:t>
            </a:r>
          </a:p>
          <a:p>
            <a:pPr lvl="0">
              <a:lnSpc>
                <a:spcPts val="1500"/>
              </a:lnSpc>
              <a:spcAft>
                <a:spcPts val="1000"/>
              </a:spcAft>
              <a:buSzPct val="100000"/>
            </a:pPr>
            <a:r>
              <a:rPr lang="cy-GB" sz="1400" dirty="0">
                <a:solidFill>
                  <a:schemeClr val="dk1"/>
                </a:solidFill>
                <a:ea typeface="Century Gothic"/>
                <a:cs typeface="Century Gothic"/>
                <a:sym typeface="Century Gothic"/>
              </a:rPr>
              <a:t>Amser: 50-60 munud</a:t>
            </a:r>
          </a:p>
          <a:p>
            <a:pPr marL="0" marR="0" lvl="0" indent="0" algn="l" rtl="0">
              <a:lnSpc>
                <a:spcPts val="1500"/>
              </a:lnSpc>
              <a:spcBef>
                <a:spcPts val="0"/>
              </a:spcBef>
              <a:spcAft>
                <a:spcPts val="1000"/>
              </a:spcAft>
              <a:buSzPct val="100000"/>
              <a:buNone/>
            </a:pPr>
            <a:endParaRPr lang="cy-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cy-GB" sz="1400" b="1" dirty="0">
                <a:solidFill>
                  <a:schemeClr val="dk1"/>
                </a:solidFill>
                <a:ea typeface="Century Gothic"/>
                <a:cs typeface="Century Gothic"/>
                <a:sym typeface="Century Gothic"/>
              </a:rPr>
              <a:t>Amcanion dysgu:</a:t>
            </a:r>
          </a:p>
          <a:p>
            <a:pPr lvl="0">
              <a:lnSpc>
                <a:spcPts val="1500"/>
              </a:lnSpc>
              <a:spcAft>
                <a:spcPts val="1000"/>
              </a:spcAft>
              <a:buSzPct val="100000"/>
            </a:pPr>
            <a:r>
              <a:rPr lang="cy-GB" sz="1400" dirty="0">
                <a:solidFill>
                  <a:schemeClr val="dk1"/>
                </a:solidFill>
                <a:ea typeface="Century Gothic"/>
                <a:cs typeface="Century Gothic"/>
                <a:sym typeface="Century Gothic"/>
              </a:rPr>
              <a:t>Bydd y myfyrwyr yn dysgu:</a:t>
            </a:r>
            <a:endParaRPr lang="cy-GB" sz="1400" dirty="0"/>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beth yw data personol </a:t>
            </a:r>
            <a:endParaRPr lang="cy-GB" sz="1400" dirty="0"/>
          </a:p>
          <a:p>
            <a:pPr marL="334861" lvl="0" indent="-285750">
              <a:lnSpc>
                <a:spcPts val="1500"/>
              </a:lnSpc>
              <a:spcAft>
                <a:spcPts val="1000"/>
              </a:spcAft>
              <a:buClr>
                <a:schemeClr val="dk1"/>
              </a:buClr>
              <a:buSzPct val="100000"/>
              <a:buFont typeface="Calibri" panose="020B0604020202020204" pitchFamily="34" charset="0"/>
              <a:buChar char="•"/>
            </a:pPr>
            <a:r>
              <a:rPr lang="nn-NO" sz="1400" dirty="0">
                <a:solidFill>
                  <a:schemeClr val="dk1"/>
                </a:solidFill>
                <a:ea typeface="Century Gothic"/>
                <a:cs typeface="Century Gothic"/>
                <a:sym typeface="Century Gothic"/>
              </a:rPr>
              <a:t>sut mae data personol yn cael ei gasglu</a:t>
            </a:r>
            <a:endParaRPr lang="cy-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pam mae data personol yn werthfawr</a:t>
            </a:r>
            <a:endParaRPr lang="cy-GB" sz="1400" dirty="0"/>
          </a:p>
          <a:p>
            <a:pPr marL="285750" indent="-285750">
              <a:buFont typeface="Calibri" panose="020B0604020202020204" pitchFamily="34" charset="0"/>
              <a:buChar char="•"/>
            </a:pPr>
            <a:endParaRPr lang="cy-GB" sz="1400" b="1" dirty="0">
              <a:solidFill>
                <a:schemeClr val="dk1"/>
              </a:solidFill>
              <a:ea typeface="Century Gothic"/>
              <a:cs typeface="Century Gothic"/>
              <a:sym typeface="Century Gothic"/>
            </a:endParaRPr>
          </a:p>
          <a:p>
            <a:r>
              <a:rPr lang="cy-GB" sz="1400" b="1" dirty="0">
                <a:solidFill>
                  <a:schemeClr val="dk1"/>
                </a:solidFill>
                <a:ea typeface="Century Gothic"/>
                <a:cs typeface="Century Gothic"/>
                <a:sym typeface="Century Gothic"/>
              </a:rPr>
              <a:t>Canllawiau i athrawon:</a:t>
            </a:r>
            <a:br>
              <a:rPr lang="cy-GB" sz="1400" b="1" dirty="0">
                <a:solidFill>
                  <a:schemeClr val="dk1"/>
                </a:solidFill>
                <a:ea typeface="Century Gothic"/>
                <a:cs typeface="Century Gothic"/>
                <a:sym typeface="Century Gothic"/>
              </a:rPr>
            </a:br>
            <a:endParaRPr lang="cy-GB" sz="1400" dirty="0"/>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Cymerwch amser i osod rheolau sylfaenol clir ynghylch gwrando, parchu a pheidio â defnyddio enghreifftiau personol neu sensitif. </a:t>
            </a:r>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Crëwch ddiwylliant cadarnhaol yn y dosbarth lle mae’r myfyrwyr yn teimlo eu bod yn cael gofyn cwestiynau a bod yna hawl i basio os nad ydyn nhw’n teimlo'n gyfforddus yn ateb cwestiwn. </a:t>
            </a:r>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Gofalwch eich bod yn gyfarwydd â pholisi a gweithdrefnau diogelu’ch ysgol, gan gynnwys beth i'w wneud os bydd myfyriwr yn gwneud datgeliad. </a:t>
            </a:r>
            <a:r>
              <a:rPr lang="cy-GB" sz="1400" dirty="0">
                <a:solidFill>
                  <a:schemeClr val="dk1"/>
                </a:solidFill>
                <a:ea typeface="Century Gothic"/>
                <a:cs typeface="Century Gothic"/>
                <a:sym typeface="Century Gothic"/>
                <a:hlinkClick r:id="rId3"/>
              </a:rPr>
              <a:t>Rhagor o wybodaeth yma. </a:t>
            </a:r>
            <a:endParaRPr lang="cy-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Calibri" panose="020B0604020202020204" pitchFamily="34" charset="0"/>
              <a:buChar char="•"/>
            </a:pPr>
            <a:r>
              <a:rPr lang="cy-GB" sz="1400" dirty="0">
                <a:solidFill>
                  <a:schemeClr val="dk1"/>
                </a:solidFill>
                <a:ea typeface="Century Gothic"/>
                <a:cs typeface="Century Gothic"/>
                <a:sym typeface="Century Gothic"/>
              </a:rPr>
              <a:t>Gofalwch hefyd fod unrhyw bolisïau ysgol gyfan eraill yn cael eu dilyn megis e-ddiogelwch.</a:t>
            </a:r>
          </a:p>
        </p:txBody>
      </p:sp>
    </p:spTree>
    <p:extLst>
      <p:ext uri="{BB962C8B-B14F-4D97-AF65-F5344CB8AC3E}">
        <p14:creationId xmlns:p14="http://schemas.microsoft.com/office/powerpoint/2010/main" val="419287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9AE1E4-140F-AD41-A394-E79D65EE7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18577" y="1459734"/>
            <a:ext cx="3236756" cy="6224532"/>
          </a:xfrm>
          <a:prstGeom prst="rect">
            <a:avLst/>
          </a:prstGeom>
        </p:spPr>
      </p:pic>
      <p:grpSp>
        <p:nvGrpSpPr>
          <p:cNvPr id="3" name="Group 2">
            <a:extLst>
              <a:ext uri="{FF2B5EF4-FFF2-40B4-BE49-F238E27FC236}">
                <a16:creationId xmlns:a16="http://schemas.microsoft.com/office/drawing/2014/main" id="{86967967-5088-B142-AD4A-F02422BE5E3F}"/>
              </a:ext>
            </a:extLst>
          </p:cNvPr>
          <p:cNvGrpSpPr/>
          <p:nvPr/>
        </p:nvGrpSpPr>
        <p:grpSpPr>
          <a:xfrm>
            <a:off x="749406" y="745067"/>
            <a:ext cx="10121793" cy="9296400"/>
            <a:chOff x="2686844" y="2695280"/>
            <a:chExt cx="8689966" cy="7981333"/>
          </a:xfrm>
        </p:grpSpPr>
        <p:sp>
          <p:nvSpPr>
            <p:cNvPr id="4" name="Rectangle 3">
              <a:extLst>
                <a:ext uri="{FF2B5EF4-FFF2-40B4-BE49-F238E27FC236}">
                  <a16:creationId xmlns:a16="http://schemas.microsoft.com/office/drawing/2014/main" id="{D5E648B5-67E0-C64B-86CD-956C2FAC5471}"/>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9EEEE7-B524-5E46-A0F3-1987305B2B31}"/>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3360C28C-202C-3D40-8B03-750FDFB7A00E}"/>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C8F700A-78EF-564B-8E7A-4D9894AB11E8}"/>
                </a:ext>
              </a:extLst>
            </p:cNvPr>
            <p:cNvGrpSpPr/>
            <p:nvPr/>
          </p:nvGrpSpPr>
          <p:grpSpPr>
            <a:xfrm>
              <a:off x="2939781" y="2991750"/>
              <a:ext cx="651096" cy="175437"/>
              <a:chOff x="2930354" y="1738228"/>
              <a:chExt cx="651096" cy="175437"/>
            </a:xfrm>
          </p:grpSpPr>
          <p:sp>
            <p:nvSpPr>
              <p:cNvPr id="9" name="Oval 8">
                <a:extLst>
                  <a:ext uri="{FF2B5EF4-FFF2-40B4-BE49-F238E27FC236}">
                    <a16:creationId xmlns:a16="http://schemas.microsoft.com/office/drawing/2014/main" id="{965FC4CD-2139-FC49-B133-1509C879AAB3}"/>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DEB8D9B-EEC0-194E-9799-6A4740F27F6D}"/>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61BA0BF-B11A-F34C-9AA1-B23691D54D3B}"/>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ed Rectangle 7">
              <a:extLst>
                <a:ext uri="{FF2B5EF4-FFF2-40B4-BE49-F238E27FC236}">
                  <a16:creationId xmlns:a16="http://schemas.microsoft.com/office/drawing/2014/main" id="{987689D3-5D4D-F74B-8EF3-96B266016CA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a:extLst>
              <a:ext uri="{FF2B5EF4-FFF2-40B4-BE49-F238E27FC236}">
                <a16:creationId xmlns:a16="http://schemas.microsoft.com/office/drawing/2014/main" id="{419F2FD9-7278-A44A-AA88-8F8043165999}"/>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Siambr adleisio</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cy-GB" sz="2000" dirty="0">
                <a:solidFill>
                  <a:schemeClr val="dk1"/>
                </a:solidFill>
                <a:latin typeface="Overpass Mono" pitchFamily="49" charset="77"/>
                <a:ea typeface="Calibri"/>
                <a:cs typeface="Calibri"/>
                <a:sym typeface="Calibri"/>
              </a:rPr>
              <a:t>Mae ffrind Erin wedi postio erthygl ar y cyfryngau cymdeithasol ynglŷn â sut mae Covid-19 yn lledaenu mewn ffordd newydd nad yw pobl wedi sylweddoli eto.</a:t>
            </a:r>
          </a:p>
          <a:p>
            <a:pPr lvl="0">
              <a:spcBef>
                <a:spcPts val="0"/>
              </a:spcBef>
            </a:pPr>
            <a:r>
              <a:rPr lang="cy-GB" sz="2000" dirty="0">
                <a:solidFill>
                  <a:schemeClr val="dk1"/>
                </a:solidFill>
                <a:latin typeface="Overpass Mono" pitchFamily="49" charset="77"/>
                <a:ea typeface="Calibri"/>
                <a:cs typeface="Calibri"/>
                <a:sym typeface="Calibri"/>
              </a:rPr>
              <a:t> 
Mae Erin yn clicio ar yr erthygl a’i darllen. Mae'n ei phoeni am nad yw hi eisiau dal na lledaenu Covid. Mae hi'n chwilio ar-lein ac yn dod o hyd i fwy o erthyglau am Covid ond maen nhw i gyd yn dweud pethau gwahanol am sut y gallwch chi ei ddal neu ei ledaenu. 
</a:t>
            </a: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Dros yr wythnos nesaf mae ei ffrwd cyfryngau cymdeithasol yn llawn blogiau a negeseuon am Covid, sy'n dechrau rhoi straen gwirioneddol arni.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Mae Erin yn tecstio ei modryb sy'n feddyg teulu. Mae ei modryb yn esbonio bod angen ichi feddwl yn feirniadol am yr hyn rydych chi'n ei ddarllen ar-lein, gan ei gwahodd i gael sgwrs er mwyn trafod ymhellach.
</a:t>
            </a:r>
          </a:p>
        </p:txBody>
      </p:sp>
    </p:spTree>
    <p:extLst>
      <p:ext uri="{BB962C8B-B14F-4D97-AF65-F5344CB8AC3E}">
        <p14:creationId xmlns:p14="http://schemas.microsoft.com/office/powerpoint/2010/main" val="28876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wipe(left)">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wipe(left)">
                                      <p:cBhvr>
                                        <p:cTn id="17" dur="500"/>
                                        <p:tgtEl>
                                          <p:spTgt spid="1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wipe(left)">
                                      <p:cBhvr>
                                        <p:cTn id="2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0A89C7D-608C-43D0-8509-138EB1C3E9DA}"/>
              </a:ext>
            </a:extLst>
          </p:cNvPr>
          <p:cNvGrpSpPr/>
          <p:nvPr/>
        </p:nvGrpSpPr>
        <p:grpSpPr>
          <a:xfrm>
            <a:off x="749406" y="745067"/>
            <a:ext cx="14405927" cy="9296400"/>
            <a:chOff x="749406" y="745067"/>
            <a:chExt cx="14405927" cy="9296400"/>
          </a:xfrm>
        </p:grpSpPr>
        <p:pic>
          <p:nvPicPr>
            <p:cNvPr id="40" name="Graphic 39">
              <a:extLst>
                <a:ext uri="{FF2B5EF4-FFF2-40B4-BE49-F238E27FC236}">
                  <a16:creationId xmlns:a16="http://schemas.microsoft.com/office/drawing/2014/main" id="{94F725E0-5339-478E-B202-E09F54C343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18577" y="1459734"/>
              <a:ext cx="3236756" cy="6224532"/>
            </a:xfrm>
            <a:prstGeom prst="rect">
              <a:avLst/>
            </a:prstGeom>
          </p:spPr>
        </p:pic>
        <p:grpSp>
          <p:nvGrpSpPr>
            <p:cNvPr id="41" name="Group 40">
              <a:extLst>
                <a:ext uri="{FF2B5EF4-FFF2-40B4-BE49-F238E27FC236}">
                  <a16:creationId xmlns:a16="http://schemas.microsoft.com/office/drawing/2014/main" id="{DE33B353-B661-4BB1-A66A-BCD040801973}"/>
                </a:ext>
              </a:extLst>
            </p:cNvPr>
            <p:cNvGrpSpPr/>
            <p:nvPr/>
          </p:nvGrpSpPr>
          <p:grpSpPr>
            <a:xfrm>
              <a:off x="749406" y="745067"/>
              <a:ext cx="10121793" cy="9296400"/>
              <a:chOff x="2686844" y="2695280"/>
              <a:chExt cx="8689966" cy="7981333"/>
            </a:xfrm>
          </p:grpSpPr>
          <p:sp>
            <p:nvSpPr>
              <p:cNvPr id="42" name="Rectangle 41">
                <a:extLst>
                  <a:ext uri="{FF2B5EF4-FFF2-40B4-BE49-F238E27FC236}">
                    <a16:creationId xmlns:a16="http://schemas.microsoft.com/office/drawing/2014/main" id="{6D135EF5-6DC7-446B-8908-7A631E95BC8B}"/>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B412B44-884C-45A5-9B46-B204DBFA3BE6}"/>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5">
                <a:extLst>
                  <a:ext uri="{FF2B5EF4-FFF2-40B4-BE49-F238E27FC236}">
                    <a16:creationId xmlns:a16="http://schemas.microsoft.com/office/drawing/2014/main" id="{62EE77F6-253A-49BA-ABD2-FD66A02E63BB}"/>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252A7883-4416-400C-8D23-CB00265F4048}"/>
                  </a:ext>
                </a:extLst>
              </p:cNvPr>
              <p:cNvGrpSpPr/>
              <p:nvPr/>
            </p:nvGrpSpPr>
            <p:grpSpPr>
              <a:xfrm>
                <a:off x="2939781" y="2991750"/>
                <a:ext cx="651096" cy="175437"/>
                <a:chOff x="2930354" y="1738228"/>
                <a:chExt cx="651096" cy="175437"/>
              </a:xfrm>
            </p:grpSpPr>
            <p:sp>
              <p:nvSpPr>
                <p:cNvPr id="47" name="Oval 46">
                  <a:extLst>
                    <a:ext uri="{FF2B5EF4-FFF2-40B4-BE49-F238E27FC236}">
                      <a16:creationId xmlns:a16="http://schemas.microsoft.com/office/drawing/2014/main" id="{639FFAAC-009F-458B-9EC0-A2E79076DF1B}"/>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668909-D598-4788-A63E-AA99666AE57E}"/>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FFA8ED00-24F1-48EC-9A7B-35D2669CF428}"/>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ounded Rectangle 7">
                <a:extLst>
                  <a:ext uri="{FF2B5EF4-FFF2-40B4-BE49-F238E27FC236}">
                    <a16:creationId xmlns:a16="http://schemas.microsoft.com/office/drawing/2014/main" id="{EF312410-5FA2-4300-99D1-7CA18D866A7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itle 1">
              <a:extLst>
                <a:ext uri="{FF2B5EF4-FFF2-40B4-BE49-F238E27FC236}">
                  <a16:creationId xmlns:a16="http://schemas.microsoft.com/office/drawing/2014/main" id="{07E19AC5-5AE5-4A3D-B850-F33664A32E34}"/>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Siambr adleisio</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cy-GB" sz="2000" dirty="0">
                  <a:solidFill>
                    <a:schemeClr val="dk1"/>
                  </a:solidFill>
                  <a:latin typeface="Overpass Mono" pitchFamily="49" charset="77"/>
                  <a:ea typeface="Calibri"/>
                  <a:cs typeface="Calibri"/>
                  <a:sym typeface="Calibri"/>
                </a:rPr>
                <a:t>Mae ffrind Erin wedi postio erthygl ar y cyfryngau cymdeithasol ynglŷn â sut mae Covid-19 yn lledaenu mewn ffordd newydd nad yw pobl wedi sylweddoli eto.</a:t>
              </a:r>
            </a:p>
            <a:p>
              <a:pPr lvl="0">
                <a:spcBef>
                  <a:spcPts val="0"/>
                </a:spcBef>
              </a:pPr>
              <a:r>
                <a:rPr lang="cy-GB" sz="2000" dirty="0">
                  <a:solidFill>
                    <a:schemeClr val="dk1"/>
                  </a:solidFill>
                  <a:latin typeface="Overpass Mono" pitchFamily="49" charset="77"/>
                  <a:ea typeface="Calibri"/>
                  <a:cs typeface="Calibri"/>
                  <a:sym typeface="Calibri"/>
                </a:rPr>
                <a:t> 
Mae Erin yn clicio ar yr erthygl a’i darllen. Mae'n ei phoeni am nad yw hi eisiau dal na lledaenu Covid. Mae hi'n chwilio ar-lein ac yn dod o hyd i fwy o erthyglau am Covid ond maen nhw i gyd yn dweud pethau gwahanol am sut y gallwch chi ei ddal neu ei ledaenu. 
</a:t>
              </a: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Dros yr wythnos nesaf mae ei ffrwd cyfryngau cymdeithasol yn llawn blogiau a negeseuon am Covid, sy'n dechrau rhoi straen gwirioneddol arni.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Mae Erin yn tecstio ei modryb sy'n feddyg teulu. Mae ei modryb yn esbonio bod angen ichi feddwl yn feirniadol am yr hyn rydych chi'n ei ddarllen ar-lein, gan ei gwahodd i gael sgwrs er mwyn trafod ymhellach.
</a:t>
              </a:r>
            </a:p>
          </p:txBody>
        </p:sp>
      </p:grpSp>
      <p:sp>
        <p:nvSpPr>
          <p:cNvPr id="2" name="Rectangle 1">
            <a:extLst>
              <a:ext uri="{FF2B5EF4-FFF2-40B4-BE49-F238E27FC236}">
                <a16:creationId xmlns:a16="http://schemas.microsoft.com/office/drawing/2014/main" id="{2B811467-20E7-1C49-A297-DEFF1ED9F3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1FF68AD-8EF9-2444-8880-8400B73DD143}"/>
              </a:ext>
            </a:extLst>
          </p:cNvPr>
          <p:cNvGrpSpPr/>
          <p:nvPr/>
        </p:nvGrpSpPr>
        <p:grpSpPr>
          <a:xfrm>
            <a:off x="2465806" y="2713394"/>
            <a:ext cx="11155513" cy="4450242"/>
            <a:chOff x="2035553" y="2593255"/>
            <a:chExt cx="11155513" cy="4450242"/>
          </a:xfrm>
        </p:grpSpPr>
        <p:sp>
          <p:nvSpPr>
            <p:cNvPr id="4" name="Rectangle 3">
              <a:extLst>
                <a:ext uri="{FF2B5EF4-FFF2-40B4-BE49-F238E27FC236}">
                  <a16:creationId xmlns:a16="http://schemas.microsoft.com/office/drawing/2014/main" id="{F684C647-232D-C943-B4E8-AD7B87BA0D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0701B7C-552F-E940-9B47-9657B86595C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9">
              <a:extLst>
                <a:ext uri="{FF2B5EF4-FFF2-40B4-BE49-F238E27FC236}">
                  <a16:creationId xmlns:a16="http://schemas.microsoft.com/office/drawing/2014/main" id="{A4F24AB7-380A-C04D-A420-D3174E5B032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Siambr adleisio</a:t>
              </a:r>
              <a:endParaRPr lang="en-US" sz="2800" dirty="0"/>
            </a:p>
          </p:txBody>
        </p:sp>
        <p:grpSp>
          <p:nvGrpSpPr>
            <p:cNvPr id="7" name="Group 6">
              <a:extLst>
                <a:ext uri="{FF2B5EF4-FFF2-40B4-BE49-F238E27FC236}">
                  <a16:creationId xmlns:a16="http://schemas.microsoft.com/office/drawing/2014/main" id="{E6AC441A-3839-A540-B27F-2304CAEAFACB}"/>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D87100B-D968-EE42-B674-AAF8FCFC9F0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75C1A51-F4FE-194E-8E01-DD1FB0CA3E1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F784334-0B14-F947-A02E-0B545AACCA6D}"/>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EBA504D1-AA19-3A4D-B2CB-84FA6196C96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D4476C-8CAA-0447-A4CF-3EA212D05AF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213C524C-B20A-CE41-BF41-EA17D88E87E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DEFE807D-E08E-0842-9252-5B350558061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 Placeholder 12">
              <a:extLst>
                <a:ext uri="{FF2B5EF4-FFF2-40B4-BE49-F238E27FC236}">
                  <a16:creationId xmlns:a16="http://schemas.microsoft.com/office/drawing/2014/main" id="{44A8BDB3-B7B2-ED47-B25D-C0172C10521F}"/>
                </a:ext>
              </a:extLst>
            </p:cNvPr>
            <p:cNvSpPr txBox="1">
              <a:spLocks/>
            </p:cNvSpPr>
            <p:nvPr/>
          </p:nvSpPr>
          <p:spPr>
            <a:xfrm>
              <a:off x="2653259" y="4078514"/>
              <a:ext cx="10068768" cy="296498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Dyma enghraifft o </a:t>
              </a:r>
              <a:r>
                <a:rPr lang="en-GB" sz="2400" dirty="0">
                  <a:solidFill>
                    <a:srgbClr val="019967"/>
                  </a:solidFill>
                </a:rPr>
                <a:t>siambr adleisio.</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Sut mae hyn yn digwydd?</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Beth yw risgiau posibl siambrau adleisio ar-lein?</a:t>
              </a:r>
            </a:p>
          </p:txBody>
        </p:sp>
      </p:grpSp>
    </p:spTree>
    <p:extLst>
      <p:ext uri="{BB962C8B-B14F-4D97-AF65-F5344CB8AC3E}">
        <p14:creationId xmlns:p14="http://schemas.microsoft.com/office/powerpoint/2010/main" val="303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01018"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Rectangle 3">
            <a:extLst>
              <a:ext uri="{FF2B5EF4-FFF2-40B4-BE49-F238E27FC236}">
                <a16:creationId xmlns:a16="http://schemas.microsoft.com/office/drawing/2014/main" id="{9663D1A4-343F-BD47-976B-98A268E9ABE4}"/>
              </a:ext>
            </a:extLst>
          </p:cNvPr>
          <p:cNvSpPr/>
          <p:nvPr/>
        </p:nvSpPr>
        <p:spPr>
          <a:xfrm>
            <a:off x="6860320" y="4182835"/>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3911845" y="1009185"/>
            <a:ext cx="3297029"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1005243" y="611124"/>
            <a:ext cx="14534547" cy="75400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Mae’r ICO yma i chi...</a:t>
            </a:r>
          </a:p>
        </p:txBody>
      </p:sp>
      <p:sp>
        <p:nvSpPr>
          <p:cNvPr id="36" name="Content Placeholder 8">
            <a:extLst>
              <a:ext uri="{FF2B5EF4-FFF2-40B4-BE49-F238E27FC236}">
                <a16:creationId xmlns:a16="http://schemas.microsoft.com/office/drawing/2014/main" id="{8099AE35-ACF0-0741-B269-4554C76A0DAF}"/>
              </a:ext>
            </a:extLst>
          </p:cNvPr>
          <p:cNvSpPr txBox="1">
            <a:spLocks/>
          </p:cNvSpPr>
          <p:nvPr/>
        </p:nvSpPr>
        <p:spPr>
          <a:xfrm>
            <a:off x="8993477" y="5145107"/>
            <a:ext cx="262527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21" name="Content Placeholder 8">
            <a:extLst>
              <a:ext uri="{FF2B5EF4-FFF2-40B4-BE49-F238E27FC236}">
                <a16:creationId xmlns:a16="http://schemas.microsoft.com/office/drawing/2014/main" id="{3A33B42E-18F4-7944-821E-05CC2717D04A}"/>
              </a:ext>
            </a:extLst>
          </p:cNvPr>
          <p:cNvSpPr txBox="1">
            <a:spLocks/>
          </p:cNvSpPr>
          <p:nvPr/>
        </p:nvSpPr>
        <p:spPr>
          <a:xfrm>
            <a:off x="3579540" y="2300380"/>
            <a:ext cx="247212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914627" y="2043652"/>
            <a:ext cx="5588052"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Mae gennych hawl i wybod bod eich data'n cael ei gasglu. Gallwch ofyn am weld y data y mae cwmnïau wedi'i gasglu amdanoch chi, a gallwch ofyn iddyn nhw ei ddileu.</a:t>
            </a:r>
          </a:p>
        </p:txBody>
      </p:sp>
      <p:sp>
        <p:nvSpPr>
          <p:cNvPr id="25" name="Title 1">
            <a:extLst>
              <a:ext uri="{FF2B5EF4-FFF2-40B4-BE49-F238E27FC236}">
                <a16:creationId xmlns:a16="http://schemas.microsoft.com/office/drawing/2014/main" id="{A9DB5D66-36BF-B04A-98EA-F8ACFDBF9573}"/>
              </a:ext>
            </a:extLst>
          </p:cNvPr>
          <p:cNvSpPr txBox="1">
            <a:spLocks/>
          </p:cNvSpPr>
          <p:nvPr/>
        </p:nvSpPr>
        <p:spPr>
          <a:xfrm>
            <a:off x="8539307" y="4860657"/>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Gwiriwch osodiadau - mae yna bethau y gallwch eu rheoli, fel caniatáu hysbysiadau, tracwyr lleoliad ac e-byst marchnata.</a:t>
            </a:r>
          </a:p>
        </p:txBody>
      </p:sp>
      <p:sp>
        <p:nvSpPr>
          <p:cNvPr id="28" name="Title 1">
            <a:extLst>
              <a:ext uri="{FF2B5EF4-FFF2-40B4-BE49-F238E27FC236}">
                <a16:creationId xmlns:a16="http://schemas.microsoft.com/office/drawing/2014/main" id="{078B39B0-B898-ED49-9368-12A707C5EAAE}"/>
              </a:ext>
            </a:extLst>
          </p:cNvPr>
          <p:cNvSpPr txBox="1">
            <a:spLocks/>
          </p:cNvSpPr>
          <p:nvPr/>
        </p:nvSpPr>
        <p:spPr>
          <a:xfrm>
            <a:off x="8539307" y="7089111"/>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Ewch i </a:t>
            </a:r>
            <a:r>
              <a:rPr lang="en-GB" sz="2400" b="1" dirty="0">
                <a:solidFill>
                  <a:srgbClr val="019967"/>
                </a:solidFill>
                <a:latin typeface="Overpass Mono" pitchFamily="49" charset="77"/>
                <a:ea typeface="Calibri"/>
                <a:cs typeface="Calibri"/>
                <a:sym typeface="Calibri"/>
              </a:rPr>
              <a:t>cy.ico.org.uk </a:t>
            </a:r>
            <a:r>
              <a:rPr lang="en-GB" sz="2400" dirty="0">
                <a:solidFill>
                  <a:schemeClr val="dk1"/>
                </a:solidFill>
                <a:latin typeface="Overpass Mono" pitchFamily="49" charset="77"/>
                <a:ea typeface="Calibri"/>
                <a:cs typeface="Calibri"/>
                <a:sym typeface="Calibri"/>
              </a:rPr>
              <a:t>i gael help neu i roi gwybod am unrhyw beth nad yw’n teimlo’n iawn.</a:t>
            </a:r>
          </a:p>
        </p:txBody>
      </p:sp>
      <p:grpSp>
        <p:nvGrpSpPr>
          <p:cNvPr id="9" name="Group 8">
            <a:extLst>
              <a:ext uri="{FF2B5EF4-FFF2-40B4-BE49-F238E27FC236}">
                <a16:creationId xmlns:a16="http://schemas.microsoft.com/office/drawing/2014/main" id="{4030C121-2B83-2C4E-BF4B-163DAFBDB473}"/>
              </a:ext>
            </a:extLst>
          </p:cNvPr>
          <p:cNvGrpSpPr/>
          <p:nvPr/>
        </p:nvGrpSpPr>
        <p:grpSpPr>
          <a:xfrm>
            <a:off x="1330350" y="5006258"/>
            <a:ext cx="6335826" cy="3867304"/>
            <a:chOff x="1330350" y="5006258"/>
            <a:chExt cx="6335826" cy="3867304"/>
          </a:xfrm>
        </p:grpSpPr>
        <p:sp>
          <p:nvSpPr>
            <p:cNvPr id="26" name="Rectangle 25">
              <a:extLst>
                <a:ext uri="{FF2B5EF4-FFF2-40B4-BE49-F238E27FC236}">
                  <a16:creationId xmlns:a16="http://schemas.microsoft.com/office/drawing/2014/main" id="{7FE03137-C145-7E4C-B399-FE3B91D6129D}"/>
                </a:ext>
              </a:extLst>
            </p:cNvPr>
            <p:cNvSpPr/>
            <p:nvPr/>
          </p:nvSpPr>
          <p:spPr>
            <a:xfrm>
              <a:off x="1330350" y="5255104"/>
              <a:ext cx="6086982" cy="361845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
        <p:nvSpPr>
          <p:cNvPr id="34" name="Content Placeholder 8">
            <a:extLst>
              <a:ext uri="{FF2B5EF4-FFF2-40B4-BE49-F238E27FC236}">
                <a16:creationId xmlns:a16="http://schemas.microsoft.com/office/drawing/2014/main" id="{505E7764-F35B-9F48-8E4A-455C71516FED}"/>
              </a:ext>
            </a:extLst>
          </p:cNvPr>
          <p:cNvSpPr txBox="1">
            <a:spLocks/>
          </p:cNvSpPr>
          <p:nvPr/>
        </p:nvSpPr>
        <p:spPr>
          <a:xfrm>
            <a:off x="2069959" y="6550082"/>
            <a:ext cx="817330"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33" name="Content Placeholder 8">
            <a:extLst>
              <a:ext uri="{FF2B5EF4-FFF2-40B4-BE49-F238E27FC236}">
                <a16:creationId xmlns:a16="http://schemas.microsoft.com/office/drawing/2014/main" id="{CCF9C2B8-32B0-6A46-A22C-652992369066}"/>
              </a:ext>
            </a:extLst>
          </p:cNvPr>
          <p:cNvSpPr txBox="1">
            <a:spLocks/>
          </p:cNvSpPr>
          <p:nvPr/>
        </p:nvSpPr>
        <p:spPr>
          <a:xfrm>
            <a:off x="2069958" y="6179294"/>
            <a:ext cx="4546973"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10" name="Rectangle 9">
            <a:extLst>
              <a:ext uri="{FF2B5EF4-FFF2-40B4-BE49-F238E27FC236}">
                <a16:creationId xmlns:a16="http://schemas.microsoft.com/office/drawing/2014/main" id="{A9294372-26B0-6E4A-91A2-F538E3F594E7}"/>
              </a:ext>
            </a:extLst>
          </p:cNvPr>
          <p:cNvSpPr/>
          <p:nvPr/>
        </p:nvSpPr>
        <p:spPr>
          <a:xfrm>
            <a:off x="9378231"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Content Placeholder 8">
            <a:extLst>
              <a:ext uri="{FF2B5EF4-FFF2-40B4-BE49-F238E27FC236}">
                <a16:creationId xmlns:a16="http://schemas.microsoft.com/office/drawing/2014/main" id="{4E905CFF-2DF2-E04A-A5E0-DC2995C2452D}"/>
              </a:ext>
            </a:extLst>
          </p:cNvPr>
          <p:cNvSpPr txBox="1">
            <a:spLocks/>
          </p:cNvSpPr>
          <p:nvPr/>
        </p:nvSpPr>
        <p:spPr>
          <a:xfrm>
            <a:off x="10279789" y="1359265"/>
            <a:ext cx="190941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1471475" y="5903554"/>
            <a:ext cx="5742466"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Meddyliwch cyn rhoi data i ffwrdd, fel eich enw, eich oed, eich rhywedd, eich cyfeiriad ebost. Ystyriwch ble gallai’ch data fynd ac a fydd yn cael ei gadw'n ddiogel.</a:t>
            </a:r>
          </a:p>
        </p:txBody>
      </p:sp>
      <p:grpSp>
        <p:nvGrpSpPr>
          <p:cNvPr id="29" name="Group 28">
            <a:extLst>
              <a:ext uri="{FF2B5EF4-FFF2-40B4-BE49-F238E27FC236}">
                <a16:creationId xmlns:a16="http://schemas.microsoft.com/office/drawing/2014/main" id="{57F28835-9659-564F-A70A-16E86E2179F5}"/>
              </a:ext>
            </a:extLst>
          </p:cNvPr>
          <p:cNvGrpSpPr/>
          <p:nvPr/>
        </p:nvGrpSpPr>
        <p:grpSpPr>
          <a:xfrm>
            <a:off x="15040250" y="350988"/>
            <a:ext cx="497688" cy="497689"/>
            <a:chOff x="15025689" y="1401052"/>
            <a:chExt cx="497688" cy="497689"/>
          </a:xfrm>
        </p:grpSpPr>
        <p:sp>
          <p:nvSpPr>
            <p:cNvPr id="11" name="Oval 10">
              <a:extLst>
                <a:ext uri="{FF2B5EF4-FFF2-40B4-BE49-F238E27FC236}">
                  <a16:creationId xmlns:a16="http://schemas.microsoft.com/office/drawing/2014/main" id="{11690937-ED59-474E-A921-A723EF7A0B5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3">
              <a:extLst>
                <a:ext uri="{FF2B5EF4-FFF2-40B4-BE49-F238E27FC236}">
                  <a16:creationId xmlns:a16="http://schemas.microsoft.com/office/drawing/2014/main" id="{BA318441-3E3D-934F-9CD2-B62784ABC0A6}"/>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27" name="Title 1">
            <a:extLst>
              <a:ext uri="{FF2B5EF4-FFF2-40B4-BE49-F238E27FC236}">
                <a16:creationId xmlns:a16="http://schemas.microsoft.com/office/drawing/2014/main" id="{F1D5DF67-BE30-F04B-A98F-CC525CE86EB3}"/>
              </a:ext>
            </a:extLst>
          </p:cNvPr>
          <p:cNvSpPr txBox="1">
            <a:spLocks/>
          </p:cNvSpPr>
          <p:nvPr/>
        </p:nvSpPr>
        <p:spPr>
          <a:xfrm>
            <a:off x="9633044" y="1099813"/>
            <a:ext cx="4952415"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Gwiriwch T&amp;Cs (telerau ac amodau) cyn optio i mewn i roi manylion cysylltu, neu gofrestru ar gyfer gwefannau ac apiau.</a:t>
            </a:r>
          </a:p>
        </p:txBody>
      </p:sp>
    </p:spTree>
    <p:extLst>
      <p:ext uri="{BB962C8B-B14F-4D97-AF65-F5344CB8AC3E}">
        <p14:creationId xmlns:p14="http://schemas.microsoft.com/office/powerpoint/2010/main" val="1903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000"/>
                            </p:stCondLst>
                            <p:childTnLst>
                              <p:par>
                                <p:cTn id="28" presetID="22" presetClass="entr" presetSubtype="8"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left)">
                                      <p:cBhvr>
                                        <p:cTn id="6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21" grpId="0" animBg="1"/>
      <p:bldP spid="23" grpId="0"/>
      <p:bldP spid="34" grpId="0" animBg="1"/>
      <p:bldP spid="33" grpId="0" animBg="1"/>
      <p:bldP spid="10" grpId="0" animBg="1"/>
      <p:bldP spid="37" grpId="0" animBg="1"/>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Data Personol - Beth yw hyn i gyd?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6439052" cy="2253964"/>
            <a:chOff x="692199" y="1719560"/>
            <a:chExt cx="606538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826127"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Amcanion dysgu
Bydd y myfyrwyr yn gallu:</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289616" y="1719560"/>
              <a:ext cx="467970" cy="572154"/>
              <a:chOff x="11785705" y="2781334"/>
              <a:chExt cx="467970" cy="572154"/>
            </a:xfrm>
          </p:grpSpPr>
          <p:sp>
            <p:nvSpPr>
              <p:cNvPr id="16" name="Oval 15">
                <a:extLst>
                  <a:ext uri="{FF2B5EF4-FFF2-40B4-BE49-F238E27FC236}">
                    <a16:creationId xmlns:a16="http://schemas.microsoft.com/office/drawing/2014/main" id="{B71E4A32-3C8C-5347-8027-893EE62E3CB9}"/>
                  </a:ext>
                </a:extLst>
              </p:cNvPr>
              <p:cNvSpPr/>
              <p:nvPr/>
            </p:nvSpPr>
            <p:spPr>
              <a:xfrm>
                <a:off x="11785705" y="2781334"/>
                <a:ext cx="467970"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910277"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2"/>
            <a:ext cx="4044850" cy="3090322"/>
            <a:chOff x="1313155" y="4534092"/>
            <a:chExt cx="4044850" cy="3090322"/>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335355"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it-IT" sz="2400" spc="-150" dirty="0">
                  <a:solidFill>
                    <a:srgbClr val="791D7E"/>
                  </a:solidFill>
                  <a:latin typeface="Overpass Mono" pitchFamily="49" charset="77"/>
                </a:rPr>
                <a:t>disgrifio beth yw data personol 
</a:t>
              </a:r>
              <a:endParaRPr lang="en-US" sz="2400" spc="-150" dirty="0">
                <a:solidFill>
                  <a:srgbClr val="791D7E"/>
                </a:solidFill>
                <a:latin typeface="Overpass Mono" pitchFamily="49" charset="77"/>
              </a:endParaRP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090322"/>
            <a:chOff x="5908207" y="4534092"/>
            <a:chExt cx="4044850" cy="3090322"/>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5930407"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it-IT" sz="2400" spc="-150" dirty="0">
                  <a:solidFill>
                    <a:srgbClr val="791D7E"/>
                  </a:solidFill>
                  <a:latin typeface="Overpass Mono" pitchFamily="49" charset="77"/>
                </a:rPr>
                <a:t>nodi sut mae data personol yn cael ei gasglu
</a:t>
              </a: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2"/>
            <a:ext cx="4044850" cy="3090322"/>
            <a:chOff x="10503259" y="4534092"/>
            <a:chExt cx="4044850" cy="3090322"/>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525459"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esbonio pam mae data personol yn werthfawr
</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C380B0-A476-8C4B-88D0-B2915577C6F1}"/>
              </a:ext>
            </a:extLst>
          </p:cNvPr>
          <p:cNvGrpSpPr/>
          <p:nvPr/>
        </p:nvGrpSpPr>
        <p:grpSpPr>
          <a:xfrm>
            <a:off x="232934" y="117645"/>
            <a:ext cx="7790442" cy="14876911"/>
            <a:chOff x="692201" y="254122"/>
            <a:chExt cx="7790442" cy="14876911"/>
          </a:xfrm>
        </p:grpSpPr>
        <p:sp>
          <p:nvSpPr>
            <p:cNvPr id="44" name="Rounded Rectangle 43">
              <a:extLst>
                <a:ext uri="{FF2B5EF4-FFF2-40B4-BE49-F238E27FC236}">
                  <a16:creationId xmlns:a16="http://schemas.microsoft.com/office/drawing/2014/main" id="{AD4321DF-42F2-874F-8BAD-4B3A7DFE1F36}"/>
                </a:ext>
              </a:extLst>
            </p:cNvPr>
            <p:cNvSpPr/>
            <p:nvPr/>
          </p:nvSpPr>
          <p:spPr>
            <a:xfrm>
              <a:off x="692201" y="254122"/>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7" name="Rounded Rectangle 36">
              <a:extLst>
                <a:ext uri="{FF2B5EF4-FFF2-40B4-BE49-F238E27FC236}">
                  <a16:creationId xmlns:a16="http://schemas.microsoft.com/office/drawing/2014/main" id="{354B85BB-BF2B-7141-A47A-3BADCC04E9A0}"/>
                </a:ext>
              </a:extLst>
            </p:cNvPr>
            <p:cNvSpPr/>
            <p:nvPr/>
          </p:nvSpPr>
          <p:spPr>
            <a:xfrm>
              <a:off x="1193575" y="2750946"/>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 name="Rounded Rectangle 2">
              <a:extLst>
                <a:ext uri="{FF2B5EF4-FFF2-40B4-BE49-F238E27FC236}">
                  <a16:creationId xmlns:a16="http://schemas.microsoft.com/office/drawing/2014/main" id="{7F4A08E4-E481-F04B-AA07-6D64FD133B25}"/>
                </a:ext>
              </a:extLst>
            </p:cNvPr>
            <p:cNvSpPr/>
            <p:nvPr/>
          </p:nvSpPr>
          <p:spPr>
            <a:xfrm>
              <a:off x="1193575" y="1598006"/>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38" name="Rounded Rectangle 37">
              <a:extLst>
                <a:ext uri="{FF2B5EF4-FFF2-40B4-BE49-F238E27FC236}">
                  <a16:creationId xmlns:a16="http://schemas.microsoft.com/office/drawing/2014/main" id="{817D1BCD-9469-B64A-AF33-3145871728A1}"/>
                </a:ext>
              </a:extLst>
            </p:cNvPr>
            <p:cNvSpPr/>
            <p:nvPr/>
          </p:nvSpPr>
          <p:spPr>
            <a:xfrm>
              <a:off x="4234949" y="14080499"/>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6" name="Rounded Rectangle 5">
              <a:extLst>
                <a:ext uri="{FF2B5EF4-FFF2-40B4-BE49-F238E27FC236}">
                  <a16:creationId xmlns:a16="http://schemas.microsoft.com/office/drawing/2014/main" id="{9D2961F4-0C8C-CC46-A011-82B9EC9D9968}"/>
                </a:ext>
              </a:extLst>
            </p:cNvPr>
            <p:cNvSpPr/>
            <p:nvPr/>
          </p:nvSpPr>
          <p:spPr>
            <a:xfrm>
              <a:off x="3835829" y="900572"/>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42FCB4D-54BC-024A-B6A2-5678999A73D0}"/>
                </a:ext>
              </a:extLst>
            </p:cNvPr>
            <p:cNvSpPr/>
            <p:nvPr/>
          </p:nvSpPr>
          <p:spPr>
            <a:xfrm>
              <a:off x="5022583" y="835277"/>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095B5752-5321-C441-B8E0-F61B17189F65}"/>
                </a:ext>
              </a:extLst>
            </p:cNvPr>
            <p:cNvSpPr/>
            <p:nvPr/>
          </p:nvSpPr>
          <p:spPr>
            <a:xfrm>
              <a:off x="2474991" y="1902585"/>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vv</a:t>
              </a:r>
            </a:p>
          </p:txBody>
        </p:sp>
        <p:sp>
          <p:nvSpPr>
            <p:cNvPr id="58" name="Title 1">
              <a:extLst>
                <a:ext uri="{FF2B5EF4-FFF2-40B4-BE49-F238E27FC236}">
                  <a16:creationId xmlns:a16="http://schemas.microsoft.com/office/drawing/2014/main" id="{DD3FC933-9B5E-7242-AAAC-BA1AFBB5CC96}"/>
                </a:ext>
              </a:extLst>
            </p:cNvPr>
            <p:cNvSpPr txBox="1">
              <a:spLocks/>
            </p:cNvSpPr>
            <p:nvPr/>
          </p:nvSpPr>
          <p:spPr>
            <a:xfrm>
              <a:off x="1481517" y="1938350"/>
              <a:ext cx="864557"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29" name="Rectangle 28">
            <a:extLst>
              <a:ext uri="{FF2B5EF4-FFF2-40B4-BE49-F238E27FC236}">
                <a16:creationId xmlns:a16="http://schemas.microsoft.com/office/drawing/2014/main" id="{A628739F-B975-8A45-8ABF-6AB29A170A58}"/>
              </a:ext>
            </a:extLst>
          </p:cNvPr>
          <p:cNvSpPr/>
          <p:nvPr/>
        </p:nvSpPr>
        <p:spPr>
          <a:xfrm>
            <a:off x="1970254" y="4838004"/>
            <a:ext cx="5125683" cy="1107996"/>
          </a:xfrm>
          <a:prstGeom prst="rect">
            <a:avLst/>
          </a:prstGeom>
        </p:spPr>
        <p:txBody>
          <a:bodyPr wrap="square" lIns="0" tIns="0" rIns="0" bIns="0">
            <a:spAutoFit/>
          </a:bodyPr>
          <a:lstStyle/>
          <a:p>
            <a:r>
              <a:rPr lang="en-US" sz="2400" b="1" dirty="0">
                <a:latin typeface="Overpass Mono" pitchFamily="49" charset="77"/>
              </a:rPr>
              <a:t>Data personol </a:t>
            </a:r>
            <a:r>
              <a:rPr lang="en-US" sz="2400" dirty="0">
                <a:latin typeface="Overpass Mono" pitchFamily="49" charset="77"/>
              </a:rPr>
              <a:t>yw unrhyw wybodaeth a allai gael ei defnyddio i'ch adnabod.</a:t>
            </a:r>
          </a:p>
        </p:txBody>
      </p:sp>
      <p:sp>
        <p:nvSpPr>
          <p:cNvPr id="30" name="Rectangle 29">
            <a:extLst>
              <a:ext uri="{FF2B5EF4-FFF2-40B4-BE49-F238E27FC236}">
                <a16:creationId xmlns:a16="http://schemas.microsoft.com/office/drawing/2014/main" id="{39261D57-D83C-8447-B455-AA532237DF31}"/>
              </a:ext>
            </a:extLst>
          </p:cNvPr>
          <p:cNvSpPr/>
          <p:nvPr/>
        </p:nvSpPr>
        <p:spPr>
          <a:xfrm>
            <a:off x="1970253" y="3357763"/>
            <a:ext cx="5125683" cy="1107996"/>
          </a:xfrm>
          <a:prstGeom prst="rect">
            <a:avLst/>
          </a:prstGeom>
        </p:spPr>
        <p:txBody>
          <a:bodyPr wrap="square" lIns="0" tIns="0" rIns="0" bIns="0">
            <a:spAutoFit/>
          </a:bodyPr>
          <a:lstStyle/>
          <a:p>
            <a:pPr marL="480472" indent="-480472"/>
            <a:r>
              <a:rPr lang="en-US" sz="3600" b="1" dirty="0">
                <a:latin typeface="Overpass Mono" pitchFamily="49" charset="77"/>
              </a:rPr>
              <a:t>Beth yw
Data Personol?</a:t>
            </a:r>
          </a:p>
        </p:txBody>
      </p:sp>
      <p:sp>
        <p:nvSpPr>
          <p:cNvPr id="40" name="Rectangle 39">
            <a:extLst>
              <a:ext uri="{FF2B5EF4-FFF2-40B4-BE49-F238E27FC236}">
                <a16:creationId xmlns:a16="http://schemas.microsoft.com/office/drawing/2014/main" id="{8D79A7BD-99B1-E149-829D-0D2F9CFDFBAB}"/>
              </a:ext>
            </a:extLst>
          </p:cNvPr>
          <p:cNvSpPr/>
          <p:nvPr/>
        </p:nvSpPr>
        <p:spPr>
          <a:xfrm>
            <a:off x="1970254" y="6262477"/>
            <a:ext cx="5125683" cy="2585323"/>
          </a:xfrm>
          <a:prstGeom prst="rect">
            <a:avLst/>
          </a:prstGeom>
        </p:spPr>
        <p:txBody>
          <a:bodyPr wrap="square" lIns="0" tIns="0" rIns="0" bIns="0">
            <a:spAutoFit/>
          </a:bodyPr>
          <a:lstStyle/>
          <a:p>
            <a:r>
              <a:rPr lang="en-US" sz="2400" dirty="0">
                <a:latin typeface="Overpass Mono" pitchFamily="49" charset="77"/>
              </a:rPr>
              <a:t>Mae hyn yn cynnwys manylion </a:t>
            </a:r>
            <a:r>
              <a:rPr lang="en-US" sz="2400" b="1" dirty="0">
                <a:latin typeface="Overpass Mono" pitchFamily="49" charset="77"/>
              </a:rPr>
              <a:t>amdanoch</a:t>
            </a:r>
            <a:r>
              <a:rPr lang="en-US" sz="2400" dirty="0">
                <a:latin typeface="Overpass Mono" pitchFamily="49" charset="77"/>
              </a:rPr>
              <a:t> </a:t>
            </a:r>
            <a:r>
              <a:rPr lang="en-US" sz="2400" b="1" dirty="0">
                <a:latin typeface="Overpass Mono" pitchFamily="49" charset="77"/>
              </a:rPr>
              <a:t>chi’ch hun</a:t>
            </a:r>
            <a:r>
              <a:rPr lang="en-US" sz="2400" dirty="0">
                <a:latin typeface="Overpass Mono" pitchFamily="49" charset="77"/>
              </a:rPr>
              <a:t>, fel eich enw a'ch oed, neu’ch </a:t>
            </a:r>
            <a:r>
              <a:rPr lang="en-US" sz="2400" b="1" dirty="0">
                <a:latin typeface="Overpass Mono" pitchFamily="49" charset="77"/>
              </a:rPr>
              <a:t>ymddygiad</a:t>
            </a:r>
            <a:r>
              <a:rPr lang="en-US" sz="2400" dirty="0">
                <a:latin typeface="Overpass Mono" pitchFamily="49" charset="77"/>
              </a:rPr>
              <a:t>, fel ble rydych chi'n siopa a beth rydych chi'n ei brynu. 
</a:t>
            </a:r>
          </a:p>
        </p:txBody>
      </p:sp>
      <p:grpSp>
        <p:nvGrpSpPr>
          <p:cNvPr id="14" name="Group 13">
            <a:extLst>
              <a:ext uri="{FF2B5EF4-FFF2-40B4-BE49-F238E27FC236}">
                <a16:creationId xmlns:a16="http://schemas.microsoft.com/office/drawing/2014/main" id="{019B17C4-1DA2-3944-8B50-34BCC82412E0}"/>
              </a:ext>
            </a:extLst>
          </p:cNvPr>
          <p:cNvGrpSpPr/>
          <p:nvPr/>
        </p:nvGrpSpPr>
        <p:grpSpPr>
          <a:xfrm>
            <a:off x="9474617" y="954157"/>
            <a:ext cx="5778004" cy="3329977"/>
            <a:chOff x="951506" y="2950690"/>
            <a:chExt cx="7015148" cy="3836255"/>
          </a:xfrm>
        </p:grpSpPr>
        <p:sp>
          <p:nvSpPr>
            <p:cNvPr id="15" name="Rectangle 14">
              <a:extLst>
                <a:ext uri="{FF2B5EF4-FFF2-40B4-BE49-F238E27FC236}">
                  <a16:creationId xmlns:a16="http://schemas.microsoft.com/office/drawing/2014/main" id="{65E7EEEF-F1C0-594D-AC6C-D1FF1138A612}"/>
                </a:ext>
              </a:extLst>
            </p:cNvPr>
            <p:cNvSpPr/>
            <p:nvPr/>
          </p:nvSpPr>
          <p:spPr>
            <a:xfrm>
              <a:off x="951506" y="2950692"/>
              <a:ext cx="7015148" cy="383625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5F76BA-C841-854A-9265-EF6FD3296348}"/>
                </a:ext>
              </a:extLst>
            </p:cNvPr>
            <p:cNvSpPr/>
            <p:nvPr/>
          </p:nvSpPr>
          <p:spPr>
            <a:xfrm>
              <a:off x="951506" y="2950690"/>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29DF08D9-D412-9E4C-B870-DDC5B37DDEC6}"/>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22507197-6363-3E4F-9541-02FB7B6907B7}"/>
                </a:ext>
              </a:extLst>
            </p:cNvPr>
            <p:cNvGrpSpPr/>
            <p:nvPr/>
          </p:nvGrpSpPr>
          <p:grpSpPr>
            <a:xfrm>
              <a:off x="1195318" y="3194409"/>
              <a:ext cx="758376" cy="204343"/>
              <a:chOff x="2886740" y="1651000"/>
              <a:chExt cx="651096" cy="175437"/>
            </a:xfrm>
          </p:grpSpPr>
          <p:sp>
            <p:nvSpPr>
              <p:cNvPr id="21" name="Oval 20">
                <a:extLst>
                  <a:ext uri="{FF2B5EF4-FFF2-40B4-BE49-F238E27FC236}">
                    <a16:creationId xmlns:a16="http://schemas.microsoft.com/office/drawing/2014/main" id="{79CE4CDC-A37F-074C-A9E2-96ABA668C82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832954B-4CFF-604A-8B0E-537A6CE9D8D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75BFF0-12A1-D345-BA58-CE137BCFC36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ounded Rectangle 18">
              <a:extLst>
                <a:ext uri="{FF2B5EF4-FFF2-40B4-BE49-F238E27FC236}">
                  <a16:creationId xmlns:a16="http://schemas.microsoft.com/office/drawing/2014/main" id="{250C8960-484A-EC4F-8B24-DF7DD3D81DE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03DEEE6-FD56-E244-B26D-F081AC1339D3}"/>
                </a:ext>
              </a:extLst>
            </p:cNvPr>
            <p:cNvSpPr txBox="1">
              <a:spLocks/>
            </p:cNvSpPr>
            <p:nvPr/>
          </p:nvSpPr>
          <p:spPr>
            <a:xfrm>
              <a:off x="1473969" y="4094835"/>
              <a:ext cx="53950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20000"/>
                </a:lnSpc>
                <a:spcBef>
                  <a:spcPts val="0"/>
                </a:spcBef>
                <a:buFont typeface="Calibri" pitchFamily="2" charset="2"/>
                <a:buChar char="§"/>
              </a:pPr>
              <a:r>
                <a:rPr lang="en-GB" sz="2400" dirty="0">
                  <a:solidFill>
                    <a:schemeClr val="dk1"/>
                  </a:solidFill>
                  <a:latin typeface="Overpass Mono" pitchFamily="49" charset="77"/>
                  <a:ea typeface="Calibri"/>
                  <a:cs typeface="Calibri"/>
                  <a:sym typeface="Calibri"/>
                </a:rPr>
                <a:t>Sawm math o ddata personol allwch chi feddwl amdanyn nhw?</a:t>
              </a:r>
            </a:p>
          </p:txBody>
        </p:sp>
      </p:grpSp>
      <p:grpSp>
        <p:nvGrpSpPr>
          <p:cNvPr id="45" name="Group 44">
            <a:extLst>
              <a:ext uri="{FF2B5EF4-FFF2-40B4-BE49-F238E27FC236}">
                <a16:creationId xmlns:a16="http://schemas.microsoft.com/office/drawing/2014/main" id="{0DD346E4-4049-924C-8013-AA6DDA866E8F}"/>
              </a:ext>
            </a:extLst>
          </p:cNvPr>
          <p:cNvGrpSpPr/>
          <p:nvPr/>
        </p:nvGrpSpPr>
        <p:grpSpPr>
          <a:xfrm>
            <a:off x="8870982" y="4112300"/>
            <a:ext cx="7004017" cy="4714200"/>
            <a:chOff x="951505" y="2950690"/>
            <a:chExt cx="8503666" cy="5430931"/>
          </a:xfrm>
        </p:grpSpPr>
        <p:sp>
          <p:nvSpPr>
            <p:cNvPr id="47" name="Rectangle 46">
              <a:extLst>
                <a:ext uri="{FF2B5EF4-FFF2-40B4-BE49-F238E27FC236}">
                  <a16:creationId xmlns:a16="http://schemas.microsoft.com/office/drawing/2014/main" id="{99F52D25-DA37-B048-8548-91DCC91E7EDE}"/>
                </a:ext>
              </a:extLst>
            </p:cNvPr>
            <p:cNvSpPr/>
            <p:nvPr/>
          </p:nvSpPr>
          <p:spPr>
            <a:xfrm>
              <a:off x="951505" y="2950692"/>
              <a:ext cx="8503666" cy="543092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BCB8076B-A1A2-4043-8DD5-AFFFC78DF832}"/>
                </a:ext>
              </a:extLst>
            </p:cNvPr>
            <p:cNvSpPr/>
            <p:nvPr/>
          </p:nvSpPr>
          <p:spPr>
            <a:xfrm>
              <a:off x="951506" y="2950690"/>
              <a:ext cx="8503665"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9741D677-68AC-604E-BB0C-A6F05840102C}"/>
                </a:ext>
              </a:extLst>
            </p:cNvPr>
            <p:cNvSpPr/>
            <p:nvPr/>
          </p:nvSpPr>
          <p:spPr>
            <a:xfrm>
              <a:off x="9079267" y="3812525"/>
              <a:ext cx="244738" cy="91267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F4F95D8C-0F4A-BA4F-BCD9-491E780B6AF1}"/>
                </a:ext>
              </a:extLst>
            </p:cNvPr>
            <p:cNvGrpSpPr/>
            <p:nvPr/>
          </p:nvGrpSpPr>
          <p:grpSpPr>
            <a:xfrm>
              <a:off x="1195318" y="3194409"/>
              <a:ext cx="758376" cy="204343"/>
              <a:chOff x="2886740" y="1651000"/>
              <a:chExt cx="651096" cy="175437"/>
            </a:xfrm>
          </p:grpSpPr>
          <p:sp>
            <p:nvSpPr>
              <p:cNvPr id="53" name="Oval 52">
                <a:extLst>
                  <a:ext uri="{FF2B5EF4-FFF2-40B4-BE49-F238E27FC236}">
                    <a16:creationId xmlns:a16="http://schemas.microsoft.com/office/drawing/2014/main" id="{DD9FACBF-EF96-B140-8BEF-86DF714EFE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42777659-9DC8-044F-ACCB-F719B9F4A12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4332FD7-FF23-564B-8793-D9072C7665D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ounded Rectangle 50">
              <a:extLst>
                <a:ext uri="{FF2B5EF4-FFF2-40B4-BE49-F238E27FC236}">
                  <a16:creationId xmlns:a16="http://schemas.microsoft.com/office/drawing/2014/main" id="{79DCFC0C-C8B3-904C-B5EF-3C3C5DF8FB2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1BD10508-0915-C94A-87D7-764B6255515C}"/>
              </a:ext>
            </a:extLst>
          </p:cNvPr>
          <p:cNvGrpSpPr/>
          <p:nvPr/>
        </p:nvGrpSpPr>
        <p:grpSpPr>
          <a:xfrm>
            <a:off x="9497039" y="6717993"/>
            <a:ext cx="1606054" cy="2139918"/>
            <a:chOff x="9497039" y="6717993"/>
            <a:chExt cx="1606054" cy="2139918"/>
          </a:xfrm>
        </p:grpSpPr>
        <p:sp>
          <p:nvSpPr>
            <p:cNvPr id="60" name="TextBox 59">
              <a:extLst>
                <a:ext uri="{FF2B5EF4-FFF2-40B4-BE49-F238E27FC236}">
                  <a16:creationId xmlns:a16="http://schemas.microsoft.com/office/drawing/2014/main" id="{99671B31-454C-BC4F-BCED-7A00D967260D}"/>
                </a:ext>
              </a:extLst>
            </p:cNvPr>
            <p:cNvSpPr txBox="1"/>
            <p:nvPr/>
          </p:nvSpPr>
          <p:spPr>
            <a:xfrm>
              <a:off x="9497039" y="7842248"/>
              <a:ext cx="1606054" cy="1015663"/>
            </a:xfrm>
            <a:prstGeom prst="rect">
              <a:avLst/>
            </a:prstGeom>
            <a:noFill/>
          </p:spPr>
          <p:txBody>
            <a:bodyPr wrap="square" rtlCol="0">
              <a:spAutoFit/>
            </a:bodyPr>
            <a:lstStyle/>
            <a:p>
              <a:pPr algn="ctr"/>
              <a:r>
                <a:rPr lang="en-US" sz="2000" spc="-150" dirty="0">
                  <a:latin typeface="Overpass Mono" pitchFamily="49" charset="77"/>
                </a:rPr>
                <a:t>Credoau crefyddol
</a:t>
              </a:r>
            </a:p>
          </p:txBody>
        </p:sp>
        <p:pic>
          <p:nvPicPr>
            <p:cNvPr id="34" name="Graphic 33">
              <a:extLst>
                <a:ext uri="{FF2B5EF4-FFF2-40B4-BE49-F238E27FC236}">
                  <a16:creationId xmlns:a16="http://schemas.microsoft.com/office/drawing/2014/main" id="{3B0DA506-77CE-9F4D-87ED-6AD80ED292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9387" y="6717993"/>
              <a:ext cx="1155700" cy="1104900"/>
            </a:xfrm>
            <a:prstGeom prst="rect">
              <a:avLst/>
            </a:prstGeom>
          </p:spPr>
        </p:pic>
      </p:grpSp>
      <p:grpSp>
        <p:nvGrpSpPr>
          <p:cNvPr id="71" name="Group 70">
            <a:extLst>
              <a:ext uri="{FF2B5EF4-FFF2-40B4-BE49-F238E27FC236}">
                <a16:creationId xmlns:a16="http://schemas.microsoft.com/office/drawing/2014/main" id="{43B23406-8F12-4A47-8A0C-593B880B1DAF}"/>
              </a:ext>
            </a:extLst>
          </p:cNvPr>
          <p:cNvGrpSpPr/>
          <p:nvPr/>
        </p:nvGrpSpPr>
        <p:grpSpPr>
          <a:xfrm>
            <a:off x="11409528" y="6756197"/>
            <a:ext cx="1738265" cy="2101714"/>
            <a:chOff x="11409528" y="6756197"/>
            <a:chExt cx="1738265" cy="2101714"/>
          </a:xfrm>
        </p:grpSpPr>
        <p:sp>
          <p:nvSpPr>
            <p:cNvPr id="61" name="TextBox 60">
              <a:extLst>
                <a:ext uri="{FF2B5EF4-FFF2-40B4-BE49-F238E27FC236}">
                  <a16:creationId xmlns:a16="http://schemas.microsoft.com/office/drawing/2014/main" id="{AB7F1DDA-1B35-D149-8A67-17C5865517A8}"/>
                </a:ext>
              </a:extLst>
            </p:cNvPr>
            <p:cNvSpPr txBox="1"/>
            <p:nvPr/>
          </p:nvSpPr>
          <p:spPr>
            <a:xfrm>
              <a:off x="11409528" y="7842248"/>
              <a:ext cx="1738265" cy="1015663"/>
            </a:xfrm>
            <a:prstGeom prst="rect">
              <a:avLst/>
            </a:prstGeom>
            <a:noFill/>
          </p:spPr>
          <p:txBody>
            <a:bodyPr wrap="square" rtlCol="0">
              <a:spAutoFit/>
            </a:bodyPr>
            <a:lstStyle/>
            <a:p>
              <a:pPr algn="ctr"/>
              <a:r>
                <a:rPr lang="en-US" sz="2000" spc="-150" dirty="0">
                  <a:latin typeface="Overpass Mono" pitchFamily="49" charset="77"/>
                </a:rPr>
                <a:t>Hil/ ethnigrwydd
</a:t>
              </a:r>
            </a:p>
          </p:txBody>
        </p:sp>
        <p:pic>
          <p:nvPicPr>
            <p:cNvPr id="42" name="Graphic 41">
              <a:extLst>
                <a:ext uri="{FF2B5EF4-FFF2-40B4-BE49-F238E27FC236}">
                  <a16:creationId xmlns:a16="http://schemas.microsoft.com/office/drawing/2014/main" id="{B19EC52A-B2DB-AD40-98FD-9AEC3AD193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3476" y="6756197"/>
              <a:ext cx="1155700" cy="1104900"/>
            </a:xfrm>
            <a:prstGeom prst="rect">
              <a:avLst/>
            </a:prstGeom>
          </p:spPr>
        </p:pic>
      </p:grpSp>
      <p:grpSp>
        <p:nvGrpSpPr>
          <p:cNvPr id="72" name="Group 71">
            <a:extLst>
              <a:ext uri="{FF2B5EF4-FFF2-40B4-BE49-F238E27FC236}">
                <a16:creationId xmlns:a16="http://schemas.microsoft.com/office/drawing/2014/main" id="{748D4B69-81E7-3F47-9CD3-37EB8F70DE20}"/>
              </a:ext>
            </a:extLst>
          </p:cNvPr>
          <p:cNvGrpSpPr/>
          <p:nvPr/>
        </p:nvGrpSpPr>
        <p:grpSpPr>
          <a:xfrm>
            <a:off x="13421339" y="6756197"/>
            <a:ext cx="1606054" cy="1486161"/>
            <a:chOff x="13421339" y="6756197"/>
            <a:chExt cx="1606054" cy="1486161"/>
          </a:xfrm>
        </p:grpSpPr>
        <p:sp>
          <p:nvSpPr>
            <p:cNvPr id="62" name="TextBox 61">
              <a:extLst>
                <a:ext uri="{FF2B5EF4-FFF2-40B4-BE49-F238E27FC236}">
                  <a16:creationId xmlns:a16="http://schemas.microsoft.com/office/drawing/2014/main" id="{F1444C4D-4915-0041-ADC0-6A5AF8E8BB5B}"/>
                </a:ext>
              </a:extLst>
            </p:cNvPr>
            <p:cNvSpPr txBox="1"/>
            <p:nvPr/>
          </p:nvSpPr>
          <p:spPr>
            <a:xfrm>
              <a:off x="13421339" y="7842248"/>
              <a:ext cx="1606054" cy="400110"/>
            </a:xfrm>
            <a:prstGeom prst="rect">
              <a:avLst/>
            </a:prstGeom>
            <a:noFill/>
          </p:spPr>
          <p:txBody>
            <a:bodyPr wrap="square" rtlCol="0">
              <a:spAutoFit/>
            </a:bodyPr>
            <a:lstStyle/>
            <a:p>
              <a:pPr algn="ctr"/>
              <a:r>
                <a:rPr lang="en-US" sz="2000" spc="-150" dirty="0">
                  <a:latin typeface="Overpass Mono" pitchFamily="49" charset="77"/>
                </a:rPr>
                <a:t>Iechyd</a:t>
              </a:r>
            </a:p>
          </p:txBody>
        </p:sp>
        <p:pic>
          <p:nvPicPr>
            <p:cNvPr id="63" name="Graphic 62">
              <a:extLst>
                <a:ext uri="{FF2B5EF4-FFF2-40B4-BE49-F238E27FC236}">
                  <a16:creationId xmlns:a16="http://schemas.microsoft.com/office/drawing/2014/main" id="{F2D133E8-2205-754D-ADF1-10C6C7619F3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27676" y="6756197"/>
              <a:ext cx="1155700" cy="1104900"/>
            </a:xfrm>
            <a:prstGeom prst="rect">
              <a:avLst/>
            </a:prstGeom>
          </p:spPr>
        </p:pic>
      </p:grpSp>
      <p:grpSp>
        <p:nvGrpSpPr>
          <p:cNvPr id="67" name="Group 66">
            <a:extLst>
              <a:ext uri="{FF2B5EF4-FFF2-40B4-BE49-F238E27FC236}">
                <a16:creationId xmlns:a16="http://schemas.microsoft.com/office/drawing/2014/main" id="{A5E6BDF9-D146-1D45-BB7A-0BFDFBFA7539}"/>
              </a:ext>
            </a:extLst>
          </p:cNvPr>
          <p:cNvGrpSpPr/>
          <p:nvPr/>
        </p:nvGrpSpPr>
        <p:grpSpPr>
          <a:xfrm>
            <a:off x="9497039" y="5061969"/>
            <a:ext cx="1606054" cy="1444034"/>
            <a:chOff x="9497039" y="5061969"/>
            <a:chExt cx="1606054" cy="1444034"/>
          </a:xfrm>
        </p:grpSpPr>
        <p:sp>
          <p:nvSpPr>
            <p:cNvPr id="46" name="TextBox 45">
              <a:extLst>
                <a:ext uri="{FF2B5EF4-FFF2-40B4-BE49-F238E27FC236}">
                  <a16:creationId xmlns:a16="http://schemas.microsoft.com/office/drawing/2014/main" id="{16C7C75B-4016-BF44-8AE4-8FA184A052F0}"/>
                </a:ext>
              </a:extLst>
            </p:cNvPr>
            <p:cNvSpPr txBox="1"/>
            <p:nvPr/>
          </p:nvSpPr>
          <p:spPr>
            <a:xfrm>
              <a:off x="9497039" y="6105893"/>
              <a:ext cx="1606054" cy="400110"/>
            </a:xfrm>
            <a:prstGeom prst="rect">
              <a:avLst/>
            </a:prstGeom>
            <a:noFill/>
          </p:spPr>
          <p:txBody>
            <a:bodyPr wrap="square" rtlCol="0">
              <a:spAutoFit/>
            </a:bodyPr>
            <a:lstStyle/>
            <a:p>
              <a:pPr algn="ctr"/>
              <a:r>
                <a:rPr lang="en-US" sz="2000" spc="-150" dirty="0">
                  <a:latin typeface="Overpass Mono" pitchFamily="49" charset="77"/>
                </a:rPr>
                <a:t>Cyfeiriad</a:t>
              </a:r>
            </a:p>
          </p:txBody>
        </p:sp>
        <p:pic>
          <p:nvPicPr>
            <p:cNvPr id="64" name="Graphic 63">
              <a:extLst>
                <a:ext uri="{FF2B5EF4-FFF2-40B4-BE49-F238E27FC236}">
                  <a16:creationId xmlns:a16="http://schemas.microsoft.com/office/drawing/2014/main" id="{603F7F75-4E64-BB4D-8A14-841D4EF707B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09387" y="5061969"/>
              <a:ext cx="1155700" cy="1104900"/>
            </a:xfrm>
            <a:prstGeom prst="rect">
              <a:avLst/>
            </a:prstGeom>
          </p:spPr>
        </p:pic>
      </p:grpSp>
      <p:grpSp>
        <p:nvGrpSpPr>
          <p:cNvPr id="68" name="Group 67">
            <a:extLst>
              <a:ext uri="{FF2B5EF4-FFF2-40B4-BE49-F238E27FC236}">
                <a16:creationId xmlns:a16="http://schemas.microsoft.com/office/drawing/2014/main" id="{20C82F60-7314-F64B-8B2F-EDE5CC4DEBD9}"/>
              </a:ext>
            </a:extLst>
          </p:cNvPr>
          <p:cNvGrpSpPr/>
          <p:nvPr/>
        </p:nvGrpSpPr>
        <p:grpSpPr>
          <a:xfrm>
            <a:off x="11541739" y="5100173"/>
            <a:ext cx="1606054" cy="1405830"/>
            <a:chOff x="11541739" y="5100173"/>
            <a:chExt cx="1606054" cy="1405830"/>
          </a:xfrm>
        </p:grpSpPr>
        <p:sp>
          <p:nvSpPr>
            <p:cNvPr id="56" name="TextBox 55">
              <a:extLst>
                <a:ext uri="{FF2B5EF4-FFF2-40B4-BE49-F238E27FC236}">
                  <a16:creationId xmlns:a16="http://schemas.microsoft.com/office/drawing/2014/main" id="{AC7A6865-C56A-CA4D-9715-23427FE1E835}"/>
                </a:ext>
              </a:extLst>
            </p:cNvPr>
            <p:cNvSpPr txBox="1"/>
            <p:nvPr/>
          </p:nvSpPr>
          <p:spPr>
            <a:xfrm>
              <a:off x="11541739" y="6105893"/>
              <a:ext cx="1606054" cy="400110"/>
            </a:xfrm>
            <a:prstGeom prst="rect">
              <a:avLst/>
            </a:prstGeom>
            <a:noFill/>
          </p:spPr>
          <p:txBody>
            <a:bodyPr wrap="square" rtlCol="0">
              <a:spAutoFit/>
            </a:bodyPr>
            <a:lstStyle/>
            <a:p>
              <a:pPr algn="ctr"/>
              <a:r>
                <a:rPr lang="en-US" sz="2000" spc="-150" dirty="0">
                  <a:latin typeface="Overpass Mono" pitchFamily="49" charset="77"/>
                </a:rPr>
                <a:t>Siopa</a:t>
              </a:r>
            </a:p>
          </p:txBody>
        </p:sp>
        <p:pic>
          <p:nvPicPr>
            <p:cNvPr id="65" name="Graphic 64">
              <a:extLst>
                <a:ext uri="{FF2B5EF4-FFF2-40B4-BE49-F238E27FC236}">
                  <a16:creationId xmlns:a16="http://schemas.microsoft.com/office/drawing/2014/main" id="{9E5255DA-2286-2D40-86AE-BE72868ACD0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773476" y="5100173"/>
              <a:ext cx="1155700" cy="1104900"/>
            </a:xfrm>
            <a:prstGeom prst="rect">
              <a:avLst/>
            </a:prstGeom>
          </p:spPr>
        </p:pic>
      </p:grpSp>
      <p:grpSp>
        <p:nvGrpSpPr>
          <p:cNvPr id="69" name="Group 68">
            <a:extLst>
              <a:ext uri="{FF2B5EF4-FFF2-40B4-BE49-F238E27FC236}">
                <a16:creationId xmlns:a16="http://schemas.microsoft.com/office/drawing/2014/main" id="{8B2DD378-12F2-6E4B-B941-A91EA4FAE7A3}"/>
              </a:ext>
            </a:extLst>
          </p:cNvPr>
          <p:cNvGrpSpPr/>
          <p:nvPr/>
        </p:nvGrpSpPr>
        <p:grpSpPr>
          <a:xfrm>
            <a:off x="13421339" y="5100173"/>
            <a:ext cx="1606054" cy="1405830"/>
            <a:chOff x="13421339" y="5100173"/>
            <a:chExt cx="1606054" cy="1405830"/>
          </a:xfrm>
        </p:grpSpPr>
        <p:sp>
          <p:nvSpPr>
            <p:cNvPr id="59" name="TextBox 58">
              <a:extLst>
                <a:ext uri="{FF2B5EF4-FFF2-40B4-BE49-F238E27FC236}">
                  <a16:creationId xmlns:a16="http://schemas.microsoft.com/office/drawing/2014/main" id="{6AB9ACF2-C34D-5A4A-8541-05CB5E75B857}"/>
                </a:ext>
              </a:extLst>
            </p:cNvPr>
            <p:cNvSpPr txBox="1"/>
            <p:nvPr/>
          </p:nvSpPr>
          <p:spPr>
            <a:xfrm>
              <a:off x="13421339" y="6105893"/>
              <a:ext cx="1606054" cy="400110"/>
            </a:xfrm>
            <a:prstGeom prst="rect">
              <a:avLst/>
            </a:prstGeom>
            <a:noFill/>
          </p:spPr>
          <p:txBody>
            <a:bodyPr wrap="square" rtlCol="0">
              <a:spAutoFit/>
            </a:bodyPr>
            <a:lstStyle/>
            <a:p>
              <a:pPr algn="ctr"/>
              <a:r>
                <a:rPr lang="en-US" sz="2000" spc="-150" dirty="0">
                  <a:latin typeface="Overpass Mono" pitchFamily="49" charset="77"/>
                </a:rPr>
                <a:t>Hobïau</a:t>
              </a:r>
            </a:p>
          </p:txBody>
        </p:sp>
        <p:pic>
          <p:nvPicPr>
            <p:cNvPr id="66" name="Graphic 65">
              <a:extLst>
                <a:ext uri="{FF2B5EF4-FFF2-40B4-BE49-F238E27FC236}">
                  <a16:creationId xmlns:a16="http://schemas.microsoft.com/office/drawing/2014/main" id="{34464D05-4BC7-C64B-B87E-FDCF0272E74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627676" y="5100173"/>
              <a:ext cx="1155700" cy="1104900"/>
            </a:xfrm>
            <a:prstGeom prst="rect">
              <a:avLst/>
            </a:prstGeom>
          </p:spPr>
        </p:pic>
      </p:grpSp>
    </p:spTree>
    <p:extLst>
      <p:ext uri="{BB962C8B-B14F-4D97-AF65-F5344CB8AC3E}">
        <p14:creationId xmlns:p14="http://schemas.microsoft.com/office/powerpoint/2010/main" val="79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400"/>
                                        <p:tgtEl>
                                          <p:spTgt spid="67"/>
                                        </p:tgtEl>
                                      </p:cBhvr>
                                    </p:animEffect>
                                  </p:childTnLst>
                                </p:cTn>
                              </p:par>
                              <p:par>
                                <p:cTn id="31" presetID="10" presetClass="entr" presetSubtype="0" fill="hold" nodeType="withEffect">
                                  <p:stCondLst>
                                    <p:cond delay="2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400"/>
                                        <p:tgtEl>
                                          <p:spTgt spid="68"/>
                                        </p:tgtEl>
                                      </p:cBhvr>
                                    </p:animEffect>
                                  </p:childTnLst>
                                </p:cTn>
                              </p:par>
                              <p:par>
                                <p:cTn id="34" presetID="10" presetClass="entr" presetSubtype="0" fill="hold" nodeType="withEffect">
                                  <p:stCondLst>
                                    <p:cond delay="4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
                                        <p:tgtEl>
                                          <p:spTgt spid="69"/>
                                        </p:tgtEl>
                                      </p:cBhvr>
                                    </p:animEffect>
                                  </p:childTnLst>
                                </p:cTn>
                              </p:par>
                              <p:par>
                                <p:cTn id="37" presetID="10" presetClass="entr" presetSubtype="0" fill="hold" nodeType="withEffect">
                                  <p:stCondLst>
                                    <p:cond delay="6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400"/>
                                        <p:tgtEl>
                                          <p:spTgt spid="70"/>
                                        </p:tgtEl>
                                      </p:cBhvr>
                                    </p:animEffect>
                                  </p:childTnLst>
                                </p:cTn>
                              </p:par>
                              <p:par>
                                <p:cTn id="40" presetID="10" presetClass="entr" presetSubtype="0" fill="hold" nodeType="withEffect">
                                  <p:stCondLst>
                                    <p:cond delay="80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400"/>
                                        <p:tgtEl>
                                          <p:spTgt spid="71"/>
                                        </p:tgtEl>
                                      </p:cBhvr>
                                    </p:animEffect>
                                  </p:childTnLst>
                                </p:cTn>
                              </p:par>
                              <p:par>
                                <p:cTn id="43" presetID="10" presetClass="entr" presetSubtype="0" fill="hold" nodeType="withEffect">
                                  <p:stCondLst>
                                    <p:cond delay="100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 name="Group 3">
            <a:extLst>
              <a:ext uri="{FF2B5EF4-FFF2-40B4-BE49-F238E27FC236}">
                <a16:creationId xmlns:a16="http://schemas.microsoft.com/office/drawing/2014/main" id="{C52D5A60-ED1B-464A-8B15-403E42E39BE5}"/>
              </a:ext>
            </a:extLst>
          </p:cNvPr>
          <p:cNvGrpSpPr/>
          <p:nvPr/>
        </p:nvGrpSpPr>
        <p:grpSpPr>
          <a:xfrm>
            <a:off x="1790185" y="1659467"/>
            <a:ext cx="12677217" cy="7322313"/>
            <a:chOff x="2686844" y="2695280"/>
            <a:chExt cx="10883900" cy="6286500"/>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657FEE9-5CB3-8247-8FCB-E5D94ECE882D}"/>
              </a:ext>
            </a:extLst>
          </p:cNvPr>
          <p:cNvGrpSpPr/>
          <p:nvPr/>
        </p:nvGrpSpPr>
        <p:grpSpPr>
          <a:xfrm>
            <a:off x="3247794" y="3830749"/>
            <a:ext cx="9471125" cy="4884628"/>
            <a:chOff x="3247794" y="3830749"/>
            <a:chExt cx="9471125" cy="4884628"/>
          </a:xfrm>
        </p:grpSpPr>
        <p:sp>
          <p:nvSpPr>
            <p:cNvPr id="43" name="Rectangle 42">
              <a:extLst>
                <a:ext uri="{FF2B5EF4-FFF2-40B4-BE49-F238E27FC236}">
                  <a16:creationId xmlns:a16="http://schemas.microsoft.com/office/drawing/2014/main" id="{14012B40-3F8C-AA4E-863B-A7003D41CF3C}"/>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75B003D-AABD-D143-AD01-92DAE5ED89A7}"/>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B43F901-A2DC-884A-BB3A-F3576CE92403}"/>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334E393-AA0D-7149-B926-4927D3C9F6D8}"/>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C833BD1-BB5C-D444-9B74-9F43D57B72DE}"/>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FB80520D-259B-D246-B146-6F291A0204B4}"/>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706AB10E-F77F-144F-89E5-B20E51EC0068}"/>
              </a:ext>
            </a:extLst>
          </p:cNvPr>
          <p:cNvGrpSpPr/>
          <p:nvPr/>
        </p:nvGrpSpPr>
        <p:grpSpPr>
          <a:xfrm>
            <a:off x="3388751" y="3941764"/>
            <a:ext cx="2871785" cy="2220285"/>
            <a:chOff x="3388751" y="3941764"/>
            <a:chExt cx="2871785" cy="2220285"/>
          </a:xfrm>
        </p:grpSpPr>
        <p:sp>
          <p:nvSpPr>
            <p:cNvPr id="68" name="Rectangle 67">
              <a:extLst>
                <a:ext uri="{FF2B5EF4-FFF2-40B4-BE49-F238E27FC236}">
                  <a16:creationId xmlns:a16="http://schemas.microsoft.com/office/drawing/2014/main" id="{F82BF83D-1CA7-5E46-9CDE-5BB827CD317A}"/>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itle 1">
              <a:extLst>
                <a:ext uri="{FF2B5EF4-FFF2-40B4-BE49-F238E27FC236}">
                  <a16:creationId xmlns:a16="http://schemas.microsoft.com/office/drawing/2014/main" id="{01C2F90A-CFDC-4A4C-8B9E-AD7A2E56068E}"/>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gwybodaeth</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9FC29A20-B899-3A4F-AEAD-245BADC8457D}"/>
              </a:ext>
            </a:extLst>
          </p:cNvPr>
          <p:cNvGrpSpPr/>
          <p:nvPr/>
        </p:nvGrpSpPr>
        <p:grpSpPr>
          <a:xfrm>
            <a:off x="6549971" y="3941764"/>
            <a:ext cx="2902825" cy="2220285"/>
            <a:chOff x="6549971" y="3941764"/>
            <a:chExt cx="2902825" cy="2220285"/>
          </a:xfrm>
        </p:grpSpPr>
        <p:sp>
          <p:nvSpPr>
            <p:cNvPr id="66" name="Rectangle 65">
              <a:extLst>
                <a:ext uri="{FF2B5EF4-FFF2-40B4-BE49-F238E27FC236}">
                  <a16:creationId xmlns:a16="http://schemas.microsoft.com/office/drawing/2014/main" id="{BCBB79E2-B2E1-5A46-B921-DA925A4C5006}"/>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itle 1">
              <a:extLst>
                <a:ext uri="{FF2B5EF4-FFF2-40B4-BE49-F238E27FC236}">
                  <a16:creationId xmlns:a16="http://schemas.microsoft.com/office/drawing/2014/main" id="{9F40C210-FEBC-1244-9C36-DF82B17B5AC4}"/>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ymddygiad</a:t>
              </a:r>
              <a:endParaRPr lang="en-US" sz="2800" b="1"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FEBF043B-493D-C24C-9462-7ED0B8718646}"/>
              </a:ext>
            </a:extLst>
          </p:cNvPr>
          <p:cNvGrpSpPr/>
          <p:nvPr/>
        </p:nvGrpSpPr>
        <p:grpSpPr>
          <a:xfrm>
            <a:off x="9703670" y="3941764"/>
            <a:ext cx="2871785" cy="2220285"/>
            <a:chOff x="9703670" y="3941764"/>
            <a:chExt cx="2871785" cy="2220285"/>
          </a:xfrm>
        </p:grpSpPr>
        <p:sp>
          <p:nvSpPr>
            <p:cNvPr id="67" name="Rectangle 66">
              <a:extLst>
                <a:ext uri="{FF2B5EF4-FFF2-40B4-BE49-F238E27FC236}">
                  <a16:creationId xmlns:a16="http://schemas.microsoft.com/office/drawing/2014/main" id="{789EBC56-F0F8-1D43-B5A4-9F90816A07D1}"/>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08C04A7B-6DEA-AF48-8478-D4F241C043C9}"/>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eich hun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19F472D9-2D50-9D4D-846E-488F8A11C321}"/>
              </a:ext>
            </a:extLst>
          </p:cNvPr>
          <p:cNvGrpSpPr/>
          <p:nvPr/>
        </p:nvGrpSpPr>
        <p:grpSpPr>
          <a:xfrm>
            <a:off x="3388751" y="6384078"/>
            <a:ext cx="2871785" cy="2220285"/>
            <a:chOff x="3388751" y="6384078"/>
            <a:chExt cx="2871785" cy="2220285"/>
          </a:xfrm>
        </p:grpSpPr>
        <p:sp>
          <p:nvSpPr>
            <p:cNvPr id="65" name="Rectangle 64">
              <a:extLst>
                <a:ext uri="{FF2B5EF4-FFF2-40B4-BE49-F238E27FC236}">
                  <a16:creationId xmlns:a16="http://schemas.microsoft.com/office/drawing/2014/main" id="{F7A52F55-0D0B-4A46-83F8-7AAE6832D597}"/>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E4CC560C-CCB3-7C4F-9EAF-1F5EFE0F05C1}"/>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cofnodi</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5F5953D-A2A7-A14B-A299-A5B2A4890539}"/>
              </a:ext>
            </a:extLst>
          </p:cNvPr>
          <p:cNvGrpSpPr/>
          <p:nvPr/>
        </p:nvGrpSpPr>
        <p:grpSpPr>
          <a:xfrm>
            <a:off x="6549971" y="6384078"/>
            <a:ext cx="2902825" cy="2220285"/>
            <a:chOff x="6549971" y="6384078"/>
            <a:chExt cx="2902825" cy="2220285"/>
          </a:xfrm>
        </p:grpSpPr>
        <p:sp>
          <p:nvSpPr>
            <p:cNvPr id="63" name="Rectangle 62">
              <a:extLst>
                <a:ext uri="{FF2B5EF4-FFF2-40B4-BE49-F238E27FC236}">
                  <a16:creationId xmlns:a16="http://schemas.microsoft.com/office/drawing/2014/main" id="{B5FF4463-656D-6A4A-B36A-86BA76FBEB20}"/>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AC4CC46E-FE09-714F-837C-DB8AB432C843}"/>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adnabod</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473FE293-340F-B04E-92F7-06CA6FA77971}"/>
              </a:ext>
            </a:extLst>
          </p:cNvPr>
          <p:cNvGrpSpPr/>
          <p:nvPr/>
        </p:nvGrpSpPr>
        <p:grpSpPr>
          <a:xfrm>
            <a:off x="9703670" y="6384078"/>
            <a:ext cx="2871785" cy="2220285"/>
            <a:chOff x="9703670" y="6384078"/>
            <a:chExt cx="2871785" cy="2220285"/>
          </a:xfrm>
        </p:grpSpPr>
        <p:sp>
          <p:nvSpPr>
            <p:cNvPr id="64" name="Rectangle 63">
              <a:extLst>
                <a:ext uri="{FF2B5EF4-FFF2-40B4-BE49-F238E27FC236}">
                  <a16:creationId xmlns:a16="http://schemas.microsoft.com/office/drawing/2014/main" id="{960B1457-BE52-F84C-91AF-43E21FB53572}"/>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4C9C945F-60A8-3045-8F4C-5BD0C087247E}"/>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casglu</a:t>
              </a:r>
              <a:endParaRPr lang="en-US" sz="2800" b="1" dirty="0">
                <a:latin typeface="Calibri" panose="020F0502020204030204" pitchFamily="34" charset="0"/>
                <a:cs typeface="Calibri" panose="020F0502020204030204" pitchFamily="34" charset="0"/>
              </a:endParaRPr>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Gan ddefnyddio o leiaf dri o'r geiriau yn y banc geiriau isod, lluniwch ddiffiniad o ddata personol.</a:t>
            </a:r>
            <a:endParaRPr lang="en-GB" sz="2400" dirty="0">
              <a:latin typeface="Overpass Mono" pitchFamily="49" charset="77"/>
            </a:endParaRPr>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endParaRPr lang="en-US" sz="3600" b="1" dirty="0"/>
          </a:p>
        </p:txBody>
      </p:sp>
    </p:spTree>
    <p:extLst>
      <p:ext uri="{BB962C8B-B14F-4D97-AF65-F5344CB8AC3E}">
        <p14:creationId xmlns:p14="http://schemas.microsoft.com/office/powerpoint/2010/main" val="35492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6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1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4F1FD6-039B-4600-8787-6C86B0A150F6}"/>
              </a:ext>
            </a:extLst>
          </p:cNvPr>
          <p:cNvGrpSpPr/>
          <p:nvPr/>
        </p:nvGrpSpPr>
        <p:grpSpPr>
          <a:xfrm>
            <a:off x="-586596" y="-228599"/>
            <a:ext cx="15053998" cy="9210379"/>
            <a:chOff x="-586596" y="-228599"/>
            <a:chExt cx="15053998" cy="9210379"/>
          </a:xfrm>
        </p:grpSpPr>
        <p:sp>
          <p:nvSpPr>
            <p:cNvPr id="78" name="Rectangle 77">
              <a:extLst>
                <a:ext uri="{FF2B5EF4-FFF2-40B4-BE49-F238E27FC236}">
                  <a16:creationId xmlns:a16="http://schemas.microsoft.com/office/drawing/2014/main" id="{BDD8DA55-1593-48FB-A3BC-08D33279C3C7}"/>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9" name="Group 78">
              <a:extLst>
                <a:ext uri="{FF2B5EF4-FFF2-40B4-BE49-F238E27FC236}">
                  <a16:creationId xmlns:a16="http://schemas.microsoft.com/office/drawing/2014/main" id="{8E5EAA19-E0C8-4D40-82C8-0BAC5D615CCE}"/>
                </a:ext>
              </a:extLst>
            </p:cNvPr>
            <p:cNvGrpSpPr/>
            <p:nvPr/>
          </p:nvGrpSpPr>
          <p:grpSpPr>
            <a:xfrm>
              <a:off x="1790185" y="1659467"/>
              <a:ext cx="12677217" cy="7322313"/>
              <a:chOff x="2686844" y="2695280"/>
              <a:chExt cx="10883900" cy="6286500"/>
            </a:xfrm>
          </p:grpSpPr>
          <p:sp>
            <p:nvSpPr>
              <p:cNvPr id="80" name="Rectangle 79">
                <a:extLst>
                  <a:ext uri="{FF2B5EF4-FFF2-40B4-BE49-F238E27FC236}">
                    <a16:creationId xmlns:a16="http://schemas.microsoft.com/office/drawing/2014/main" id="{7AC77C24-44EA-435A-8624-761C326B1F7E}"/>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2C11ED1-39E0-47DD-87A6-DD6AE6D57CCE}"/>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29">
                <a:extLst>
                  <a:ext uri="{FF2B5EF4-FFF2-40B4-BE49-F238E27FC236}">
                    <a16:creationId xmlns:a16="http://schemas.microsoft.com/office/drawing/2014/main" id="{FE18C9F7-A364-492B-8951-967DDCCDFB08}"/>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40E5216B-19CE-4E99-8F42-02BEEDCA288C}"/>
                  </a:ext>
                </a:extLst>
              </p:cNvPr>
              <p:cNvGrpSpPr/>
              <p:nvPr/>
            </p:nvGrpSpPr>
            <p:grpSpPr>
              <a:xfrm>
                <a:off x="2896167" y="2904522"/>
                <a:ext cx="651096" cy="175437"/>
                <a:chOff x="2886740" y="1651000"/>
                <a:chExt cx="651096" cy="175437"/>
              </a:xfrm>
            </p:grpSpPr>
            <p:sp>
              <p:nvSpPr>
                <p:cNvPr id="85" name="Oval 84">
                  <a:extLst>
                    <a:ext uri="{FF2B5EF4-FFF2-40B4-BE49-F238E27FC236}">
                      <a16:creationId xmlns:a16="http://schemas.microsoft.com/office/drawing/2014/main" id="{24A0B707-586E-4E59-AC58-1D314A2F2C2A}"/>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3657B3AF-25F0-4741-BFA9-1A9C91693AC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36F4A3FA-CDA2-41E6-BA70-9491940A303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Rounded Rectangle 34">
                <a:extLst>
                  <a:ext uri="{FF2B5EF4-FFF2-40B4-BE49-F238E27FC236}">
                    <a16:creationId xmlns:a16="http://schemas.microsoft.com/office/drawing/2014/main" id="{DC183418-E5E9-4699-9C7E-967F72B46936}"/>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FE75AA77-CB7F-4A02-8D17-54096B6DFCEB}"/>
                </a:ext>
              </a:extLst>
            </p:cNvPr>
            <p:cNvGrpSpPr/>
            <p:nvPr/>
          </p:nvGrpSpPr>
          <p:grpSpPr>
            <a:xfrm>
              <a:off x="3247794" y="3830749"/>
              <a:ext cx="9471125" cy="4884628"/>
              <a:chOff x="3247794" y="3830749"/>
              <a:chExt cx="9471125" cy="4884628"/>
            </a:xfrm>
          </p:grpSpPr>
          <p:sp>
            <p:nvSpPr>
              <p:cNvPr id="89" name="Rectangle 88">
                <a:extLst>
                  <a:ext uri="{FF2B5EF4-FFF2-40B4-BE49-F238E27FC236}">
                    <a16:creationId xmlns:a16="http://schemas.microsoft.com/office/drawing/2014/main" id="{131A3CD3-5662-4AB8-A021-25168A1F97FB}"/>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8D8346D7-CC03-4AF2-9ED3-5A7B4E54B938}"/>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830AB0EE-0799-4809-9654-4DB341E22BB5}"/>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C816FD01-E2AE-49BA-9B9C-2D3BE3CAB9C7}"/>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DD05124B-895E-4EC3-99A2-7E3498CBA14D}"/>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DDEB1A49-5DD7-4B16-89DC-248C359E31E2}"/>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0CEB717C-FD47-41E8-A0F5-A66A10B77688}"/>
                </a:ext>
              </a:extLst>
            </p:cNvPr>
            <p:cNvGrpSpPr/>
            <p:nvPr/>
          </p:nvGrpSpPr>
          <p:grpSpPr>
            <a:xfrm>
              <a:off x="3388751" y="3941764"/>
              <a:ext cx="2871785" cy="2220285"/>
              <a:chOff x="3388751" y="3941764"/>
              <a:chExt cx="2871785" cy="2220285"/>
            </a:xfrm>
          </p:grpSpPr>
          <p:sp>
            <p:nvSpPr>
              <p:cNvPr id="96" name="Rectangle 95">
                <a:extLst>
                  <a:ext uri="{FF2B5EF4-FFF2-40B4-BE49-F238E27FC236}">
                    <a16:creationId xmlns:a16="http://schemas.microsoft.com/office/drawing/2014/main" id="{76F6CE98-5D8C-4C28-92CB-6B3033AAC11F}"/>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itle 1">
                <a:extLst>
                  <a:ext uri="{FF2B5EF4-FFF2-40B4-BE49-F238E27FC236}">
                    <a16:creationId xmlns:a16="http://schemas.microsoft.com/office/drawing/2014/main" id="{CD50D65E-E9C3-418E-BD3A-060CAFE54B2C}"/>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gwybodaeth</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8" name="Group 97">
              <a:extLst>
                <a:ext uri="{FF2B5EF4-FFF2-40B4-BE49-F238E27FC236}">
                  <a16:creationId xmlns:a16="http://schemas.microsoft.com/office/drawing/2014/main" id="{95EE3AA0-ABF5-4482-984D-303E37AA6E22}"/>
                </a:ext>
              </a:extLst>
            </p:cNvPr>
            <p:cNvGrpSpPr/>
            <p:nvPr/>
          </p:nvGrpSpPr>
          <p:grpSpPr>
            <a:xfrm>
              <a:off x="6549971" y="3941764"/>
              <a:ext cx="2902825" cy="2220285"/>
              <a:chOff x="6549971" y="3941764"/>
              <a:chExt cx="2902825" cy="2220285"/>
            </a:xfrm>
          </p:grpSpPr>
          <p:sp>
            <p:nvSpPr>
              <p:cNvPr id="99" name="Rectangle 98">
                <a:extLst>
                  <a:ext uri="{FF2B5EF4-FFF2-40B4-BE49-F238E27FC236}">
                    <a16:creationId xmlns:a16="http://schemas.microsoft.com/office/drawing/2014/main" id="{A2F95583-0539-4404-869D-DAB4072E16C2}"/>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itle 1">
                <a:extLst>
                  <a:ext uri="{FF2B5EF4-FFF2-40B4-BE49-F238E27FC236}">
                    <a16:creationId xmlns:a16="http://schemas.microsoft.com/office/drawing/2014/main" id="{4730EFF2-E5F9-4CB3-89CB-E36072FD36DC}"/>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ymddygiad</a:t>
                </a:r>
                <a:endParaRPr lang="en-US" sz="2800" b="1" dirty="0">
                  <a:latin typeface="Calibri" panose="020F0502020204030204" pitchFamily="34" charset="0"/>
                  <a:cs typeface="Calibri" panose="020F0502020204030204" pitchFamily="34" charset="0"/>
                </a:endParaRPr>
              </a:p>
            </p:txBody>
          </p:sp>
        </p:grpSp>
        <p:grpSp>
          <p:nvGrpSpPr>
            <p:cNvPr id="101" name="Group 100">
              <a:extLst>
                <a:ext uri="{FF2B5EF4-FFF2-40B4-BE49-F238E27FC236}">
                  <a16:creationId xmlns:a16="http://schemas.microsoft.com/office/drawing/2014/main" id="{31E8662C-5159-4500-8135-E929DC2C86C5}"/>
                </a:ext>
              </a:extLst>
            </p:cNvPr>
            <p:cNvGrpSpPr/>
            <p:nvPr/>
          </p:nvGrpSpPr>
          <p:grpSpPr>
            <a:xfrm>
              <a:off x="9703670" y="3941764"/>
              <a:ext cx="2871785" cy="2220285"/>
              <a:chOff x="9703670" y="3941764"/>
              <a:chExt cx="2871785" cy="2220285"/>
            </a:xfrm>
          </p:grpSpPr>
          <p:sp>
            <p:nvSpPr>
              <p:cNvPr id="102" name="Rectangle 101">
                <a:extLst>
                  <a:ext uri="{FF2B5EF4-FFF2-40B4-BE49-F238E27FC236}">
                    <a16:creationId xmlns:a16="http://schemas.microsoft.com/office/drawing/2014/main" id="{C073DA6E-216D-4EC9-9336-13177234F8DA}"/>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itle 1">
                <a:extLst>
                  <a:ext uri="{FF2B5EF4-FFF2-40B4-BE49-F238E27FC236}">
                    <a16:creationId xmlns:a16="http://schemas.microsoft.com/office/drawing/2014/main" id="{FAC0C594-4800-416D-AF13-A781B8D23DC0}"/>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eich hun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104" name="Group 103">
              <a:extLst>
                <a:ext uri="{FF2B5EF4-FFF2-40B4-BE49-F238E27FC236}">
                  <a16:creationId xmlns:a16="http://schemas.microsoft.com/office/drawing/2014/main" id="{43A190BA-EA14-47F3-9937-9457FAD9E484}"/>
                </a:ext>
              </a:extLst>
            </p:cNvPr>
            <p:cNvGrpSpPr/>
            <p:nvPr/>
          </p:nvGrpSpPr>
          <p:grpSpPr>
            <a:xfrm>
              <a:off x="3388751" y="6384078"/>
              <a:ext cx="2871785" cy="2220285"/>
              <a:chOff x="3388751" y="6384078"/>
              <a:chExt cx="2871785" cy="2220285"/>
            </a:xfrm>
          </p:grpSpPr>
          <p:sp>
            <p:nvSpPr>
              <p:cNvPr id="105" name="Rectangle 104">
                <a:extLst>
                  <a:ext uri="{FF2B5EF4-FFF2-40B4-BE49-F238E27FC236}">
                    <a16:creationId xmlns:a16="http://schemas.microsoft.com/office/drawing/2014/main" id="{4214304A-16A2-4C9E-92F7-9B0410BAA866}"/>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itle 1">
                <a:extLst>
                  <a:ext uri="{FF2B5EF4-FFF2-40B4-BE49-F238E27FC236}">
                    <a16:creationId xmlns:a16="http://schemas.microsoft.com/office/drawing/2014/main" id="{2AF7C2B6-4A05-40D7-81D5-04842C34026F}"/>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cofnodi</a:t>
                </a:r>
                <a:endParaRPr lang="en-US" sz="2800" b="1" dirty="0">
                  <a:latin typeface="Calibri" panose="020F0502020204030204" pitchFamily="34" charset="0"/>
                  <a:cs typeface="Calibri" panose="020F0502020204030204" pitchFamily="34" charset="0"/>
                </a:endParaRPr>
              </a:p>
            </p:txBody>
          </p:sp>
        </p:grpSp>
        <p:grpSp>
          <p:nvGrpSpPr>
            <p:cNvPr id="107" name="Group 106">
              <a:extLst>
                <a:ext uri="{FF2B5EF4-FFF2-40B4-BE49-F238E27FC236}">
                  <a16:creationId xmlns:a16="http://schemas.microsoft.com/office/drawing/2014/main" id="{FC32DD4F-6508-4F80-9CAB-5FF4CD583114}"/>
                </a:ext>
              </a:extLst>
            </p:cNvPr>
            <p:cNvGrpSpPr/>
            <p:nvPr/>
          </p:nvGrpSpPr>
          <p:grpSpPr>
            <a:xfrm>
              <a:off x="6549971" y="6384078"/>
              <a:ext cx="2902825" cy="2220285"/>
              <a:chOff x="6549971" y="6384078"/>
              <a:chExt cx="2902825" cy="2220285"/>
            </a:xfrm>
          </p:grpSpPr>
          <p:sp>
            <p:nvSpPr>
              <p:cNvPr id="108" name="Rectangle 107">
                <a:extLst>
                  <a:ext uri="{FF2B5EF4-FFF2-40B4-BE49-F238E27FC236}">
                    <a16:creationId xmlns:a16="http://schemas.microsoft.com/office/drawing/2014/main" id="{336C8776-06A1-404F-81F7-B33D5886C5EF}"/>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itle 1">
                <a:extLst>
                  <a:ext uri="{FF2B5EF4-FFF2-40B4-BE49-F238E27FC236}">
                    <a16:creationId xmlns:a16="http://schemas.microsoft.com/office/drawing/2014/main" id="{15844D37-3E35-4B3A-BE69-1A70B3C7615B}"/>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adnabod</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F6F0ADD1-97CC-43CC-A1BE-5F39AA3E2C54}"/>
                </a:ext>
              </a:extLst>
            </p:cNvPr>
            <p:cNvGrpSpPr/>
            <p:nvPr/>
          </p:nvGrpSpPr>
          <p:grpSpPr>
            <a:xfrm>
              <a:off x="9703670" y="6384078"/>
              <a:ext cx="2871785" cy="2220285"/>
              <a:chOff x="9703670" y="6384078"/>
              <a:chExt cx="2871785" cy="2220285"/>
            </a:xfrm>
          </p:grpSpPr>
          <p:sp>
            <p:nvSpPr>
              <p:cNvPr id="111" name="Rectangle 110">
                <a:extLst>
                  <a:ext uri="{FF2B5EF4-FFF2-40B4-BE49-F238E27FC236}">
                    <a16:creationId xmlns:a16="http://schemas.microsoft.com/office/drawing/2014/main" id="{81D0D623-9024-4C1D-8D5A-913B406AF820}"/>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itle 1">
                <a:extLst>
                  <a:ext uri="{FF2B5EF4-FFF2-40B4-BE49-F238E27FC236}">
                    <a16:creationId xmlns:a16="http://schemas.microsoft.com/office/drawing/2014/main" id="{68A05D19-0C4F-42E5-99C5-E559A86533E4}"/>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casglu</a:t>
                </a:r>
                <a:endParaRPr lang="en-US" sz="2800" b="1" dirty="0">
                  <a:latin typeface="Calibri" panose="020F0502020204030204" pitchFamily="34" charset="0"/>
                  <a:cs typeface="Calibri" panose="020F0502020204030204" pitchFamily="34" charset="0"/>
                </a:endParaRPr>
              </a:p>
            </p:txBody>
          </p:sp>
        </p:grpSp>
        <p:sp>
          <p:nvSpPr>
            <p:cNvPr id="113" name="Title 1">
              <a:extLst>
                <a:ext uri="{FF2B5EF4-FFF2-40B4-BE49-F238E27FC236}">
                  <a16:creationId xmlns:a16="http://schemas.microsoft.com/office/drawing/2014/main" id="{6666BD78-B528-4C24-BE0F-F2567D73361E}"/>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Gan ddefnyddio o leiaf dri o'r geiriau yn y banc geiriau isod, lluniwch ddiffiniad o ddata personol.</a:t>
              </a:r>
              <a:endParaRPr lang="en-GB" sz="2400" dirty="0">
                <a:latin typeface="Overpass Mono" pitchFamily="49" charset="77"/>
              </a:endParaRPr>
            </a:p>
          </p:txBody>
        </p:sp>
        <p:sp>
          <p:nvSpPr>
            <p:cNvPr id="114" name="Title 1">
              <a:extLst>
                <a:ext uri="{FF2B5EF4-FFF2-40B4-BE49-F238E27FC236}">
                  <a16:creationId xmlns:a16="http://schemas.microsoft.com/office/drawing/2014/main" id="{C42AFADB-6DEF-4DCF-8F0A-3920DE78B2C1}"/>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endParaRPr lang="en-US" sz="3600" b="1" dirty="0"/>
            </a:p>
          </p:txBody>
        </p:sp>
      </p:grpSp>
      <p:sp>
        <p:nvSpPr>
          <p:cNvPr id="26" name="Rectangle 25">
            <a:extLst>
              <a:ext uri="{FF2B5EF4-FFF2-40B4-BE49-F238E27FC236}">
                <a16:creationId xmlns:a16="http://schemas.microsoft.com/office/drawing/2014/main" id="{FB03A392-77F1-724C-9783-92B109E69656}"/>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6314A8CB-79E3-9F43-9B4D-A6C89C56867F}"/>
              </a:ext>
            </a:extLst>
          </p:cNvPr>
          <p:cNvGrpSpPr/>
          <p:nvPr/>
        </p:nvGrpSpPr>
        <p:grpSpPr>
          <a:xfrm>
            <a:off x="-586596" y="-228599"/>
            <a:ext cx="12702396" cy="4891796"/>
            <a:chOff x="-586596" y="-228599"/>
            <a:chExt cx="12702396" cy="4891796"/>
          </a:xfrm>
        </p:grpSpPr>
        <p:sp>
          <p:nvSpPr>
            <p:cNvPr id="38" name="Rectangle 37">
              <a:extLst>
                <a:ext uri="{FF2B5EF4-FFF2-40B4-BE49-F238E27FC236}">
                  <a16:creationId xmlns:a16="http://schemas.microsoft.com/office/drawing/2014/main" id="{74DA15B8-ACF7-FF48-98C7-BA753A50896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endParaRPr lang="en-US" sz="3600" b="1" dirty="0"/>
            </a:p>
          </p:txBody>
        </p:sp>
      </p:grpSp>
      <p:grpSp>
        <p:nvGrpSpPr>
          <p:cNvPr id="6" name="Group 5">
            <a:extLst>
              <a:ext uri="{FF2B5EF4-FFF2-40B4-BE49-F238E27FC236}">
                <a16:creationId xmlns:a16="http://schemas.microsoft.com/office/drawing/2014/main" id="{D81D4347-7455-9340-9C2D-F3D0064D6B55}"/>
              </a:ext>
            </a:extLst>
          </p:cNvPr>
          <p:cNvGrpSpPr/>
          <p:nvPr/>
        </p:nvGrpSpPr>
        <p:grpSpPr>
          <a:xfrm>
            <a:off x="951506" y="2950691"/>
            <a:ext cx="7015148" cy="4891797"/>
            <a:chOff x="951506" y="2950691"/>
            <a:chExt cx="7015148" cy="4891797"/>
          </a:xfrm>
        </p:grpSpPr>
        <p:sp>
          <p:nvSpPr>
            <p:cNvPr id="28" name="Rectangle 27">
              <a:extLst>
                <a:ext uri="{FF2B5EF4-FFF2-40B4-BE49-F238E27FC236}">
                  <a16:creationId xmlns:a16="http://schemas.microsoft.com/office/drawing/2014/main" id="{AC7C4AA2-4D26-134E-A9ED-A09E5B9E515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1195318" y="3194409"/>
              <a:ext cx="758376" cy="204343"/>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id="{9D3EA8FD-FDDE-9341-BA80-1D5F367EDCFB}"/>
                </a:ext>
              </a:extLst>
            </p:cNvPr>
            <p:cNvSpPr txBox="1">
              <a:spLocks/>
            </p:cNvSpPr>
            <p:nvPr/>
          </p:nvSpPr>
          <p:spPr>
            <a:xfrm>
              <a:off x="1614907" y="46800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Mewn parau, rhannwch eich diffiniadau ac ychwanegwch unrhyw beth rydych chi eisoes yn ei wybod am ddata personol.</a:t>
              </a:r>
            </a:p>
          </p:txBody>
        </p:sp>
      </p:grpSp>
      <p:grpSp>
        <p:nvGrpSpPr>
          <p:cNvPr id="4" name="Group 3">
            <a:extLst>
              <a:ext uri="{FF2B5EF4-FFF2-40B4-BE49-F238E27FC236}">
                <a16:creationId xmlns:a16="http://schemas.microsoft.com/office/drawing/2014/main" id="{47FCA05F-8092-3241-8350-5A6F6D34DE9F}"/>
              </a:ext>
            </a:extLst>
          </p:cNvPr>
          <p:cNvGrpSpPr/>
          <p:nvPr/>
        </p:nvGrpSpPr>
        <p:grpSpPr>
          <a:xfrm>
            <a:off x="8368306" y="2950691"/>
            <a:ext cx="7015148" cy="4891797"/>
            <a:chOff x="8368306" y="2950691"/>
            <a:chExt cx="7015148" cy="4891797"/>
          </a:xfrm>
        </p:grpSpPr>
        <p:grpSp>
          <p:nvGrpSpPr>
            <p:cNvPr id="49" name="Group 48">
              <a:extLst>
                <a:ext uri="{FF2B5EF4-FFF2-40B4-BE49-F238E27FC236}">
                  <a16:creationId xmlns:a16="http://schemas.microsoft.com/office/drawing/2014/main" id="{2D424931-A830-404F-8DDE-7385D9FA8EB2}"/>
                </a:ext>
              </a:extLst>
            </p:cNvPr>
            <p:cNvGrpSpPr/>
            <p:nvPr/>
          </p:nvGrpSpPr>
          <p:grpSpPr>
            <a:xfrm>
              <a:off x="8368306" y="2950691"/>
              <a:ext cx="7015148" cy="4891797"/>
              <a:chOff x="2204572" y="2362136"/>
              <a:chExt cx="7015148" cy="4891797"/>
            </a:xfrm>
          </p:grpSpPr>
          <p:sp>
            <p:nvSpPr>
              <p:cNvPr id="50" name="Rectangle 49">
                <a:extLst>
                  <a:ext uri="{FF2B5EF4-FFF2-40B4-BE49-F238E27FC236}">
                    <a16:creationId xmlns:a16="http://schemas.microsoft.com/office/drawing/2014/main" id="{DDA30B1B-06D2-CC4E-A2D6-E3C0834C560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30478AE-D9F6-3940-8013-4B0BAFD1ACD5}"/>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070B44B6-F6E4-154E-8FBC-FB9A5F339C16}"/>
                  </a:ext>
                </a:extLst>
              </p:cNvPr>
              <p:cNvGrpSpPr/>
              <p:nvPr/>
            </p:nvGrpSpPr>
            <p:grpSpPr>
              <a:xfrm>
                <a:off x="2448384" y="2605854"/>
                <a:ext cx="758376" cy="204343"/>
                <a:chOff x="2886740" y="1651000"/>
                <a:chExt cx="651096" cy="175437"/>
              </a:xfrm>
            </p:grpSpPr>
            <p:sp>
              <p:nvSpPr>
                <p:cNvPr id="57" name="Oval 56">
                  <a:extLst>
                    <a:ext uri="{FF2B5EF4-FFF2-40B4-BE49-F238E27FC236}">
                      <a16:creationId xmlns:a16="http://schemas.microsoft.com/office/drawing/2014/main" id="{6369CEC7-3701-3C42-B299-1406B0899F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7E8C2DC1-34EA-4B4C-8FFF-1F223A56BD5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11450DE5-6B68-1749-8378-6102DBD8CC4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Rounded Rectangle 53">
                <a:extLst>
                  <a:ext uri="{FF2B5EF4-FFF2-40B4-BE49-F238E27FC236}">
                    <a16:creationId xmlns:a16="http://schemas.microsoft.com/office/drawing/2014/main" id="{51B51A8B-F4D5-AB4C-B02D-1E598FD356A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a:extLst>
                  <a:ext uri="{FF2B5EF4-FFF2-40B4-BE49-F238E27FC236}">
                    <a16:creationId xmlns:a16="http://schemas.microsoft.com/office/drawing/2014/main" id="{C625AD40-BAD4-3F4A-A92F-E2FB8F80208F}"/>
                  </a:ext>
                </a:extLst>
              </p:cNvPr>
              <p:cNvSpPr txBox="1">
                <a:spLocks/>
              </p:cNvSpPr>
              <p:nvPr/>
            </p:nvSpPr>
            <p:spPr>
              <a:xfrm>
                <a:off x="2867974" y="40914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Ychwanegwch unrhyw enghreifftiau o ddata personol y gallwch feddwl amdanyn nhw.</a:t>
                </a:r>
              </a:p>
            </p:txBody>
          </p:sp>
        </p:grpSp>
        <p:sp>
          <p:nvSpPr>
            <p:cNvPr id="36" name="Rounded Rectangle 35">
              <a:extLst>
                <a:ext uri="{FF2B5EF4-FFF2-40B4-BE49-F238E27FC236}">
                  <a16:creationId xmlns:a16="http://schemas.microsoft.com/office/drawing/2014/main" id="{6E0E3B46-B4C0-F948-B334-4312EFD75698}"/>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10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8DECAC-71CA-43C8-880C-079C0336B639}"/>
              </a:ext>
            </a:extLst>
          </p:cNvPr>
          <p:cNvGrpSpPr/>
          <p:nvPr/>
        </p:nvGrpSpPr>
        <p:grpSpPr>
          <a:xfrm>
            <a:off x="-586596" y="-228599"/>
            <a:ext cx="15970050" cy="8071087"/>
            <a:chOff x="-586596" y="-228599"/>
            <a:chExt cx="15970050" cy="8071087"/>
          </a:xfrm>
        </p:grpSpPr>
        <p:grpSp>
          <p:nvGrpSpPr>
            <p:cNvPr id="40" name="Group 39">
              <a:extLst>
                <a:ext uri="{FF2B5EF4-FFF2-40B4-BE49-F238E27FC236}">
                  <a16:creationId xmlns:a16="http://schemas.microsoft.com/office/drawing/2014/main" id="{CD0814C9-48B4-4371-900A-3392F53D5945}"/>
                </a:ext>
              </a:extLst>
            </p:cNvPr>
            <p:cNvGrpSpPr/>
            <p:nvPr/>
          </p:nvGrpSpPr>
          <p:grpSpPr>
            <a:xfrm>
              <a:off x="-586596" y="-228599"/>
              <a:ext cx="12702396" cy="4891796"/>
              <a:chOff x="-586596" y="-228599"/>
              <a:chExt cx="12702396" cy="4891796"/>
            </a:xfrm>
          </p:grpSpPr>
          <p:sp>
            <p:nvSpPr>
              <p:cNvPr id="41" name="Rectangle 40">
                <a:extLst>
                  <a:ext uri="{FF2B5EF4-FFF2-40B4-BE49-F238E27FC236}">
                    <a16:creationId xmlns:a16="http://schemas.microsoft.com/office/drawing/2014/main" id="{D4470D5D-5295-4540-878E-3903D1AD9061}"/>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Title 1">
                <a:extLst>
                  <a:ext uri="{FF2B5EF4-FFF2-40B4-BE49-F238E27FC236}">
                    <a16:creationId xmlns:a16="http://schemas.microsoft.com/office/drawing/2014/main" id="{597B65B2-74E1-4A6D-B4CA-5E6AF2C9A08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Beth yw data personol?</a:t>
                </a:r>
                <a:endParaRPr lang="en-US" sz="3600" b="1" dirty="0"/>
              </a:p>
            </p:txBody>
          </p:sp>
        </p:grpSp>
        <p:grpSp>
          <p:nvGrpSpPr>
            <p:cNvPr id="43" name="Group 42">
              <a:extLst>
                <a:ext uri="{FF2B5EF4-FFF2-40B4-BE49-F238E27FC236}">
                  <a16:creationId xmlns:a16="http://schemas.microsoft.com/office/drawing/2014/main" id="{647F4FB3-D944-4EBA-9C30-822F7FBA4DDA}"/>
                </a:ext>
              </a:extLst>
            </p:cNvPr>
            <p:cNvGrpSpPr/>
            <p:nvPr/>
          </p:nvGrpSpPr>
          <p:grpSpPr>
            <a:xfrm>
              <a:off x="951506" y="2950691"/>
              <a:ext cx="7015148" cy="4891797"/>
              <a:chOff x="951506" y="2950691"/>
              <a:chExt cx="7015148" cy="4891797"/>
            </a:xfrm>
          </p:grpSpPr>
          <p:sp>
            <p:nvSpPr>
              <p:cNvPr id="44" name="Rectangle 43">
                <a:extLst>
                  <a:ext uri="{FF2B5EF4-FFF2-40B4-BE49-F238E27FC236}">
                    <a16:creationId xmlns:a16="http://schemas.microsoft.com/office/drawing/2014/main" id="{4D4F7BC3-4E47-4BC9-B0B2-89D24FEBEC91}"/>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F8C0765-6DDF-4C92-BD47-A2012627CFC9}"/>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29">
                <a:extLst>
                  <a:ext uri="{FF2B5EF4-FFF2-40B4-BE49-F238E27FC236}">
                    <a16:creationId xmlns:a16="http://schemas.microsoft.com/office/drawing/2014/main" id="{B624C2E2-9C6F-480E-84AF-4B39A7135692}"/>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BF91A6C0-2C59-46E0-965B-535EC4E77715}"/>
                  </a:ext>
                </a:extLst>
              </p:cNvPr>
              <p:cNvGrpSpPr/>
              <p:nvPr/>
            </p:nvGrpSpPr>
            <p:grpSpPr>
              <a:xfrm>
                <a:off x="1195318" y="3194409"/>
                <a:ext cx="758376" cy="204343"/>
                <a:chOff x="2886740" y="1651000"/>
                <a:chExt cx="651096" cy="175437"/>
              </a:xfrm>
            </p:grpSpPr>
            <p:sp>
              <p:nvSpPr>
                <p:cNvPr id="50" name="Oval 49">
                  <a:extLst>
                    <a:ext uri="{FF2B5EF4-FFF2-40B4-BE49-F238E27FC236}">
                      <a16:creationId xmlns:a16="http://schemas.microsoft.com/office/drawing/2014/main" id="{547EE00B-55AB-4D02-A2D1-AB864B2CAF8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4BB30F0-2D1C-4900-8330-924FFF2CEBA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A67504A-F036-42F9-A088-F0BD4767E8E1}"/>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Rounded Rectangle 34">
                <a:extLst>
                  <a:ext uri="{FF2B5EF4-FFF2-40B4-BE49-F238E27FC236}">
                    <a16:creationId xmlns:a16="http://schemas.microsoft.com/office/drawing/2014/main" id="{06FACF03-F651-41AE-A521-0FCABE9A88B2}"/>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a:extLst>
                  <a:ext uri="{FF2B5EF4-FFF2-40B4-BE49-F238E27FC236}">
                    <a16:creationId xmlns:a16="http://schemas.microsoft.com/office/drawing/2014/main" id="{46710EEC-853F-49D5-A1A5-567711A09865}"/>
                  </a:ext>
                </a:extLst>
              </p:cNvPr>
              <p:cNvSpPr txBox="1">
                <a:spLocks/>
              </p:cNvSpPr>
              <p:nvPr/>
            </p:nvSpPr>
            <p:spPr>
              <a:xfrm>
                <a:off x="1614907" y="46800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Mewn parau, rhannwch eich diffiniadau ac ychwanegwch unrhyw beth rydych chi eisoes yn ei wybod am ddata personol.</a:t>
                </a:r>
              </a:p>
            </p:txBody>
          </p:sp>
        </p:grpSp>
        <p:grpSp>
          <p:nvGrpSpPr>
            <p:cNvPr id="53" name="Group 52">
              <a:extLst>
                <a:ext uri="{FF2B5EF4-FFF2-40B4-BE49-F238E27FC236}">
                  <a16:creationId xmlns:a16="http://schemas.microsoft.com/office/drawing/2014/main" id="{15AC8B3C-5486-4FAD-A4EC-10CD3E3AEED1}"/>
                </a:ext>
              </a:extLst>
            </p:cNvPr>
            <p:cNvGrpSpPr/>
            <p:nvPr/>
          </p:nvGrpSpPr>
          <p:grpSpPr>
            <a:xfrm>
              <a:off x="8368306" y="2950691"/>
              <a:ext cx="7015148" cy="4891797"/>
              <a:chOff x="8368306" y="2950691"/>
              <a:chExt cx="7015148" cy="4891797"/>
            </a:xfrm>
          </p:grpSpPr>
          <p:grpSp>
            <p:nvGrpSpPr>
              <p:cNvPr id="54" name="Group 53">
                <a:extLst>
                  <a:ext uri="{FF2B5EF4-FFF2-40B4-BE49-F238E27FC236}">
                    <a16:creationId xmlns:a16="http://schemas.microsoft.com/office/drawing/2014/main" id="{672C0DD7-7819-41D8-802D-308E8180A845}"/>
                  </a:ext>
                </a:extLst>
              </p:cNvPr>
              <p:cNvGrpSpPr/>
              <p:nvPr/>
            </p:nvGrpSpPr>
            <p:grpSpPr>
              <a:xfrm>
                <a:off x="8368306" y="2950691"/>
                <a:ext cx="7015148" cy="4891797"/>
                <a:chOff x="2204572" y="2362136"/>
                <a:chExt cx="7015148" cy="4891797"/>
              </a:xfrm>
            </p:grpSpPr>
            <p:sp>
              <p:nvSpPr>
                <p:cNvPr id="56" name="Rectangle 55">
                  <a:extLst>
                    <a:ext uri="{FF2B5EF4-FFF2-40B4-BE49-F238E27FC236}">
                      <a16:creationId xmlns:a16="http://schemas.microsoft.com/office/drawing/2014/main" id="{735BB562-2BC7-42E9-AB18-0476FE62F51C}"/>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B79625B-4973-4CFB-AF32-BFE1690C9B69}"/>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B8FB8203-F937-4500-A2E6-368D7C4C825D}"/>
                    </a:ext>
                  </a:extLst>
                </p:cNvPr>
                <p:cNvGrpSpPr/>
                <p:nvPr/>
              </p:nvGrpSpPr>
              <p:grpSpPr>
                <a:xfrm>
                  <a:off x="2448384" y="2605854"/>
                  <a:ext cx="758376" cy="204343"/>
                  <a:chOff x="2886740" y="1651000"/>
                  <a:chExt cx="651096" cy="175437"/>
                </a:xfrm>
              </p:grpSpPr>
              <p:sp>
                <p:nvSpPr>
                  <p:cNvPr id="61" name="Oval 60">
                    <a:extLst>
                      <a:ext uri="{FF2B5EF4-FFF2-40B4-BE49-F238E27FC236}">
                        <a16:creationId xmlns:a16="http://schemas.microsoft.com/office/drawing/2014/main" id="{8A4F5530-59FD-40A8-8021-FBADCCD1502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FF29E079-64A7-4E44-9696-D3B8966AF5FF}"/>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2902A8B7-D94F-4C65-8887-39CA2B4F1EE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ounded Rectangle 53">
                  <a:extLst>
                    <a:ext uri="{FF2B5EF4-FFF2-40B4-BE49-F238E27FC236}">
                      <a16:creationId xmlns:a16="http://schemas.microsoft.com/office/drawing/2014/main" id="{7FA2E3C3-5338-4E26-852A-8A9E2D59408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A083A934-2CE4-4FD4-9DD8-FE9C2314DB8A}"/>
                    </a:ext>
                  </a:extLst>
                </p:cNvPr>
                <p:cNvSpPr txBox="1">
                  <a:spLocks/>
                </p:cNvSpPr>
                <p:nvPr/>
              </p:nvSpPr>
              <p:spPr>
                <a:xfrm>
                  <a:off x="2867974" y="40914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Ychwanegwch unrhyw enghreifftiau o ddata personol y gallwch feddwl amdanyn nhw.</a:t>
                  </a:r>
                </a:p>
              </p:txBody>
            </p:sp>
          </p:grpSp>
          <p:sp>
            <p:nvSpPr>
              <p:cNvPr id="55" name="Rounded Rectangle 35">
                <a:extLst>
                  <a:ext uri="{FF2B5EF4-FFF2-40B4-BE49-F238E27FC236}">
                    <a16:creationId xmlns:a16="http://schemas.microsoft.com/office/drawing/2014/main" id="{90AED130-E3E2-46FD-8F8D-758FE38B3F46}"/>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1" name="Rectangle 70">
            <a:extLst>
              <a:ext uri="{FF2B5EF4-FFF2-40B4-BE49-F238E27FC236}">
                <a16:creationId xmlns:a16="http://schemas.microsoft.com/office/drawing/2014/main" id="{F5126578-DC09-9043-9237-24E39C7A7B5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AFA4E673-F6C5-2348-83C8-8769AD7E601B}"/>
              </a:ext>
            </a:extLst>
          </p:cNvPr>
          <p:cNvGrpSpPr/>
          <p:nvPr/>
        </p:nvGrpSpPr>
        <p:grpSpPr>
          <a:xfrm>
            <a:off x="2465806" y="2471814"/>
            <a:ext cx="11155513" cy="4281677"/>
            <a:chOff x="2035553" y="2593255"/>
            <a:chExt cx="11155513" cy="4281677"/>
          </a:xfrm>
        </p:grpSpPr>
        <p:sp>
          <p:nvSpPr>
            <p:cNvPr id="94" name="Rectangle 93">
              <a:extLst>
                <a:ext uri="{FF2B5EF4-FFF2-40B4-BE49-F238E27FC236}">
                  <a16:creationId xmlns:a16="http://schemas.microsoft.com/office/drawing/2014/main" id="{2F4592FB-387F-8543-9070-0BA37BC4FDD6}"/>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9D17A9E6-1C9F-474A-BFD2-36D66043D9C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 Placeholder 9">
              <a:extLst>
                <a:ext uri="{FF2B5EF4-FFF2-40B4-BE49-F238E27FC236}">
                  <a16:creationId xmlns:a16="http://schemas.microsoft.com/office/drawing/2014/main" id="{B0374C81-6305-454F-ABA4-356B329110D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97" name="Group 96">
              <a:extLst>
                <a:ext uri="{FF2B5EF4-FFF2-40B4-BE49-F238E27FC236}">
                  <a16:creationId xmlns:a16="http://schemas.microsoft.com/office/drawing/2014/main" id="{4475847B-84BE-D64E-9620-02C0E524D283}"/>
                </a:ext>
              </a:extLst>
            </p:cNvPr>
            <p:cNvGrpSpPr/>
            <p:nvPr/>
          </p:nvGrpSpPr>
          <p:grpSpPr>
            <a:xfrm>
              <a:off x="2158072" y="2680893"/>
              <a:ext cx="366748" cy="366748"/>
              <a:chOff x="2118558" y="2663960"/>
              <a:chExt cx="366748" cy="366748"/>
            </a:xfrm>
          </p:grpSpPr>
          <p:sp>
            <p:nvSpPr>
              <p:cNvPr id="129" name="Rectangle 128">
                <a:extLst>
                  <a:ext uri="{FF2B5EF4-FFF2-40B4-BE49-F238E27FC236}">
                    <a16:creationId xmlns:a16="http://schemas.microsoft.com/office/drawing/2014/main" id="{B44FEA4C-4A8F-B64A-AD32-8A083D58FED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id="{3BA9F77E-16BC-7C48-BCB7-6793065B0D4E}"/>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5F514170-60F8-5049-867A-22194CB2EA59}"/>
                </a:ext>
              </a:extLst>
            </p:cNvPr>
            <p:cNvGrpSpPr/>
            <p:nvPr/>
          </p:nvGrpSpPr>
          <p:grpSpPr>
            <a:xfrm>
              <a:off x="12290940" y="2686867"/>
              <a:ext cx="776902" cy="366748"/>
              <a:chOff x="10581098" y="2669934"/>
              <a:chExt cx="776902" cy="366748"/>
            </a:xfrm>
          </p:grpSpPr>
          <p:sp>
            <p:nvSpPr>
              <p:cNvPr id="100" name="Rectangle 99">
                <a:extLst>
                  <a:ext uri="{FF2B5EF4-FFF2-40B4-BE49-F238E27FC236}">
                    <a16:creationId xmlns:a16="http://schemas.microsoft.com/office/drawing/2014/main" id="{BA7DA417-9922-FF40-BB52-A1E44EDDCFC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8BC76F95-2106-F647-A800-B321B37289D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id="{D48181DE-15B7-9A4E-85E0-704733A596B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riangle 102">
                <a:extLst>
                  <a:ext uri="{FF2B5EF4-FFF2-40B4-BE49-F238E27FC236}">
                    <a16:creationId xmlns:a16="http://schemas.microsoft.com/office/drawing/2014/main" id="{9959829D-5950-F541-9BFB-C2BA1B3E30E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 Placeholder 12">
              <a:extLst>
                <a:ext uri="{FF2B5EF4-FFF2-40B4-BE49-F238E27FC236}">
                  <a16:creationId xmlns:a16="http://schemas.microsoft.com/office/drawing/2014/main" id="{8E4E1498-B307-F848-976B-1977C782C2D6}"/>
                </a:ext>
              </a:extLst>
            </p:cNvPr>
            <p:cNvSpPr txBox="1">
              <a:spLocks/>
            </p:cNvSpPr>
            <p:nvPr/>
          </p:nvSpPr>
          <p:spPr>
            <a:xfrm>
              <a:off x="2653259" y="3955643"/>
              <a:ext cx="10068768" cy="257916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Data personol </a:t>
              </a:r>
              <a:r>
                <a:rPr lang="en-GB" sz="2400" b="0" dirty="0">
                  <a:solidFill>
                    <a:srgbClr val="019967"/>
                  </a:solidFill>
                </a:rPr>
                <a:t>yw unrhyw wybodaeth a allai gael ei defnyddio i'ch adnabod</a:t>
              </a:r>
              <a:r>
                <a:rPr lang="en-GB" sz="2400" dirty="0">
                  <a:solidFill>
                    <a:srgbClr val="019967"/>
                  </a:solidFill>
                </a:rPr>
                <a:t>.
</a:t>
              </a:r>
              <a:endParaRPr lang="en-GB" sz="2400" b="0" dirty="0">
                <a:solidFill>
                  <a:srgbClr val="019967"/>
                </a:solidFill>
              </a:endParaRPr>
            </a:p>
            <a:p>
              <a:pPr>
                <a:lnSpc>
                  <a:spcPct val="100000"/>
                </a:lnSpc>
                <a:spcBef>
                  <a:spcPts val="0"/>
                </a:spcBef>
              </a:pPr>
              <a:r>
                <a:rPr lang="en-GB" sz="2400" b="0" dirty="0">
                  <a:solidFill>
                    <a:srgbClr val="019967"/>
                  </a:solidFill>
                </a:rPr>
                <a:t>Mae hyn yn cynnwys manylion </a:t>
              </a:r>
              <a:r>
                <a:rPr lang="en-GB" sz="2400" dirty="0">
                  <a:solidFill>
                    <a:srgbClr val="019967"/>
                  </a:solidFill>
                </a:rPr>
                <a:t>amdanoch chi’ch hun</a:t>
              </a:r>
              <a:r>
                <a:rPr lang="en-GB" sz="2400" b="0" dirty="0">
                  <a:solidFill>
                    <a:srgbClr val="019967"/>
                  </a:solidFill>
                </a:rPr>
                <a:t>, fel eich enw a'ch oedran, neu’ch </a:t>
              </a:r>
              <a:r>
                <a:rPr lang="en-GB" sz="2400" dirty="0">
                  <a:solidFill>
                    <a:srgbClr val="019967"/>
                  </a:solidFill>
                </a:rPr>
                <a:t>ymddygiad</a:t>
              </a:r>
              <a:r>
                <a:rPr lang="en-GB" sz="2400" b="0" dirty="0">
                  <a:solidFill>
                    <a:srgbClr val="019967"/>
                  </a:solidFill>
                </a:rPr>
                <a:t>, fel ble rydych chi'n siopa a beth rydych chi'n ei brynu.
</a:t>
              </a:r>
            </a:p>
          </p:txBody>
        </p:sp>
      </p:grpSp>
    </p:spTree>
    <p:extLst>
      <p:ext uri="{BB962C8B-B14F-4D97-AF65-F5344CB8AC3E}">
        <p14:creationId xmlns:p14="http://schemas.microsoft.com/office/powerpoint/2010/main" val="9762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53"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grpSp>
        <p:nvGrpSpPr>
          <p:cNvPr id="70" name="Group 69">
            <a:extLst>
              <a:ext uri="{FF2B5EF4-FFF2-40B4-BE49-F238E27FC236}">
                <a16:creationId xmlns:a16="http://schemas.microsoft.com/office/drawing/2014/main" id="{F3DA8E9F-506F-3941-B350-CCC8781055F8}"/>
              </a:ext>
            </a:extLst>
          </p:cNvPr>
          <p:cNvGrpSpPr/>
          <p:nvPr/>
        </p:nvGrpSpPr>
        <p:grpSpPr>
          <a:xfrm>
            <a:off x="2662718" y="6190120"/>
            <a:ext cx="3128844" cy="2408844"/>
            <a:chOff x="4349801" y="5909798"/>
            <a:chExt cx="3128844" cy="2408844"/>
          </a:xfrm>
        </p:grpSpPr>
        <p:sp>
          <p:nvSpPr>
            <p:cNvPr id="35" name="Rectangle 34">
              <a:extLst>
                <a:ext uri="{FF2B5EF4-FFF2-40B4-BE49-F238E27FC236}">
                  <a16:creationId xmlns:a16="http://schemas.microsoft.com/office/drawing/2014/main" id="{AB4C03C3-CAEB-8C4E-9F3D-37347C65B56C}"/>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6980957" y="5909798"/>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4349801" y="6977032"/>
              <a:ext cx="2880000" cy="523220"/>
            </a:xfrm>
            <a:prstGeom prst="rect">
              <a:avLst/>
            </a:prstGeom>
            <a:noFill/>
          </p:spPr>
          <p:txBody>
            <a:bodyPr wrap="square" rtlCol="0">
              <a:spAutoFit/>
            </a:bodyPr>
            <a:lstStyle/>
            <a:p>
              <a:pPr algn="ctr"/>
              <a:r>
                <a:rPr lang="en-US" sz="2800" dirty="0">
                  <a:latin typeface="Overpass Mono" pitchFamily="49" charset="77"/>
                </a:rPr>
                <a:t>Anfon ebyst</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074767" y="2275938"/>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762274" y="451659"/>
            <a:ext cx="14570090"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Gall ein data personol gael ei gasglu ar-lein wrth inni…</a:t>
            </a:r>
          </a:p>
        </p:txBody>
      </p:sp>
      <p:grpSp>
        <p:nvGrpSpPr>
          <p:cNvPr id="65" name="Group 64">
            <a:extLst>
              <a:ext uri="{FF2B5EF4-FFF2-40B4-BE49-F238E27FC236}">
                <a16:creationId xmlns:a16="http://schemas.microsoft.com/office/drawing/2014/main" id="{25B7B117-76CA-3F41-B9F9-074208005EA5}"/>
              </a:ext>
            </a:extLst>
          </p:cNvPr>
          <p:cNvGrpSpPr/>
          <p:nvPr/>
        </p:nvGrpSpPr>
        <p:grpSpPr>
          <a:xfrm>
            <a:off x="611012" y="1782811"/>
            <a:ext cx="3128844" cy="2408844"/>
            <a:chOff x="675268" y="2726331"/>
            <a:chExt cx="3128844" cy="2408844"/>
          </a:xfrm>
        </p:grpSpPr>
        <p:sp>
          <p:nvSpPr>
            <p:cNvPr id="3" name="Rectangle 2">
              <a:extLst>
                <a:ext uri="{FF2B5EF4-FFF2-40B4-BE49-F238E27FC236}">
                  <a16:creationId xmlns:a16="http://schemas.microsoft.com/office/drawing/2014/main" id="{34A16D18-02B3-194D-9874-62B1677422F1}"/>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53BE5996-15E9-C34B-B4A7-49354D741DEC}"/>
                </a:ext>
              </a:extLst>
            </p:cNvPr>
            <p:cNvGrpSpPr/>
            <p:nvPr/>
          </p:nvGrpSpPr>
          <p:grpSpPr>
            <a:xfrm>
              <a:off x="3306424" y="2726331"/>
              <a:ext cx="497688" cy="497688"/>
              <a:chOff x="11448333" y="3259976"/>
              <a:chExt cx="497688" cy="497688"/>
            </a:xfrm>
          </p:grpSpPr>
          <p:sp>
            <p:nvSpPr>
              <p:cNvPr id="6" name="Oval 5">
                <a:extLst>
                  <a:ext uri="{FF2B5EF4-FFF2-40B4-BE49-F238E27FC236}">
                    <a16:creationId xmlns:a16="http://schemas.microsoft.com/office/drawing/2014/main" id="{8CE30BF0-3829-EF44-9D37-0FA0C01277A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B0CA17CC-E544-D243-8B4A-DA8D2DE96ABC}"/>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94401D-6DD7-4645-8555-BE9307B79A0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1D77FF0-5E6A-804A-BC35-84A8A7EE70D5}"/>
                </a:ext>
              </a:extLst>
            </p:cNvPr>
            <p:cNvSpPr txBox="1"/>
            <p:nvPr/>
          </p:nvSpPr>
          <p:spPr>
            <a:xfrm>
              <a:off x="675268" y="3362678"/>
              <a:ext cx="2880000" cy="1384995"/>
            </a:xfrm>
            <a:prstGeom prst="rect">
              <a:avLst/>
            </a:prstGeom>
            <a:noFill/>
          </p:spPr>
          <p:txBody>
            <a:bodyPr wrap="square" rtlCol="0">
              <a:spAutoFit/>
            </a:bodyPr>
            <a:lstStyle/>
            <a:p>
              <a:pPr algn="ctr"/>
              <a:r>
                <a:rPr lang="en-US" sz="2800" dirty="0">
                  <a:latin typeface="Overpass Mono" pitchFamily="49" charset="77"/>
                </a:rPr>
                <a:t>Defnyddio ap llywio lloeren</a:t>
              </a:r>
            </a:p>
          </p:txBody>
        </p:sp>
      </p:grpSp>
      <p:grpSp>
        <p:nvGrpSpPr>
          <p:cNvPr id="66" name="Group 65">
            <a:extLst>
              <a:ext uri="{FF2B5EF4-FFF2-40B4-BE49-F238E27FC236}">
                <a16:creationId xmlns:a16="http://schemas.microsoft.com/office/drawing/2014/main" id="{E346792B-EE12-4742-8E28-401573CC4B48}"/>
              </a:ext>
            </a:extLst>
          </p:cNvPr>
          <p:cNvGrpSpPr/>
          <p:nvPr/>
        </p:nvGrpSpPr>
        <p:grpSpPr>
          <a:xfrm>
            <a:off x="3678234" y="3111655"/>
            <a:ext cx="3128844" cy="2408844"/>
            <a:chOff x="4349801" y="2726331"/>
            <a:chExt cx="3128844" cy="2408844"/>
          </a:xfrm>
        </p:grpSpPr>
        <p:sp>
          <p:nvSpPr>
            <p:cNvPr id="17" name="Rectangle 16">
              <a:extLst>
                <a:ext uri="{FF2B5EF4-FFF2-40B4-BE49-F238E27FC236}">
                  <a16:creationId xmlns:a16="http://schemas.microsoft.com/office/drawing/2014/main" id="{A587B71B-3BA6-F645-AE07-5AF5CEE746E1}"/>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a:extLst>
                <a:ext uri="{FF2B5EF4-FFF2-40B4-BE49-F238E27FC236}">
                  <a16:creationId xmlns:a16="http://schemas.microsoft.com/office/drawing/2014/main" id="{490B4AFA-00A2-2C4B-8930-2A3527FCBE76}"/>
                </a:ext>
              </a:extLst>
            </p:cNvPr>
            <p:cNvGrpSpPr/>
            <p:nvPr/>
          </p:nvGrpSpPr>
          <p:grpSpPr>
            <a:xfrm>
              <a:off x="6980957" y="2726331"/>
              <a:ext cx="497688" cy="497688"/>
              <a:chOff x="11448333" y="3259976"/>
              <a:chExt cx="497688" cy="497688"/>
            </a:xfrm>
          </p:grpSpPr>
          <p:sp>
            <p:nvSpPr>
              <p:cNvPr id="20" name="Oval 19">
                <a:extLst>
                  <a:ext uri="{FF2B5EF4-FFF2-40B4-BE49-F238E27FC236}">
                    <a16:creationId xmlns:a16="http://schemas.microsoft.com/office/drawing/2014/main" id="{B5114E66-0BA9-4A40-AA34-46EB1C756CC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819D21F3-7FE1-3244-9926-734AE8BA74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56AED5-F7B8-F145-B8F2-F3D29868867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6226524-73DD-AC41-A1EE-8D46677A0F78}"/>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Clicio ar hybysebion</a:t>
              </a:r>
            </a:p>
          </p:txBody>
        </p:sp>
      </p:grpSp>
      <p:grpSp>
        <p:nvGrpSpPr>
          <p:cNvPr id="67" name="Group 66">
            <a:extLst>
              <a:ext uri="{FF2B5EF4-FFF2-40B4-BE49-F238E27FC236}">
                <a16:creationId xmlns:a16="http://schemas.microsoft.com/office/drawing/2014/main" id="{18B03A23-BA0E-D24C-BC07-0B12CAB7EEC8}"/>
              </a:ext>
            </a:extLst>
          </p:cNvPr>
          <p:cNvGrpSpPr/>
          <p:nvPr/>
        </p:nvGrpSpPr>
        <p:grpSpPr>
          <a:xfrm>
            <a:off x="9090192" y="1641283"/>
            <a:ext cx="3128844" cy="2408844"/>
            <a:chOff x="8227535" y="2726331"/>
            <a:chExt cx="3128844" cy="2408844"/>
          </a:xfrm>
        </p:grpSpPr>
        <p:sp>
          <p:nvSpPr>
            <p:cNvPr id="23" name="Rectangle 22">
              <a:extLst>
                <a:ext uri="{FF2B5EF4-FFF2-40B4-BE49-F238E27FC236}">
                  <a16:creationId xmlns:a16="http://schemas.microsoft.com/office/drawing/2014/main" id="{E4857D92-0E4B-9940-BA67-FB42D3306F39}"/>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D1AFD244-CB7B-DA46-8094-D390323C0056}"/>
                </a:ext>
              </a:extLst>
            </p:cNvPr>
            <p:cNvGrpSpPr/>
            <p:nvPr/>
          </p:nvGrpSpPr>
          <p:grpSpPr>
            <a:xfrm>
              <a:off x="10858691" y="2726331"/>
              <a:ext cx="497688" cy="497688"/>
              <a:chOff x="11448333" y="3259976"/>
              <a:chExt cx="497688" cy="497688"/>
            </a:xfrm>
          </p:grpSpPr>
          <p:sp>
            <p:nvSpPr>
              <p:cNvPr id="25" name="Oval 24">
                <a:extLst>
                  <a:ext uri="{FF2B5EF4-FFF2-40B4-BE49-F238E27FC236}">
                    <a16:creationId xmlns:a16="http://schemas.microsoft.com/office/drawing/2014/main" id="{A7BD9DB6-1E8C-9A47-A909-02424D11E78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D6D735B-A664-A845-8E2B-DE8A4B3642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9547A1-97F4-7946-B4D5-6FD33182A0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94CDF72-017A-BC40-BEC9-29DAC47EA27C}"/>
                </a:ext>
              </a:extLst>
            </p:cNvPr>
            <p:cNvSpPr txBox="1"/>
            <p:nvPr/>
          </p:nvSpPr>
          <p:spPr>
            <a:xfrm>
              <a:off x="8329359" y="3578122"/>
              <a:ext cx="2676352" cy="954107"/>
            </a:xfrm>
            <a:prstGeom prst="rect">
              <a:avLst/>
            </a:prstGeom>
            <a:noFill/>
          </p:spPr>
          <p:txBody>
            <a:bodyPr wrap="square" rtlCol="0">
              <a:spAutoFit/>
            </a:bodyPr>
            <a:lstStyle/>
            <a:p>
              <a:pPr algn="ctr"/>
              <a:r>
                <a:rPr lang="en-US" sz="2800" dirty="0">
                  <a:latin typeface="Overpass Mono" pitchFamily="49" charset="77"/>
                </a:rPr>
                <a:t>Ymuno â grwpiau </a:t>
              </a:r>
            </a:p>
          </p:txBody>
        </p:sp>
      </p:grpSp>
      <p:grpSp>
        <p:nvGrpSpPr>
          <p:cNvPr id="69" name="Group 68">
            <a:extLst>
              <a:ext uri="{FF2B5EF4-FFF2-40B4-BE49-F238E27FC236}">
                <a16:creationId xmlns:a16="http://schemas.microsoft.com/office/drawing/2014/main" id="{E621FDE0-A3D1-8D42-9CAE-D429F8CE734C}"/>
              </a:ext>
            </a:extLst>
          </p:cNvPr>
          <p:cNvGrpSpPr/>
          <p:nvPr/>
        </p:nvGrpSpPr>
        <p:grpSpPr>
          <a:xfrm>
            <a:off x="412867" y="4899370"/>
            <a:ext cx="3128844" cy="2408844"/>
            <a:chOff x="692201" y="5909798"/>
            <a:chExt cx="3128844" cy="2408844"/>
          </a:xfrm>
        </p:grpSpPr>
        <p:sp>
          <p:nvSpPr>
            <p:cNvPr id="29" name="Rectangle 28">
              <a:extLst>
                <a:ext uri="{FF2B5EF4-FFF2-40B4-BE49-F238E27FC236}">
                  <a16:creationId xmlns:a16="http://schemas.microsoft.com/office/drawing/2014/main" id="{7C7BACB0-CFAA-4745-AE84-A841E2DDF290}"/>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46C06670-7065-A14B-B523-3A70A2E9FDB8}"/>
                </a:ext>
              </a:extLst>
            </p:cNvPr>
            <p:cNvGrpSpPr/>
            <p:nvPr/>
          </p:nvGrpSpPr>
          <p:grpSpPr>
            <a:xfrm>
              <a:off x="3323357" y="5909798"/>
              <a:ext cx="497688" cy="497688"/>
              <a:chOff x="11448333" y="3259976"/>
              <a:chExt cx="497688" cy="497688"/>
            </a:xfrm>
          </p:grpSpPr>
          <p:sp>
            <p:nvSpPr>
              <p:cNvPr id="31" name="Oval 30">
                <a:extLst>
                  <a:ext uri="{FF2B5EF4-FFF2-40B4-BE49-F238E27FC236}">
                    <a16:creationId xmlns:a16="http://schemas.microsoft.com/office/drawing/2014/main" id="{3A86CE0D-A619-484B-AA91-C278CF56CC1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7C775015-BEC8-5449-ADE0-9073CEFE368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31C087-0E45-B849-A9FD-EF314584B7F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C2FC5B91-8D27-F44C-BFC3-818A36719A0B}"/>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Rhannu lluniau</a:t>
              </a:r>
            </a:p>
          </p:txBody>
        </p:sp>
      </p:grpSp>
      <p:grpSp>
        <p:nvGrpSpPr>
          <p:cNvPr id="68" name="Group 67">
            <a:extLst>
              <a:ext uri="{FF2B5EF4-FFF2-40B4-BE49-F238E27FC236}">
                <a16:creationId xmlns:a16="http://schemas.microsoft.com/office/drawing/2014/main" id="{203E2EC4-18D3-FF44-A4E1-780E2BD1F759}"/>
              </a:ext>
            </a:extLst>
          </p:cNvPr>
          <p:cNvGrpSpPr/>
          <p:nvPr/>
        </p:nvGrpSpPr>
        <p:grpSpPr>
          <a:xfrm>
            <a:off x="11575923" y="2694362"/>
            <a:ext cx="3128844" cy="2408844"/>
            <a:chOff x="11851269" y="2726331"/>
            <a:chExt cx="3128844" cy="2408844"/>
          </a:xfrm>
        </p:grpSpPr>
        <p:sp>
          <p:nvSpPr>
            <p:cNvPr id="47" name="Rectangle 46">
              <a:extLst>
                <a:ext uri="{FF2B5EF4-FFF2-40B4-BE49-F238E27FC236}">
                  <a16:creationId xmlns:a16="http://schemas.microsoft.com/office/drawing/2014/main" id="{E71D37BA-9240-6440-9AA9-8AD8B9772BF0}"/>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id="{5C67A893-F7CC-9B4F-8ACF-F55CECABBEAC}"/>
                </a:ext>
              </a:extLst>
            </p:cNvPr>
            <p:cNvGrpSpPr/>
            <p:nvPr/>
          </p:nvGrpSpPr>
          <p:grpSpPr>
            <a:xfrm>
              <a:off x="14482425" y="2726331"/>
              <a:ext cx="497688" cy="497688"/>
              <a:chOff x="11448333" y="3259976"/>
              <a:chExt cx="497688" cy="497688"/>
            </a:xfrm>
          </p:grpSpPr>
          <p:sp>
            <p:nvSpPr>
              <p:cNvPr id="49" name="Oval 48">
                <a:extLst>
                  <a:ext uri="{FF2B5EF4-FFF2-40B4-BE49-F238E27FC236}">
                    <a16:creationId xmlns:a16="http://schemas.microsoft.com/office/drawing/2014/main" id="{687F6AC3-4C43-CD41-A267-FA068991C7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35523F2E-79CB-D54E-A9EE-D4E4A1799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7FD166-2B16-034D-B2EF-5FC3F13B10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3F6B04F4-4923-2642-9108-4D54AE49BC16}"/>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Chwarae gemau</a:t>
              </a:r>
            </a:p>
          </p:txBody>
        </p:sp>
      </p:grpSp>
      <p:grpSp>
        <p:nvGrpSpPr>
          <p:cNvPr id="72" name="Group 71">
            <a:extLst>
              <a:ext uri="{FF2B5EF4-FFF2-40B4-BE49-F238E27FC236}">
                <a16:creationId xmlns:a16="http://schemas.microsoft.com/office/drawing/2014/main" id="{A6EF0997-FBF9-E347-9888-AE883F2A65E8}"/>
              </a:ext>
            </a:extLst>
          </p:cNvPr>
          <p:cNvGrpSpPr/>
          <p:nvPr/>
        </p:nvGrpSpPr>
        <p:grpSpPr>
          <a:xfrm>
            <a:off x="12797135" y="4487031"/>
            <a:ext cx="3128844" cy="2408844"/>
            <a:chOff x="11851269" y="5909798"/>
            <a:chExt cx="3128844" cy="2408844"/>
          </a:xfrm>
        </p:grpSpPr>
        <p:sp>
          <p:nvSpPr>
            <p:cNvPr id="53" name="Rectangle 52">
              <a:extLst>
                <a:ext uri="{FF2B5EF4-FFF2-40B4-BE49-F238E27FC236}">
                  <a16:creationId xmlns:a16="http://schemas.microsoft.com/office/drawing/2014/main" id="{8268E166-0207-C540-BB7E-21BC7E2EF824}"/>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4" name="Group 53">
              <a:extLst>
                <a:ext uri="{FF2B5EF4-FFF2-40B4-BE49-F238E27FC236}">
                  <a16:creationId xmlns:a16="http://schemas.microsoft.com/office/drawing/2014/main" id="{8FB70BCD-73A0-D848-AD19-2A9E58CC1017}"/>
                </a:ext>
              </a:extLst>
            </p:cNvPr>
            <p:cNvGrpSpPr/>
            <p:nvPr/>
          </p:nvGrpSpPr>
          <p:grpSpPr>
            <a:xfrm>
              <a:off x="14482425" y="5909798"/>
              <a:ext cx="497688" cy="497688"/>
              <a:chOff x="11448333" y="3259976"/>
              <a:chExt cx="497688" cy="497688"/>
            </a:xfrm>
          </p:grpSpPr>
          <p:sp>
            <p:nvSpPr>
              <p:cNvPr id="55" name="Oval 54">
                <a:extLst>
                  <a:ext uri="{FF2B5EF4-FFF2-40B4-BE49-F238E27FC236}">
                    <a16:creationId xmlns:a16="http://schemas.microsoft.com/office/drawing/2014/main" id="{17A527D6-AC15-F046-A10E-FA7CAF40CD2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B8274661-6D22-1948-BAC7-E82BE8A4E71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1FB36-AF56-9E42-A4A2-0A1FBB79C9B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7EB8ACE8-AC67-E042-BC6C-6976CE5A0DF5}"/>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Defnyddio helpwr rhithwir</a:t>
              </a:r>
            </a:p>
          </p:txBody>
        </p:sp>
      </p:grpSp>
      <p:grpSp>
        <p:nvGrpSpPr>
          <p:cNvPr id="73" name="Group 72">
            <a:extLst>
              <a:ext uri="{FF2B5EF4-FFF2-40B4-BE49-F238E27FC236}">
                <a16:creationId xmlns:a16="http://schemas.microsoft.com/office/drawing/2014/main" id="{0E5FE351-5A5A-F346-B400-7BC4D25B16C9}"/>
              </a:ext>
            </a:extLst>
          </p:cNvPr>
          <p:cNvGrpSpPr/>
          <p:nvPr/>
        </p:nvGrpSpPr>
        <p:grpSpPr>
          <a:xfrm>
            <a:off x="10983869" y="6560055"/>
            <a:ext cx="3128844" cy="2408844"/>
            <a:chOff x="8955669" y="9465798"/>
            <a:chExt cx="3128844" cy="2408844"/>
          </a:xfrm>
        </p:grpSpPr>
        <p:sp>
          <p:nvSpPr>
            <p:cNvPr id="59" name="Rectangle 58">
              <a:extLst>
                <a:ext uri="{FF2B5EF4-FFF2-40B4-BE49-F238E27FC236}">
                  <a16:creationId xmlns:a16="http://schemas.microsoft.com/office/drawing/2014/main" id="{17370FA8-DA54-FD42-9F10-93DA32BC3144}"/>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0" name="Group 59">
              <a:extLst>
                <a:ext uri="{FF2B5EF4-FFF2-40B4-BE49-F238E27FC236}">
                  <a16:creationId xmlns:a16="http://schemas.microsoft.com/office/drawing/2014/main" id="{AC0B49B5-69AA-7E4D-8F6F-E4A6D46901CD}"/>
                </a:ext>
              </a:extLst>
            </p:cNvPr>
            <p:cNvGrpSpPr/>
            <p:nvPr/>
          </p:nvGrpSpPr>
          <p:grpSpPr>
            <a:xfrm>
              <a:off x="11586825" y="9465798"/>
              <a:ext cx="497688" cy="497688"/>
              <a:chOff x="11448333" y="3259976"/>
              <a:chExt cx="497688" cy="497688"/>
            </a:xfrm>
          </p:grpSpPr>
          <p:sp>
            <p:nvSpPr>
              <p:cNvPr id="61" name="Oval 60">
                <a:extLst>
                  <a:ext uri="{FF2B5EF4-FFF2-40B4-BE49-F238E27FC236}">
                    <a16:creationId xmlns:a16="http://schemas.microsoft.com/office/drawing/2014/main" id="{CAE5F74F-6067-FE47-9520-5628A413EB2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a16="http://schemas.microsoft.com/office/drawing/2014/main" id="{D4FCE519-D097-BB44-AC30-8AE6135554C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2B407B-18E0-3D42-8E67-B35A8E23B9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0A9A8FAF-68ED-0747-9009-63B9E9C259F2}"/>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Llenwi ffurflenni ar-lein</a:t>
              </a:r>
            </a:p>
          </p:txBody>
        </p:sp>
      </p:grpSp>
      <p:grpSp>
        <p:nvGrpSpPr>
          <p:cNvPr id="71" name="Group 70">
            <a:extLst>
              <a:ext uri="{FF2B5EF4-FFF2-40B4-BE49-F238E27FC236}">
                <a16:creationId xmlns:a16="http://schemas.microsoft.com/office/drawing/2014/main" id="{B546CB78-9700-7747-B206-469BCB90A70E}"/>
              </a:ext>
            </a:extLst>
          </p:cNvPr>
          <p:cNvGrpSpPr/>
          <p:nvPr/>
        </p:nvGrpSpPr>
        <p:grpSpPr>
          <a:xfrm>
            <a:off x="9292809" y="4653087"/>
            <a:ext cx="3128844" cy="2408844"/>
            <a:chOff x="8227535" y="5909798"/>
            <a:chExt cx="3128844" cy="2408844"/>
          </a:xfrm>
        </p:grpSpPr>
        <p:sp>
          <p:nvSpPr>
            <p:cNvPr id="41" name="Rectangle 40">
              <a:extLst>
                <a:ext uri="{FF2B5EF4-FFF2-40B4-BE49-F238E27FC236}">
                  <a16:creationId xmlns:a16="http://schemas.microsoft.com/office/drawing/2014/main" id="{223923AE-1089-8649-B245-B8C8754F7059}"/>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3D011CE1-551D-6E44-AACA-863BDC8C5D6F}"/>
                </a:ext>
              </a:extLst>
            </p:cNvPr>
            <p:cNvGrpSpPr/>
            <p:nvPr/>
          </p:nvGrpSpPr>
          <p:grpSpPr>
            <a:xfrm>
              <a:off x="10858691" y="5909798"/>
              <a:ext cx="497688" cy="497688"/>
              <a:chOff x="11448333" y="3259976"/>
              <a:chExt cx="497688" cy="497688"/>
            </a:xfrm>
          </p:grpSpPr>
          <p:sp>
            <p:nvSpPr>
              <p:cNvPr id="43" name="Oval 42">
                <a:extLst>
                  <a:ext uri="{FF2B5EF4-FFF2-40B4-BE49-F238E27FC236}">
                    <a16:creationId xmlns:a16="http://schemas.microsoft.com/office/drawing/2014/main" id="{5BC8C4A2-9D1B-024B-BDC3-A11DFAE84E8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09EB4E03-DA8B-0B4F-9C39-0E94EB3FD6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56C183-28FE-F043-B24A-2EDBB183C59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63F8F010-53CD-AA44-B4E4-ED70EED72F60}"/>
                </a:ext>
              </a:extLst>
            </p:cNvPr>
            <p:cNvSpPr txBox="1"/>
            <p:nvPr/>
          </p:nvSpPr>
          <p:spPr>
            <a:xfrm>
              <a:off x="8227535" y="6546145"/>
              <a:ext cx="2880000" cy="1384995"/>
            </a:xfrm>
            <a:prstGeom prst="rect">
              <a:avLst/>
            </a:prstGeom>
            <a:noFill/>
          </p:spPr>
          <p:txBody>
            <a:bodyPr wrap="square" rtlCol="0">
              <a:spAutoFit/>
            </a:bodyPr>
            <a:lstStyle/>
            <a:p>
              <a:pPr algn="ctr"/>
              <a:r>
                <a:rPr lang="en-US" sz="2800" dirty="0">
                  <a:latin typeface="Overpass Mono" pitchFamily="49" charset="77"/>
                </a:rPr>
                <a:t>Defnyddio cerdyn teyrngarwch</a:t>
              </a:r>
            </a:p>
          </p:txBody>
        </p:sp>
      </p:grpSp>
    </p:spTree>
    <p:extLst>
      <p:ext uri="{BB962C8B-B14F-4D97-AF65-F5344CB8AC3E}">
        <p14:creationId xmlns:p14="http://schemas.microsoft.com/office/powerpoint/2010/main" val="23347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250" fill="hold"/>
                                        <p:tgtEl>
                                          <p:spTgt spid="67"/>
                                        </p:tgtEl>
                                        <p:attrNameLst>
                                          <p:attrName>ppt_w</p:attrName>
                                        </p:attrNameLst>
                                      </p:cBhvr>
                                      <p:tavLst>
                                        <p:tav tm="0">
                                          <p:val>
                                            <p:fltVal val="0"/>
                                          </p:val>
                                        </p:tav>
                                        <p:tav tm="100000">
                                          <p:val>
                                            <p:strVal val="#ppt_w"/>
                                          </p:val>
                                        </p:tav>
                                      </p:tavLst>
                                    </p:anim>
                                    <p:anim calcmode="lin" valueType="num">
                                      <p:cBhvr>
                                        <p:cTn id="8" dur="250" fill="hold"/>
                                        <p:tgtEl>
                                          <p:spTgt spid="67"/>
                                        </p:tgtEl>
                                        <p:attrNameLst>
                                          <p:attrName>ppt_h</p:attrName>
                                        </p:attrNameLst>
                                      </p:cBhvr>
                                      <p:tavLst>
                                        <p:tav tm="0">
                                          <p:val>
                                            <p:fltVal val="0"/>
                                          </p:val>
                                        </p:tav>
                                        <p:tav tm="100000">
                                          <p:val>
                                            <p:strVal val="#ppt_h"/>
                                          </p:val>
                                        </p:tav>
                                      </p:tavLst>
                                    </p:anim>
                                    <p:animEffect transition="in" filter="fade">
                                      <p:cBhvr>
                                        <p:cTn id="9" dur="250"/>
                                        <p:tgtEl>
                                          <p:spTgt spid="6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250" fill="hold"/>
                                        <p:tgtEl>
                                          <p:spTgt spid="68"/>
                                        </p:tgtEl>
                                        <p:attrNameLst>
                                          <p:attrName>ppt_w</p:attrName>
                                        </p:attrNameLst>
                                      </p:cBhvr>
                                      <p:tavLst>
                                        <p:tav tm="0">
                                          <p:val>
                                            <p:fltVal val="0"/>
                                          </p:val>
                                        </p:tav>
                                        <p:tav tm="100000">
                                          <p:val>
                                            <p:strVal val="#ppt_w"/>
                                          </p:val>
                                        </p:tav>
                                      </p:tavLst>
                                    </p:anim>
                                    <p:anim calcmode="lin" valueType="num">
                                      <p:cBhvr>
                                        <p:cTn id="20" dur="250" fill="hold"/>
                                        <p:tgtEl>
                                          <p:spTgt spid="68"/>
                                        </p:tgtEl>
                                        <p:attrNameLst>
                                          <p:attrName>ppt_h</p:attrName>
                                        </p:attrNameLst>
                                      </p:cBhvr>
                                      <p:tavLst>
                                        <p:tav tm="0">
                                          <p:val>
                                            <p:fltVal val="0"/>
                                          </p:val>
                                        </p:tav>
                                        <p:tav tm="100000">
                                          <p:val>
                                            <p:strVal val="#ppt_h"/>
                                          </p:val>
                                        </p:tav>
                                      </p:tavLst>
                                    </p:anim>
                                    <p:animEffect transition="in" filter="fade">
                                      <p:cBhvr>
                                        <p:cTn id="21" dur="250"/>
                                        <p:tgtEl>
                                          <p:spTgt spid="68"/>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250" fill="hold"/>
                                        <p:tgtEl>
                                          <p:spTgt spid="66"/>
                                        </p:tgtEl>
                                        <p:attrNameLst>
                                          <p:attrName>ppt_w</p:attrName>
                                        </p:attrNameLst>
                                      </p:cBhvr>
                                      <p:tavLst>
                                        <p:tav tm="0">
                                          <p:val>
                                            <p:fltVal val="0"/>
                                          </p:val>
                                        </p:tav>
                                        <p:tav tm="100000">
                                          <p:val>
                                            <p:strVal val="#ppt_w"/>
                                          </p:val>
                                        </p:tav>
                                      </p:tavLst>
                                    </p:anim>
                                    <p:anim calcmode="lin" valueType="num">
                                      <p:cBhvr>
                                        <p:cTn id="26" dur="250" fill="hold"/>
                                        <p:tgtEl>
                                          <p:spTgt spid="66"/>
                                        </p:tgtEl>
                                        <p:attrNameLst>
                                          <p:attrName>ppt_h</p:attrName>
                                        </p:attrNameLst>
                                      </p:cBhvr>
                                      <p:tavLst>
                                        <p:tav tm="0">
                                          <p:val>
                                            <p:fltVal val="0"/>
                                          </p:val>
                                        </p:tav>
                                        <p:tav tm="100000">
                                          <p:val>
                                            <p:strVal val="#ppt_h"/>
                                          </p:val>
                                        </p:tav>
                                      </p:tavLst>
                                    </p:anim>
                                    <p:animEffect transition="in" filter="fade">
                                      <p:cBhvr>
                                        <p:cTn id="27" dur="25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250" fill="hold"/>
                                        <p:tgtEl>
                                          <p:spTgt spid="72"/>
                                        </p:tgtEl>
                                        <p:attrNameLst>
                                          <p:attrName>ppt_w</p:attrName>
                                        </p:attrNameLst>
                                      </p:cBhvr>
                                      <p:tavLst>
                                        <p:tav tm="0">
                                          <p:val>
                                            <p:fltVal val="0"/>
                                          </p:val>
                                        </p:tav>
                                        <p:tav tm="100000">
                                          <p:val>
                                            <p:strVal val="#ppt_w"/>
                                          </p:val>
                                        </p:tav>
                                      </p:tavLst>
                                    </p:anim>
                                    <p:anim calcmode="lin" valueType="num">
                                      <p:cBhvr>
                                        <p:cTn id="32" dur="250" fill="hold"/>
                                        <p:tgtEl>
                                          <p:spTgt spid="72"/>
                                        </p:tgtEl>
                                        <p:attrNameLst>
                                          <p:attrName>ppt_h</p:attrName>
                                        </p:attrNameLst>
                                      </p:cBhvr>
                                      <p:tavLst>
                                        <p:tav tm="0">
                                          <p:val>
                                            <p:fltVal val="0"/>
                                          </p:val>
                                        </p:tav>
                                        <p:tav tm="100000">
                                          <p:val>
                                            <p:strVal val="#ppt_h"/>
                                          </p:val>
                                        </p:tav>
                                      </p:tavLst>
                                    </p:anim>
                                    <p:animEffect transition="in" filter="fade">
                                      <p:cBhvr>
                                        <p:cTn id="33" dur="250"/>
                                        <p:tgtEl>
                                          <p:spTgt spid="72"/>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250" fill="hold"/>
                                        <p:tgtEl>
                                          <p:spTgt spid="70"/>
                                        </p:tgtEl>
                                        <p:attrNameLst>
                                          <p:attrName>ppt_w</p:attrName>
                                        </p:attrNameLst>
                                      </p:cBhvr>
                                      <p:tavLst>
                                        <p:tav tm="0">
                                          <p:val>
                                            <p:fltVal val="0"/>
                                          </p:val>
                                        </p:tav>
                                        <p:tav tm="100000">
                                          <p:val>
                                            <p:strVal val="#ppt_w"/>
                                          </p:val>
                                        </p:tav>
                                      </p:tavLst>
                                    </p:anim>
                                    <p:anim calcmode="lin" valueType="num">
                                      <p:cBhvr>
                                        <p:cTn id="38" dur="250" fill="hold"/>
                                        <p:tgtEl>
                                          <p:spTgt spid="70"/>
                                        </p:tgtEl>
                                        <p:attrNameLst>
                                          <p:attrName>ppt_h</p:attrName>
                                        </p:attrNameLst>
                                      </p:cBhvr>
                                      <p:tavLst>
                                        <p:tav tm="0">
                                          <p:val>
                                            <p:fltVal val="0"/>
                                          </p:val>
                                        </p:tav>
                                        <p:tav tm="100000">
                                          <p:val>
                                            <p:strVal val="#ppt_h"/>
                                          </p:val>
                                        </p:tav>
                                      </p:tavLst>
                                    </p:anim>
                                    <p:animEffect transition="in" filter="fade">
                                      <p:cBhvr>
                                        <p:cTn id="39" dur="250"/>
                                        <p:tgtEl>
                                          <p:spTgt spid="70"/>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250" fill="hold"/>
                                        <p:tgtEl>
                                          <p:spTgt spid="73"/>
                                        </p:tgtEl>
                                        <p:attrNameLst>
                                          <p:attrName>ppt_w</p:attrName>
                                        </p:attrNameLst>
                                      </p:cBhvr>
                                      <p:tavLst>
                                        <p:tav tm="0">
                                          <p:val>
                                            <p:fltVal val="0"/>
                                          </p:val>
                                        </p:tav>
                                        <p:tav tm="100000">
                                          <p:val>
                                            <p:strVal val="#ppt_w"/>
                                          </p:val>
                                        </p:tav>
                                      </p:tavLst>
                                    </p:anim>
                                    <p:anim calcmode="lin" valueType="num">
                                      <p:cBhvr>
                                        <p:cTn id="44" dur="250" fill="hold"/>
                                        <p:tgtEl>
                                          <p:spTgt spid="73"/>
                                        </p:tgtEl>
                                        <p:attrNameLst>
                                          <p:attrName>ppt_h</p:attrName>
                                        </p:attrNameLst>
                                      </p:cBhvr>
                                      <p:tavLst>
                                        <p:tav tm="0">
                                          <p:val>
                                            <p:fltVal val="0"/>
                                          </p:val>
                                        </p:tav>
                                        <p:tav tm="100000">
                                          <p:val>
                                            <p:strVal val="#ppt_h"/>
                                          </p:val>
                                        </p:tav>
                                      </p:tavLst>
                                    </p:anim>
                                    <p:animEffect transition="in" filter="fade">
                                      <p:cBhvr>
                                        <p:cTn id="45" dur="250"/>
                                        <p:tgtEl>
                                          <p:spTgt spid="73"/>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250" fill="hold"/>
                                        <p:tgtEl>
                                          <p:spTgt spid="69"/>
                                        </p:tgtEl>
                                        <p:attrNameLst>
                                          <p:attrName>ppt_w</p:attrName>
                                        </p:attrNameLst>
                                      </p:cBhvr>
                                      <p:tavLst>
                                        <p:tav tm="0">
                                          <p:val>
                                            <p:fltVal val="0"/>
                                          </p:val>
                                        </p:tav>
                                        <p:tav tm="100000">
                                          <p:val>
                                            <p:strVal val="#ppt_w"/>
                                          </p:val>
                                        </p:tav>
                                      </p:tavLst>
                                    </p:anim>
                                    <p:anim calcmode="lin" valueType="num">
                                      <p:cBhvr>
                                        <p:cTn id="50" dur="250" fill="hold"/>
                                        <p:tgtEl>
                                          <p:spTgt spid="69"/>
                                        </p:tgtEl>
                                        <p:attrNameLst>
                                          <p:attrName>ppt_h</p:attrName>
                                        </p:attrNameLst>
                                      </p:cBhvr>
                                      <p:tavLst>
                                        <p:tav tm="0">
                                          <p:val>
                                            <p:fltVal val="0"/>
                                          </p:val>
                                        </p:tav>
                                        <p:tav tm="100000">
                                          <p:val>
                                            <p:strVal val="#ppt_h"/>
                                          </p:val>
                                        </p:tav>
                                      </p:tavLst>
                                    </p:anim>
                                    <p:animEffect transition="in" filter="fade">
                                      <p:cBhvr>
                                        <p:cTn id="51" dur="250"/>
                                        <p:tgtEl>
                                          <p:spTgt spid="69"/>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250" fill="hold"/>
                                        <p:tgtEl>
                                          <p:spTgt spid="71"/>
                                        </p:tgtEl>
                                        <p:attrNameLst>
                                          <p:attrName>ppt_w</p:attrName>
                                        </p:attrNameLst>
                                      </p:cBhvr>
                                      <p:tavLst>
                                        <p:tav tm="0">
                                          <p:val>
                                            <p:fltVal val="0"/>
                                          </p:val>
                                        </p:tav>
                                        <p:tav tm="100000">
                                          <p:val>
                                            <p:strVal val="#ppt_w"/>
                                          </p:val>
                                        </p:tav>
                                      </p:tavLst>
                                    </p:anim>
                                    <p:anim calcmode="lin" valueType="num">
                                      <p:cBhvr>
                                        <p:cTn id="56" dur="250" fill="hold"/>
                                        <p:tgtEl>
                                          <p:spTgt spid="71"/>
                                        </p:tgtEl>
                                        <p:attrNameLst>
                                          <p:attrName>ppt_h</p:attrName>
                                        </p:attrNameLst>
                                      </p:cBhvr>
                                      <p:tavLst>
                                        <p:tav tm="0">
                                          <p:val>
                                            <p:fltVal val="0"/>
                                          </p:val>
                                        </p:tav>
                                        <p:tav tm="100000">
                                          <p:val>
                                            <p:strVal val="#ppt_h"/>
                                          </p:val>
                                        </p:tav>
                                      </p:tavLst>
                                    </p:anim>
                                    <p:animEffect transition="in" filter="fade">
                                      <p:cBhvr>
                                        <p:cTn id="5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435E5A-FECB-4B71-A4FA-B58A28D151BE}"/>
              </a:ext>
            </a:extLst>
          </p:cNvPr>
          <p:cNvGrpSpPr/>
          <p:nvPr/>
        </p:nvGrpSpPr>
        <p:grpSpPr>
          <a:xfrm>
            <a:off x="412867" y="451659"/>
            <a:ext cx="15513112" cy="8517240"/>
            <a:chOff x="412867" y="451659"/>
            <a:chExt cx="15513112" cy="8517240"/>
          </a:xfrm>
        </p:grpSpPr>
        <p:sp>
          <p:nvSpPr>
            <p:cNvPr id="83" name="Content Placeholder 8">
              <a:extLst>
                <a:ext uri="{FF2B5EF4-FFF2-40B4-BE49-F238E27FC236}">
                  <a16:creationId xmlns:a16="http://schemas.microsoft.com/office/drawing/2014/main" id="{0C2BD689-6CDF-4B4C-94C8-9027A0F56C6B}"/>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dirty="0"/>
                <a:t> </a:t>
              </a:r>
              <a:endParaRPr lang="en-US" dirty="0"/>
            </a:p>
          </p:txBody>
        </p:sp>
        <p:grpSp>
          <p:nvGrpSpPr>
            <p:cNvPr id="84" name="Group 83">
              <a:extLst>
                <a:ext uri="{FF2B5EF4-FFF2-40B4-BE49-F238E27FC236}">
                  <a16:creationId xmlns:a16="http://schemas.microsoft.com/office/drawing/2014/main" id="{99B01FF3-F13A-4BAB-9E36-A4B53D4E5758}"/>
                </a:ext>
              </a:extLst>
            </p:cNvPr>
            <p:cNvGrpSpPr/>
            <p:nvPr/>
          </p:nvGrpSpPr>
          <p:grpSpPr>
            <a:xfrm>
              <a:off x="2662718" y="6190120"/>
              <a:ext cx="3128844" cy="2408844"/>
              <a:chOff x="4349801" y="5909798"/>
              <a:chExt cx="3128844" cy="2408844"/>
            </a:xfrm>
          </p:grpSpPr>
          <p:sp>
            <p:nvSpPr>
              <p:cNvPr id="103" name="Rectangle 102">
                <a:extLst>
                  <a:ext uri="{FF2B5EF4-FFF2-40B4-BE49-F238E27FC236}">
                    <a16:creationId xmlns:a16="http://schemas.microsoft.com/office/drawing/2014/main" id="{620ED70D-6748-43FA-9786-4695063C1B96}"/>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4" name="Group 103">
                <a:extLst>
                  <a:ext uri="{FF2B5EF4-FFF2-40B4-BE49-F238E27FC236}">
                    <a16:creationId xmlns:a16="http://schemas.microsoft.com/office/drawing/2014/main" id="{58C4ACB3-9F80-42B2-91EC-E7E1188327C6}"/>
                  </a:ext>
                </a:extLst>
              </p:cNvPr>
              <p:cNvGrpSpPr/>
              <p:nvPr/>
            </p:nvGrpSpPr>
            <p:grpSpPr>
              <a:xfrm>
                <a:off x="6980957" y="5909798"/>
                <a:ext cx="497688" cy="497688"/>
                <a:chOff x="11448333" y="3259976"/>
                <a:chExt cx="497688" cy="497688"/>
              </a:xfrm>
            </p:grpSpPr>
            <p:sp>
              <p:nvSpPr>
                <p:cNvPr id="106" name="Oval 105">
                  <a:extLst>
                    <a:ext uri="{FF2B5EF4-FFF2-40B4-BE49-F238E27FC236}">
                      <a16:creationId xmlns:a16="http://schemas.microsoft.com/office/drawing/2014/main" id="{7085E5E5-ACA8-477F-A609-4A0EAFC785E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E19859AD-C191-47ED-A9FF-B45B5E05FBF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7A53524-7551-401E-B22E-B819A1B752E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81538732-E546-454E-A931-78C98DA21C5C}"/>
                  </a:ext>
                </a:extLst>
              </p:cNvPr>
              <p:cNvSpPr txBox="1"/>
              <p:nvPr/>
            </p:nvSpPr>
            <p:spPr>
              <a:xfrm>
                <a:off x="4349801" y="6977032"/>
                <a:ext cx="2880000" cy="523220"/>
              </a:xfrm>
              <a:prstGeom prst="rect">
                <a:avLst/>
              </a:prstGeom>
              <a:noFill/>
            </p:spPr>
            <p:txBody>
              <a:bodyPr wrap="square" rtlCol="0">
                <a:spAutoFit/>
              </a:bodyPr>
              <a:lstStyle/>
              <a:p>
                <a:pPr algn="ctr"/>
                <a:r>
                  <a:rPr lang="en-US" sz="2800" dirty="0">
                    <a:latin typeface="Overpass Mono" pitchFamily="49" charset="77"/>
                  </a:rPr>
                  <a:t>Anfon ebyst</a:t>
                </a:r>
              </a:p>
            </p:txBody>
          </p:sp>
        </p:grpSp>
        <p:pic>
          <p:nvPicPr>
            <p:cNvPr id="109" name="Picture 108">
              <a:extLst>
                <a:ext uri="{FF2B5EF4-FFF2-40B4-BE49-F238E27FC236}">
                  <a16:creationId xmlns:a16="http://schemas.microsoft.com/office/drawing/2014/main" id="{82CB3EDD-AB7E-4DBC-A00F-147BD626B725}"/>
                </a:ext>
              </a:extLst>
            </p:cNvPr>
            <p:cNvPicPr>
              <a:picLocks noChangeAspect="1"/>
            </p:cNvPicPr>
            <p:nvPr/>
          </p:nvPicPr>
          <p:blipFill>
            <a:blip r:embed="rId3"/>
            <a:srcRect/>
            <a:stretch/>
          </p:blipFill>
          <p:spPr>
            <a:xfrm>
              <a:off x="6074767" y="2275938"/>
              <a:ext cx="3556646" cy="5591354"/>
            </a:xfrm>
            <a:prstGeom prst="rect">
              <a:avLst/>
            </a:prstGeom>
          </p:spPr>
        </p:pic>
        <p:sp>
          <p:nvSpPr>
            <p:cNvPr id="110" name="Title 1">
              <a:extLst>
                <a:ext uri="{FF2B5EF4-FFF2-40B4-BE49-F238E27FC236}">
                  <a16:creationId xmlns:a16="http://schemas.microsoft.com/office/drawing/2014/main" id="{697771EA-2104-4668-B2A4-D06B52A41549}"/>
                </a:ext>
              </a:extLst>
            </p:cNvPr>
            <p:cNvSpPr txBox="1">
              <a:spLocks/>
            </p:cNvSpPr>
            <p:nvPr/>
          </p:nvSpPr>
          <p:spPr>
            <a:xfrm>
              <a:off x="762274" y="451659"/>
              <a:ext cx="14570090"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Gall ein data personol gael ei gasglu ar-lein wrth inni…</a:t>
              </a:r>
            </a:p>
          </p:txBody>
        </p:sp>
        <p:grpSp>
          <p:nvGrpSpPr>
            <p:cNvPr id="111" name="Group 110">
              <a:extLst>
                <a:ext uri="{FF2B5EF4-FFF2-40B4-BE49-F238E27FC236}">
                  <a16:creationId xmlns:a16="http://schemas.microsoft.com/office/drawing/2014/main" id="{6A74DB33-4DA6-48C6-BAFB-78081BC2F44F}"/>
                </a:ext>
              </a:extLst>
            </p:cNvPr>
            <p:cNvGrpSpPr/>
            <p:nvPr/>
          </p:nvGrpSpPr>
          <p:grpSpPr>
            <a:xfrm>
              <a:off x="611012" y="1782811"/>
              <a:ext cx="3128844" cy="2408844"/>
              <a:chOff x="675268" y="2726331"/>
              <a:chExt cx="3128844" cy="2408844"/>
            </a:xfrm>
          </p:grpSpPr>
          <p:sp>
            <p:nvSpPr>
              <p:cNvPr id="112" name="Rectangle 111">
                <a:extLst>
                  <a:ext uri="{FF2B5EF4-FFF2-40B4-BE49-F238E27FC236}">
                    <a16:creationId xmlns:a16="http://schemas.microsoft.com/office/drawing/2014/main" id="{20C304B8-9322-4712-9703-3278B46AC5CC}"/>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3" name="Group 112">
                <a:extLst>
                  <a:ext uri="{FF2B5EF4-FFF2-40B4-BE49-F238E27FC236}">
                    <a16:creationId xmlns:a16="http://schemas.microsoft.com/office/drawing/2014/main" id="{0419B307-55ED-478A-8FDA-4C84351383D7}"/>
                  </a:ext>
                </a:extLst>
              </p:cNvPr>
              <p:cNvGrpSpPr/>
              <p:nvPr/>
            </p:nvGrpSpPr>
            <p:grpSpPr>
              <a:xfrm>
                <a:off x="3306424" y="2726331"/>
                <a:ext cx="497688" cy="497688"/>
                <a:chOff x="11448333" y="3259976"/>
                <a:chExt cx="497688" cy="497688"/>
              </a:xfrm>
            </p:grpSpPr>
            <p:sp>
              <p:nvSpPr>
                <p:cNvPr id="115" name="Oval 114">
                  <a:extLst>
                    <a:ext uri="{FF2B5EF4-FFF2-40B4-BE49-F238E27FC236}">
                      <a16:creationId xmlns:a16="http://schemas.microsoft.com/office/drawing/2014/main" id="{651FEE7B-916F-4BCA-9404-416E46D6F9E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926948C8-498B-4189-AC3F-090898B01E0E}"/>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C7B15EF-662F-45CC-AAF5-7916555B7DD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13A5EE88-17BA-47EA-BDF7-D2248F21815F}"/>
                  </a:ext>
                </a:extLst>
              </p:cNvPr>
              <p:cNvSpPr txBox="1"/>
              <p:nvPr/>
            </p:nvSpPr>
            <p:spPr>
              <a:xfrm>
                <a:off x="675268" y="3362678"/>
                <a:ext cx="2880000" cy="1384995"/>
              </a:xfrm>
              <a:prstGeom prst="rect">
                <a:avLst/>
              </a:prstGeom>
              <a:noFill/>
            </p:spPr>
            <p:txBody>
              <a:bodyPr wrap="square" rtlCol="0">
                <a:spAutoFit/>
              </a:bodyPr>
              <a:lstStyle/>
              <a:p>
                <a:pPr algn="ctr"/>
                <a:r>
                  <a:rPr lang="en-US" sz="2800" dirty="0">
                    <a:latin typeface="Overpass Mono" pitchFamily="49" charset="77"/>
                  </a:rPr>
                  <a:t>Defnyddio ap llywio lloeren</a:t>
                </a:r>
              </a:p>
            </p:txBody>
          </p:sp>
        </p:grpSp>
        <p:grpSp>
          <p:nvGrpSpPr>
            <p:cNvPr id="118" name="Group 117">
              <a:extLst>
                <a:ext uri="{FF2B5EF4-FFF2-40B4-BE49-F238E27FC236}">
                  <a16:creationId xmlns:a16="http://schemas.microsoft.com/office/drawing/2014/main" id="{034A9980-F499-4349-9154-A1363A893B3B}"/>
                </a:ext>
              </a:extLst>
            </p:cNvPr>
            <p:cNvGrpSpPr/>
            <p:nvPr/>
          </p:nvGrpSpPr>
          <p:grpSpPr>
            <a:xfrm>
              <a:off x="3678234" y="3111655"/>
              <a:ext cx="3128844" cy="2408844"/>
              <a:chOff x="4349801" y="2726331"/>
              <a:chExt cx="3128844" cy="2408844"/>
            </a:xfrm>
          </p:grpSpPr>
          <p:sp>
            <p:nvSpPr>
              <p:cNvPr id="119" name="Rectangle 118">
                <a:extLst>
                  <a:ext uri="{FF2B5EF4-FFF2-40B4-BE49-F238E27FC236}">
                    <a16:creationId xmlns:a16="http://schemas.microsoft.com/office/drawing/2014/main" id="{867DDC8E-8439-465A-8A89-BF342EAB9015}"/>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20" name="Group 119">
                <a:extLst>
                  <a:ext uri="{FF2B5EF4-FFF2-40B4-BE49-F238E27FC236}">
                    <a16:creationId xmlns:a16="http://schemas.microsoft.com/office/drawing/2014/main" id="{A392045B-6218-40CA-AFDD-1275CC053D95}"/>
                  </a:ext>
                </a:extLst>
              </p:cNvPr>
              <p:cNvGrpSpPr/>
              <p:nvPr/>
            </p:nvGrpSpPr>
            <p:grpSpPr>
              <a:xfrm>
                <a:off x="6980957" y="2726331"/>
                <a:ext cx="497688" cy="497688"/>
                <a:chOff x="11448333" y="3259976"/>
                <a:chExt cx="497688" cy="497688"/>
              </a:xfrm>
            </p:grpSpPr>
            <p:sp>
              <p:nvSpPr>
                <p:cNvPr id="122" name="Oval 121">
                  <a:extLst>
                    <a:ext uri="{FF2B5EF4-FFF2-40B4-BE49-F238E27FC236}">
                      <a16:creationId xmlns:a16="http://schemas.microsoft.com/office/drawing/2014/main" id="{1815F663-7250-476E-AB88-0D30E56E861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a:extLst>
                    <a:ext uri="{FF2B5EF4-FFF2-40B4-BE49-F238E27FC236}">
                      <a16:creationId xmlns:a16="http://schemas.microsoft.com/office/drawing/2014/main" id="{F175A3CD-4704-4776-B979-1D6B745585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189791-ACCD-499F-8FF5-936D4372CBC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F6EB39DC-8F56-46FD-878D-45C11B11789B}"/>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Clicio ar hybysebion</a:t>
                </a:r>
              </a:p>
            </p:txBody>
          </p:sp>
        </p:grpSp>
        <p:grpSp>
          <p:nvGrpSpPr>
            <p:cNvPr id="125" name="Group 124">
              <a:extLst>
                <a:ext uri="{FF2B5EF4-FFF2-40B4-BE49-F238E27FC236}">
                  <a16:creationId xmlns:a16="http://schemas.microsoft.com/office/drawing/2014/main" id="{C4509291-CB9F-4C7D-8FA4-C6513F2302ED}"/>
                </a:ext>
              </a:extLst>
            </p:cNvPr>
            <p:cNvGrpSpPr/>
            <p:nvPr/>
          </p:nvGrpSpPr>
          <p:grpSpPr>
            <a:xfrm>
              <a:off x="9090192" y="1641283"/>
              <a:ext cx="3128844" cy="2408844"/>
              <a:chOff x="8227535" y="2726331"/>
              <a:chExt cx="3128844" cy="2408844"/>
            </a:xfrm>
          </p:grpSpPr>
          <p:sp>
            <p:nvSpPr>
              <p:cNvPr id="126" name="Rectangle 125">
                <a:extLst>
                  <a:ext uri="{FF2B5EF4-FFF2-40B4-BE49-F238E27FC236}">
                    <a16:creationId xmlns:a16="http://schemas.microsoft.com/office/drawing/2014/main" id="{42BD1D1C-D6EF-45EA-A18F-4E8FEC358B5E}"/>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27" name="Group 126">
                <a:extLst>
                  <a:ext uri="{FF2B5EF4-FFF2-40B4-BE49-F238E27FC236}">
                    <a16:creationId xmlns:a16="http://schemas.microsoft.com/office/drawing/2014/main" id="{B6F4FBEB-9B44-4105-9A75-2F13B72653C1}"/>
                  </a:ext>
                </a:extLst>
              </p:cNvPr>
              <p:cNvGrpSpPr/>
              <p:nvPr/>
            </p:nvGrpSpPr>
            <p:grpSpPr>
              <a:xfrm>
                <a:off x="10858691" y="2726331"/>
                <a:ext cx="497688" cy="497688"/>
                <a:chOff x="11448333" y="3259976"/>
                <a:chExt cx="497688" cy="497688"/>
              </a:xfrm>
            </p:grpSpPr>
            <p:sp>
              <p:nvSpPr>
                <p:cNvPr id="129" name="Oval 128">
                  <a:extLst>
                    <a:ext uri="{FF2B5EF4-FFF2-40B4-BE49-F238E27FC236}">
                      <a16:creationId xmlns:a16="http://schemas.microsoft.com/office/drawing/2014/main" id="{73714634-B6FA-488D-A69D-A438DD55F78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id="{72503B88-CF88-45CC-99D1-9F090725294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5402363-525F-459C-A581-9E414EF512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F0BBADF1-5FB1-4F77-82BD-0F06F1CC41B1}"/>
                  </a:ext>
                </a:extLst>
              </p:cNvPr>
              <p:cNvSpPr txBox="1"/>
              <p:nvPr/>
            </p:nvSpPr>
            <p:spPr>
              <a:xfrm>
                <a:off x="8329359" y="3578122"/>
                <a:ext cx="2676352" cy="954107"/>
              </a:xfrm>
              <a:prstGeom prst="rect">
                <a:avLst/>
              </a:prstGeom>
              <a:noFill/>
            </p:spPr>
            <p:txBody>
              <a:bodyPr wrap="square" rtlCol="0">
                <a:spAutoFit/>
              </a:bodyPr>
              <a:lstStyle/>
              <a:p>
                <a:pPr algn="ctr"/>
                <a:r>
                  <a:rPr lang="en-US" sz="2800" dirty="0">
                    <a:latin typeface="Overpass Mono" pitchFamily="49" charset="77"/>
                  </a:rPr>
                  <a:t>Ymuno â grwpiau </a:t>
                </a:r>
              </a:p>
            </p:txBody>
          </p:sp>
        </p:grpSp>
        <p:grpSp>
          <p:nvGrpSpPr>
            <p:cNvPr id="132" name="Group 131">
              <a:extLst>
                <a:ext uri="{FF2B5EF4-FFF2-40B4-BE49-F238E27FC236}">
                  <a16:creationId xmlns:a16="http://schemas.microsoft.com/office/drawing/2014/main" id="{0C4B4D59-409B-4B1E-9874-1BDF23B830E0}"/>
                </a:ext>
              </a:extLst>
            </p:cNvPr>
            <p:cNvGrpSpPr/>
            <p:nvPr/>
          </p:nvGrpSpPr>
          <p:grpSpPr>
            <a:xfrm>
              <a:off x="412867" y="4899370"/>
              <a:ext cx="3128844" cy="2408844"/>
              <a:chOff x="692201" y="5909798"/>
              <a:chExt cx="3128844" cy="2408844"/>
            </a:xfrm>
          </p:grpSpPr>
          <p:sp>
            <p:nvSpPr>
              <p:cNvPr id="133" name="Rectangle 132">
                <a:extLst>
                  <a:ext uri="{FF2B5EF4-FFF2-40B4-BE49-F238E27FC236}">
                    <a16:creationId xmlns:a16="http://schemas.microsoft.com/office/drawing/2014/main" id="{F2E6E1A5-0CB5-469C-AE00-48ACBA17C598}"/>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34" name="Group 133">
                <a:extLst>
                  <a:ext uri="{FF2B5EF4-FFF2-40B4-BE49-F238E27FC236}">
                    <a16:creationId xmlns:a16="http://schemas.microsoft.com/office/drawing/2014/main" id="{2E65CE4C-BE55-456C-A3CC-F3D1457611E3}"/>
                  </a:ext>
                </a:extLst>
              </p:cNvPr>
              <p:cNvGrpSpPr/>
              <p:nvPr/>
            </p:nvGrpSpPr>
            <p:grpSpPr>
              <a:xfrm>
                <a:off x="3323357" y="5909798"/>
                <a:ext cx="497688" cy="497688"/>
                <a:chOff x="11448333" y="3259976"/>
                <a:chExt cx="497688" cy="497688"/>
              </a:xfrm>
            </p:grpSpPr>
            <p:sp>
              <p:nvSpPr>
                <p:cNvPr id="136" name="Oval 135">
                  <a:extLst>
                    <a:ext uri="{FF2B5EF4-FFF2-40B4-BE49-F238E27FC236}">
                      <a16:creationId xmlns:a16="http://schemas.microsoft.com/office/drawing/2014/main" id="{3E9B1521-B51D-4BDF-86A7-DFDDD0B0B13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C5F9FFCF-C975-429B-912A-E63C4AD1636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998694A-1E81-4FA2-9741-2D702B3DE08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35" name="TextBox 134">
                <a:extLst>
                  <a:ext uri="{FF2B5EF4-FFF2-40B4-BE49-F238E27FC236}">
                    <a16:creationId xmlns:a16="http://schemas.microsoft.com/office/drawing/2014/main" id="{D4C65197-A7C9-461A-8F1A-2DF5F7298711}"/>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Rhannu lluniau</a:t>
                </a:r>
              </a:p>
            </p:txBody>
          </p:sp>
        </p:grpSp>
        <p:grpSp>
          <p:nvGrpSpPr>
            <p:cNvPr id="139" name="Group 138">
              <a:extLst>
                <a:ext uri="{FF2B5EF4-FFF2-40B4-BE49-F238E27FC236}">
                  <a16:creationId xmlns:a16="http://schemas.microsoft.com/office/drawing/2014/main" id="{66474406-40CD-4B15-A60D-BCADF91B2A22}"/>
                </a:ext>
              </a:extLst>
            </p:cNvPr>
            <p:cNvGrpSpPr/>
            <p:nvPr/>
          </p:nvGrpSpPr>
          <p:grpSpPr>
            <a:xfrm>
              <a:off x="11575923" y="2694362"/>
              <a:ext cx="3128844" cy="2408844"/>
              <a:chOff x="11851269" y="2726331"/>
              <a:chExt cx="3128844" cy="2408844"/>
            </a:xfrm>
          </p:grpSpPr>
          <p:sp>
            <p:nvSpPr>
              <p:cNvPr id="140" name="Rectangle 139">
                <a:extLst>
                  <a:ext uri="{FF2B5EF4-FFF2-40B4-BE49-F238E27FC236}">
                    <a16:creationId xmlns:a16="http://schemas.microsoft.com/office/drawing/2014/main" id="{591B71CA-10AC-4449-BF7E-4BB2084218DA}"/>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1" name="Group 140">
                <a:extLst>
                  <a:ext uri="{FF2B5EF4-FFF2-40B4-BE49-F238E27FC236}">
                    <a16:creationId xmlns:a16="http://schemas.microsoft.com/office/drawing/2014/main" id="{152D237B-5B37-44C3-9071-2D89B016DFFB}"/>
                  </a:ext>
                </a:extLst>
              </p:cNvPr>
              <p:cNvGrpSpPr/>
              <p:nvPr/>
            </p:nvGrpSpPr>
            <p:grpSpPr>
              <a:xfrm>
                <a:off x="14482425" y="2726331"/>
                <a:ext cx="497688" cy="497688"/>
                <a:chOff x="11448333" y="3259976"/>
                <a:chExt cx="497688" cy="497688"/>
              </a:xfrm>
            </p:grpSpPr>
            <p:sp>
              <p:nvSpPr>
                <p:cNvPr id="143" name="Oval 142">
                  <a:extLst>
                    <a:ext uri="{FF2B5EF4-FFF2-40B4-BE49-F238E27FC236}">
                      <a16:creationId xmlns:a16="http://schemas.microsoft.com/office/drawing/2014/main" id="{C5D06FA1-766D-4BF1-8B8A-FAB052A28BE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4" name="Straight Connector 143">
                  <a:extLst>
                    <a:ext uri="{FF2B5EF4-FFF2-40B4-BE49-F238E27FC236}">
                      <a16:creationId xmlns:a16="http://schemas.microsoft.com/office/drawing/2014/main" id="{E95D84A7-B8A4-4340-923D-39BCDDD3E37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6A0A876-D541-4BF0-95B6-6F5594C3E7F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5E7AFDAF-B73F-4CD0-AB9B-ADAD5D470D57}"/>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Chwarae gemau</a:t>
                </a:r>
              </a:p>
            </p:txBody>
          </p:sp>
        </p:grpSp>
        <p:grpSp>
          <p:nvGrpSpPr>
            <p:cNvPr id="146" name="Group 145">
              <a:extLst>
                <a:ext uri="{FF2B5EF4-FFF2-40B4-BE49-F238E27FC236}">
                  <a16:creationId xmlns:a16="http://schemas.microsoft.com/office/drawing/2014/main" id="{42CD1DF7-314D-42DD-BA85-F98341019C62}"/>
                </a:ext>
              </a:extLst>
            </p:cNvPr>
            <p:cNvGrpSpPr/>
            <p:nvPr/>
          </p:nvGrpSpPr>
          <p:grpSpPr>
            <a:xfrm>
              <a:off x="12797135" y="4487031"/>
              <a:ext cx="3128844" cy="2408844"/>
              <a:chOff x="11851269" y="5909798"/>
              <a:chExt cx="3128844" cy="2408844"/>
            </a:xfrm>
          </p:grpSpPr>
          <p:sp>
            <p:nvSpPr>
              <p:cNvPr id="147" name="Rectangle 146">
                <a:extLst>
                  <a:ext uri="{FF2B5EF4-FFF2-40B4-BE49-F238E27FC236}">
                    <a16:creationId xmlns:a16="http://schemas.microsoft.com/office/drawing/2014/main" id="{6DF3C048-F8E3-4A36-812E-0299157C621E}"/>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8" name="Group 147">
                <a:extLst>
                  <a:ext uri="{FF2B5EF4-FFF2-40B4-BE49-F238E27FC236}">
                    <a16:creationId xmlns:a16="http://schemas.microsoft.com/office/drawing/2014/main" id="{1E8A846D-15A4-4F89-ACC2-196B07827A16}"/>
                  </a:ext>
                </a:extLst>
              </p:cNvPr>
              <p:cNvGrpSpPr/>
              <p:nvPr/>
            </p:nvGrpSpPr>
            <p:grpSpPr>
              <a:xfrm>
                <a:off x="14482425" y="5909798"/>
                <a:ext cx="497688" cy="497688"/>
                <a:chOff x="11448333" y="3259976"/>
                <a:chExt cx="497688" cy="497688"/>
              </a:xfrm>
            </p:grpSpPr>
            <p:sp>
              <p:nvSpPr>
                <p:cNvPr id="150" name="Oval 149">
                  <a:extLst>
                    <a:ext uri="{FF2B5EF4-FFF2-40B4-BE49-F238E27FC236}">
                      <a16:creationId xmlns:a16="http://schemas.microsoft.com/office/drawing/2014/main" id="{27F139B3-F904-4732-8A09-C10BBCE2EE4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Connector 150">
                  <a:extLst>
                    <a:ext uri="{FF2B5EF4-FFF2-40B4-BE49-F238E27FC236}">
                      <a16:creationId xmlns:a16="http://schemas.microsoft.com/office/drawing/2014/main" id="{3BFDFF6B-65B2-492A-83C3-7DB455725BD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451F664-984D-4FB0-B081-28DFD4CCB6F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9" name="TextBox 148">
                <a:extLst>
                  <a:ext uri="{FF2B5EF4-FFF2-40B4-BE49-F238E27FC236}">
                    <a16:creationId xmlns:a16="http://schemas.microsoft.com/office/drawing/2014/main" id="{0AF5E0F7-36A2-4EE9-84CA-AF5FC2FA9E22}"/>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Defnyddio helpwr rhithwir</a:t>
                </a:r>
              </a:p>
            </p:txBody>
          </p:sp>
        </p:grpSp>
        <p:grpSp>
          <p:nvGrpSpPr>
            <p:cNvPr id="153" name="Group 152">
              <a:extLst>
                <a:ext uri="{FF2B5EF4-FFF2-40B4-BE49-F238E27FC236}">
                  <a16:creationId xmlns:a16="http://schemas.microsoft.com/office/drawing/2014/main" id="{733938C9-C395-4C84-9402-0E8EA465B745}"/>
                </a:ext>
              </a:extLst>
            </p:cNvPr>
            <p:cNvGrpSpPr/>
            <p:nvPr/>
          </p:nvGrpSpPr>
          <p:grpSpPr>
            <a:xfrm>
              <a:off x="10983869" y="6560055"/>
              <a:ext cx="3128844" cy="2408844"/>
              <a:chOff x="8955669" y="9465798"/>
              <a:chExt cx="3128844" cy="2408844"/>
            </a:xfrm>
          </p:grpSpPr>
          <p:sp>
            <p:nvSpPr>
              <p:cNvPr id="154" name="Rectangle 153">
                <a:extLst>
                  <a:ext uri="{FF2B5EF4-FFF2-40B4-BE49-F238E27FC236}">
                    <a16:creationId xmlns:a16="http://schemas.microsoft.com/office/drawing/2014/main" id="{08F0817F-2BA3-4528-B885-0B96760578F1}"/>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5" name="Group 154">
                <a:extLst>
                  <a:ext uri="{FF2B5EF4-FFF2-40B4-BE49-F238E27FC236}">
                    <a16:creationId xmlns:a16="http://schemas.microsoft.com/office/drawing/2014/main" id="{5738F9F9-24FC-4412-9445-1E84DCA46D26}"/>
                  </a:ext>
                </a:extLst>
              </p:cNvPr>
              <p:cNvGrpSpPr/>
              <p:nvPr/>
            </p:nvGrpSpPr>
            <p:grpSpPr>
              <a:xfrm>
                <a:off x="11586825" y="9465798"/>
                <a:ext cx="497688" cy="497688"/>
                <a:chOff x="11448333" y="3259976"/>
                <a:chExt cx="497688" cy="497688"/>
              </a:xfrm>
            </p:grpSpPr>
            <p:sp>
              <p:nvSpPr>
                <p:cNvPr id="157" name="Oval 156">
                  <a:extLst>
                    <a:ext uri="{FF2B5EF4-FFF2-40B4-BE49-F238E27FC236}">
                      <a16:creationId xmlns:a16="http://schemas.microsoft.com/office/drawing/2014/main" id="{77934A9B-DBD4-4983-AA91-7A2918B9EC1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Straight Connector 157">
                  <a:extLst>
                    <a:ext uri="{FF2B5EF4-FFF2-40B4-BE49-F238E27FC236}">
                      <a16:creationId xmlns:a16="http://schemas.microsoft.com/office/drawing/2014/main" id="{8577B33B-A678-4ED4-86B1-F7E5C7139B8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952A80A-7075-435B-B648-8AD432BDB68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6" name="TextBox 155">
                <a:extLst>
                  <a:ext uri="{FF2B5EF4-FFF2-40B4-BE49-F238E27FC236}">
                    <a16:creationId xmlns:a16="http://schemas.microsoft.com/office/drawing/2014/main" id="{0A74C857-EAE7-4633-B795-F28ABDF50B56}"/>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Llenwi ffurflenni ar-lein</a:t>
                </a:r>
              </a:p>
            </p:txBody>
          </p:sp>
        </p:grpSp>
        <p:grpSp>
          <p:nvGrpSpPr>
            <p:cNvPr id="160" name="Group 159">
              <a:extLst>
                <a:ext uri="{FF2B5EF4-FFF2-40B4-BE49-F238E27FC236}">
                  <a16:creationId xmlns:a16="http://schemas.microsoft.com/office/drawing/2014/main" id="{269C40D5-78B1-43FC-8CF0-DFA0A2CF3F5E}"/>
                </a:ext>
              </a:extLst>
            </p:cNvPr>
            <p:cNvGrpSpPr/>
            <p:nvPr/>
          </p:nvGrpSpPr>
          <p:grpSpPr>
            <a:xfrm>
              <a:off x="9292809" y="4653087"/>
              <a:ext cx="3128844" cy="2408844"/>
              <a:chOff x="8227535" y="5909798"/>
              <a:chExt cx="3128844" cy="2408844"/>
            </a:xfrm>
          </p:grpSpPr>
          <p:sp>
            <p:nvSpPr>
              <p:cNvPr id="161" name="Rectangle 160">
                <a:extLst>
                  <a:ext uri="{FF2B5EF4-FFF2-40B4-BE49-F238E27FC236}">
                    <a16:creationId xmlns:a16="http://schemas.microsoft.com/office/drawing/2014/main" id="{FC462185-0704-44A7-92FE-BCE4AE69864E}"/>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62" name="Group 161">
                <a:extLst>
                  <a:ext uri="{FF2B5EF4-FFF2-40B4-BE49-F238E27FC236}">
                    <a16:creationId xmlns:a16="http://schemas.microsoft.com/office/drawing/2014/main" id="{1E05203A-D8C3-406D-BCE7-5143D6D99687}"/>
                  </a:ext>
                </a:extLst>
              </p:cNvPr>
              <p:cNvGrpSpPr/>
              <p:nvPr/>
            </p:nvGrpSpPr>
            <p:grpSpPr>
              <a:xfrm>
                <a:off x="10858691" y="5909798"/>
                <a:ext cx="497688" cy="497688"/>
                <a:chOff x="11448333" y="3259976"/>
                <a:chExt cx="497688" cy="497688"/>
              </a:xfrm>
            </p:grpSpPr>
            <p:sp>
              <p:nvSpPr>
                <p:cNvPr id="164" name="Oval 163">
                  <a:extLst>
                    <a:ext uri="{FF2B5EF4-FFF2-40B4-BE49-F238E27FC236}">
                      <a16:creationId xmlns:a16="http://schemas.microsoft.com/office/drawing/2014/main" id="{0501F175-3F1C-4E0A-B7F4-698AC41E330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5" name="Straight Connector 164">
                  <a:extLst>
                    <a:ext uri="{FF2B5EF4-FFF2-40B4-BE49-F238E27FC236}">
                      <a16:creationId xmlns:a16="http://schemas.microsoft.com/office/drawing/2014/main" id="{92052975-48E6-4199-A274-D89C89B700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232E7A4-68A8-491A-95F9-966EF4E7222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58D43D0D-F6EE-4CB1-A602-86DA5162DDAB}"/>
                  </a:ext>
                </a:extLst>
              </p:cNvPr>
              <p:cNvSpPr txBox="1"/>
              <p:nvPr/>
            </p:nvSpPr>
            <p:spPr>
              <a:xfrm>
                <a:off x="8227535" y="6546145"/>
                <a:ext cx="2880000" cy="1384995"/>
              </a:xfrm>
              <a:prstGeom prst="rect">
                <a:avLst/>
              </a:prstGeom>
              <a:noFill/>
            </p:spPr>
            <p:txBody>
              <a:bodyPr wrap="square" rtlCol="0">
                <a:spAutoFit/>
              </a:bodyPr>
              <a:lstStyle/>
              <a:p>
                <a:pPr algn="ctr"/>
                <a:r>
                  <a:rPr lang="en-US" sz="2800" dirty="0">
                    <a:latin typeface="Overpass Mono" pitchFamily="49" charset="77"/>
                  </a:rPr>
                  <a:t>Defnyddio cerdyn teyrngarwch</a:t>
                </a:r>
              </a:p>
            </p:txBody>
          </p:sp>
        </p:grpSp>
      </p:grpSp>
      <p:sp>
        <p:nvSpPr>
          <p:cNvPr id="89" name="Rectangle 88">
            <a:extLst>
              <a:ext uri="{FF2B5EF4-FFF2-40B4-BE49-F238E27FC236}">
                <a16:creationId xmlns:a16="http://schemas.microsoft.com/office/drawing/2014/main" id="{2D262B89-3141-884B-B579-96ED8694ED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7850983-2C59-2945-8C97-DAB6E9FF320D}"/>
              </a:ext>
            </a:extLst>
          </p:cNvPr>
          <p:cNvGrpSpPr/>
          <p:nvPr/>
        </p:nvGrpSpPr>
        <p:grpSpPr>
          <a:xfrm>
            <a:off x="2476704" y="2471814"/>
            <a:ext cx="11155513" cy="4281677"/>
            <a:chOff x="2465806" y="2471814"/>
            <a:chExt cx="11155513" cy="4281677"/>
          </a:xfrm>
        </p:grpSpPr>
        <p:sp>
          <p:nvSpPr>
            <p:cNvPr id="91" name="Rectangle 90">
              <a:extLst>
                <a:ext uri="{FF2B5EF4-FFF2-40B4-BE49-F238E27FC236}">
                  <a16:creationId xmlns:a16="http://schemas.microsoft.com/office/drawing/2014/main" id="{48C999DC-86AE-5B41-8EA1-81E27431487B}"/>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E43A784-2F30-5B40-BF91-269E7BCD117D}"/>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 Placeholder 9">
              <a:extLst>
                <a:ext uri="{FF2B5EF4-FFF2-40B4-BE49-F238E27FC236}">
                  <a16:creationId xmlns:a16="http://schemas.microsoft.com/office/drawing/2014/main" id="{4976B89B-68AA-474D-B125-70F910488D4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Data Personol</a:t>
              </a:r>
              <a:endParaRPr lang="en-US" sz="2800" dirty="0"/>
            </a:p>
          </p:txBody>
        </p:sp>
        <p:grpSp>
          <p:nvGrpSpPr>
            <p:cNvPr id="94" name="Group 93">
              <a:extLst>
                <a:ext uri="{FF2B5EF4-FFF2-40B4-BE49-F238E27FC236}">
                  <a16:creationId xmlns:a16="http://schemas.microsoft.com/office/drawing/2014/main" id="{E02710A7-13C2-6F4D-9891-33B4197BBD85}"/>
                </a:ext>
              </a:extLst>
            </p:cNvPr>
            <p:cNvGrpSpPr/>
            <p:nvPr/>
          </p:nvGrpSpPr>
          <p:grpSpPr>
            <a:xfrm>
              <a:off x="2588325" y="2559452"/>
              <a:ext cx="366748" cy="366748"/>
              <a:chOff x="2118558" y="2663960"/>
              <a:chExt cx="366748" cy="366748"/>
            </a:xfrm>
          </p:grpSpPr>
          <p:sp>
            <p:nvSpPr>
              <p:cNvPr id="101" name="Rectangle 100">
                <a:extLst>
                  <a:ext uri="{FF2B5EF4-FFF2-40B4-BE49-F238E27FC236}">
                    <a16:creationId xmlns:a16="http://schemas.microsoft.com/office/drawing/2014/main" id="{F5A456DA-5FD6-9B4D-9665-9DD03301F41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308A6EDD-E603-3441-ADD2-5B65E4C0CA81}"/>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FF272002-D323-4044-9C5B-77001BB5DCD7}"/>
                </a:ext>
              </a:extLst>
            </p:cNvPr>
            <p:cNvGrpSpPr/>
            <p:nvPr/>
          </p:nvGrpSpPr>
          <p:grpSpPr>
            <a:xfrm>
              <a:off x="12721193" y="2565426"/>
              <a:ext cx="776902" cy="366748"/>
              <a:chOff x="10581098" y="2669934"/>
              <a:chExt cx="776902" cy="366748"/>
            </a:xfrm>
          </p:grpSpPr>
          <p:sp>
            <p:nvSpPr>
              <p:cNvPr id="97" name="Rectangle 96">
                <a:extLst>
                  <a:ext uri="{FF2B5EF4-FFF2-40B4-BE49-F238E27FC236}">
                    <a16:creationId xmlns:a16="http://schemas.microsoft.com/office/drawing/2014/main" id="{95F80846-20CC-A645-A40E-574085EAEBED}"/>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CCB0F72D-71ED-774E-8C93-9E2ADAD123C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id="{12FE25B4-BFDD-AF48-9094-611E01FF529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riangle 99">
                <a:extLst>
                  <a:ext uri="{FF2B5EF4-FFF2-40B4-BE49-F238E27FC236}">
                    <a16:creationId xmlns:a16="http://schemas.microsoft.com/office/drawing/2014/main" id="{13EA196D-0BEE-854B-BFA4-291941C265C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12">
              <a:extLst>
                <a:ext uri="{FF2B5EF4-FFF2-40B4-BE49-F238E27FC236}">
                  <a16:creationId xmlns:a16="http://schemas.microsoft.com/office/drawing/2014/main" id="{3CAE08F7-DF0E-B848-8E13-B42A03D866A9}"/>
                </a:ext>
              </a:extLst>
            </p:cNvPr>
            <p:cNvSpPr txBox="1">
              <a:spLocks/>
            </p:cNvSpPr>
            <p:nvPr/>
          </p:nvSpPr>
          <p:spPr>
            <a:xfrm>
              <a:off x="3083512" y="4057940"/>
              <a:ext cx="10068768" cy="1689531"/>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Pa </a:t>
              </a:r>
              <a:r>
                <a:rPr lang="en-GB" sz="2400" dirty="0">
                  <a:solidFill>
                    <a:srgbClr val="019967"/>
                  </a:solidFill>
                </a:rPr>
                <a:t>fath</a:t>
              </a:r>
              <a:r>
                <a:rPr lang="en-GB" sz="2400" b="0" dirty="0">
                  <a:solidFill>
                    <a:srgbClr val="019967"/>
                  </a:solidFill>
                </a:rPr>
                <a:t> o ddata personol all gael ei gasglu o'r gweithgareddau hyn?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Cwblhewch y daflen waith.</a:t>
              </a:r>
            </a:p>
          </p:txBody>
        </p:sp>
      </p:grpSp>
    </p:spTree>
    <p:extLst>
      <p:ext uri="{BB962C8B-B14F-4D97-AF65-F5344CB8AC3E}">
        <p14:creationId xmlns:p14="http://schemas.microsoft.com/office/powerpoint/2010/main" val="32788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500" fill="hold"/>
                                        <p:tgtEl>
                                          <p:spTgt spid="90"/>
                                        </p:tgtEl>
                                        <p:attrNameLst>
                                          <p:attrName>ppt_w</p:attrName>
                                        </p:attrNameLst>
                                      </p:cBhvr>
                                      <p:tavLst>
                                        <p:tav tm="0">
                                          <p:val>
                                            <p:fltVal val="0"/>
                                          </p:val>
                                        </p:tav>
                                        <p:tav tm="100000">
                                          <p:val>
                                            <p:strVal val="#ppt_w"/>
                                          </p:val>
                                        </p:tav>
                                      </p:tavLst>
                                    </p:anim>
                                    <p:anim calcmode="lin" valueType="num">
                                      <p:cBhvr>
                                        <p:cTn id="11" dur="500" fill="hold"/>
                                        <p:tgtEl>
                                          <p:spTgt spid="90"/>
                                        </p:tgtEl>
                                        <p:attrNameLst>
                                          <p:attrName>ppt_h</p:attrName>
                                        </p:attrNameLst>
                                      </p:cBhvr>
                                      <p:tavLst>
                                        <p:tav tm="0">
                                          <p:val>
                                            <p:fltVal val="0"/>
                                          </p:val>
                                        </p:tav>
                                        <p:tav tm="100000">
                                          <p:val>
                                            <p:strVal val="#ppt_h"/>
                                          </p:val>
                                        </p:tav>
                                      </p:tavLst>
                                    </p:anim>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
    <Year xmlns="6495cd43-30b7-45da-972d-05dc6321e6bd" xsi:nil="true"/>
    <Email_x0020_Date xmlns="6495cd43-30b7-45da-972d-05dc6321e6bd" xsi:nil="true"/>
    <Campaign_x0020_Area xmlns="6495cd43-30b7-45da-972d-05dc6321e6bd" xsi:nil="true"/>
    <DLCPolicyLabelLock xmlns="6495cd43-30b7-45da-972d-05dc6321e6bd" xsi:nil="true"/>
    <Campaign_x0020_Name xmlns="6495cd43-30b7-45da-972d-05dc6321e6bd" xsi:nil="true"/>
    <Comms_x0020_Status xmlns="6495cd43-30b7-45da-972d-05dc6321e6bd" xsi:nil="true"/>
    <TaxCatchAll xmlns="6495cd43-30b7-45da-972d-05dc6321e6bd"/>
    <_dlc_DocId xmlns="6495cd43-30b7-45da-972d-05dc6321e6bd" xsi:nil="true"/>
    <_dlc_DocIdUrl xmlns="6495cd43-30b7-45da-972d-05dc6321e6bd">
      <Url xsi:nil="true"/>
      <Description xsi:nil="true"/>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bfc18c49-0394-481a-ba4a-a4ceacd0e392" ContentTypeId="0x01010020270C6529EA0544B2EFE190A98965FDE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1179A7-1B90-4D16-9937-7521E56E7D24}">
  <ds:schemaRefs>
    <ds:schemaRef ds:uri="6495cd43-30b7-45da-972d-05dc6321e6b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82C96C5-3583-4687-BE93-2419C14B3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029B6B-03D9-4704-9149-F174B1DB4694}">
  <ds:schemaRefs>
    <ds:schemaRef ds:uri="Microsoft.SharePoint.Taxonomy.ContentTypeSync"/>
  </ds:schemaRefs>
</ds:datastoreItem>
</file>

<file path=customXml/itemProps4.xml><?xml version="1.0" encoding="utf-8"?>
<ds:datastoreItem xmlns:ds="http://schemas.openxmlformats.org/officeDocument/2006/customXml" ds:itemID="{74840E76-EBBA-42A4-B8C8-972E050856FC}">
  <ds:schemaRefs>
    <ds:schemaRef ds:uri="http://schemas.microsoft.com/sharepoint/v3/contenttype/forms"/>
  </ds:schemaRefs>
</ds:datastoreItem>
</file>

<file path=customXml/itemProps5.xml><?xml version="1.0" encoding="utf-8"?>
<ds:datastoreItem xmlns:ds="http://schemas.openxmlformats.org/officeDocument/2006/customXml" ds:itemID="{9A29F440-2BF2-4485-9959-501B0C245E6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3924</Words>
  <Application>Microsoft Office PowerPoint</Application>
  <PresentationFormat>Custom</PresentationFormat>
  <Paragraphs>343</Paragraphs>
  <Slides>22</Slides>
  <Notes>22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Overpass Mono</vt:lpstr>
      <vt:lpstr>Verdana</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301</cp:revision>
  <cp:lastPrinted>2021-06-24T14:32:14Z</cp:lastPrinted>
  <dcterms:created xsi:type="dcterms:W3CDTF">2019-10-24T14:49:16Z</dcterms:created>
  <dcterms:modified xsi:type="dcterms:W3CDTF">2021-07-13T11:22:14Z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116be69f-6b3c-46ed-b138-80af51141345</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